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3" r:id="rId1"/>
  </p:sldMasterIdLst>
  <p:notesMasterIdLst>
    <p:notesMasterId r:id="rId182"/>
  </p:notesMasterIdLst>
  <p:handoutMasterIdLst>
    <p:handoutMasterId r:id="rId183"/>
  </p:handoutMasterIdLst>
  <p:sldIdLst>
    <p:sldId id="523" r:id="rId2"/>
    <p:sldId id="524" r:id="rId3"/>
    <p:sldId id="525" r:id="rId4"/>
    <p:sldId id="526" r:id="rId5"/>
    <p:sldId id="527" r:id="rId6"/>
    <p:sldId id="528" r:id="rId7"/>
    <p:sldId id="529" r:id="rId8"/>
    <p:sldId id="530" r:id="rId9"/>
    <p:sldId id="1209" r:id="rId10"/>
    <p:sldId id="1210" r:id="rId11"/>
    <p:sldId id="1022" r:id="rId12"/>
    <p:sldId id="1023" r:id="rId13"/>
    <p:sldId id="1024" r:id="rId14"/>
    <p:sldId id="1025" r:id="rId15"/>
    <p:sldId id="1120" r:id="rId16"/>
    <p:sldId id="1026" r:id="rId17"/>
    <p:sldId id="1027" r:id="rId18"/>
    <p:sldId id="1028" r:id="rId19"/>
    <p:sldId id="1029" r:id="rId20"/>
    <p:sldId id="1031" r:id="rId21"/>
    <p:sldId id="1032" r:id="rId22"/>
    <p:sldId id="1216" r:id="rId23"/>
    <p:sldId id="1217" r:id="rId24"/>
    <p:sldId id="1218" r:id="rId25"/>
    <p:sldId id="1033" r:id="rId26"/>
    <p:sldId id="1034" r:id="rId27"/>
    <p:sldId id="1035" r:id="rId28"/>
    <p:sldId id="1036" r:id="rId29"/>
    <p:sldId id="1037" r:id="rId30"/>
    <p:sldId id="1038" r:id="rId31"/>
    <p:sldId id="1039" r:id="rId32"/>
    <p:sldId id="1040" r:id="rId33"/>
    <p:sldId id="1041" r:id="rId34"/>
    <p:sldId id="1042" r:id="rId35"/>
    <p:sldId id="1045" r:id="rId36"/>
    <p:sldId id="1046" r:id="rId37"/>
    <p:sldId id="540" r:id="rId38"/>
    <p:sldId id="1126" r:id="rId39"/>
    <p:sldId id="1127" r:id="rId40"/>
    <p:sldId id="1128" r:id="rId41"/>
    <p:sldId id="541" r:id="rId42"/>
    <p:sldId id="542" r:id="rId43"/>
    <p:sldId id="543" r:id="rId44"/>
    <p:sldId id="544" r:id="rId45"/>
    <p:sldId id="545" r:id="rId46"/>
    <p:sldId id="1219" r:id="rId47"/>
    <p:sldId id="1220" r:id="rId48"/>
    <p:sldId id="1221" r:id="rId49"/>
    <p:sldId id="1222" r:id="rId50"/>
    <p:sldId id="1223" r:id="rId51"/>
    <p:sldId id="1224" r:id="rId52"/>
    <p:sldId id="1225" r:id="rId53"/>
    <p:sldId id="547" r:id="rId54"/>
    <p:sldId id="548" r:id="rId55"/>
    <p:sldId id="549" r:id="rId56"/>
    <p:sldId id="550" r:id="rId57"/>
    <p:sldId id="1148" r:id="rId58"/>
    <p:sldId id="551" r:id="rId59"/>
    <p:sldId id="552" r:id="rId60"/>
    <p:sldId id="1149" r:id="rId61"/>
    <p:sldId id="1150" r:id="rId62"/>
    <p:sldId id="1151" r:id="rId63"/>
    <p:sldId id="1152" r:id="rId64"/>
    <p:sldId id="1153" r:id="rId65"/>
    <p:sldId id="1154" r:id="rId66"/>
    <p:sldId id="553" r:id="rId67"/>
    <p:sldId id="554" r:id="rId68"/>
    <p:sldId id="555" r:id="rId69"/>
    <p:sldId id="556" r:id="rId70"/>
    <p:sldId id="557" r:id="rId71"/>
    <p:sldId id="558" r:id="rId72"/>
    <p:sldId id="1155" r:id="rId73"/>
    <p:sldId id="1156" r:id="rId74"/>
    <p:sldId id="1157" r:id="rId75"/>
    <p:sldId id="1158" r:id="rId76"/>
    <p:sldId id="1159" r:id="rId77"/>
    <p:sldId id="1160" r:id="rId78"/>
    <p:sldId id="1161" r:id="rId79"/>
    <p:sldId id="1162" r:id="rId80"/>
    <p:sldId id="1163" r:id="rId81"/>
    <p:sldId id="1164" r:id="rId82"/>
    <p:sldId id="1165" r:id="rId83"/>
    <p:sldId id="1166" r:id="rId84"/>
    <p:sldId id="1167" r:id="rId85"/>
    <p:sldId id="1168" r:id="rId86"/>
    <p:sldId id="1169" r:id="rId87"/>
    <p:sldId id="1176" r:id="rId88"/>
    <p:sldId id="1177" r:id="rId89"/>
    <p:sldId id="1178" r:id="rId90"/>
    <p:sldId id="559" r:id="rId91"/>
    <p:sldId id="560" r:id="rId92"/>
    <p:sldId id="561" r:id="rId93"/>
    <p:sldId id="562" r:id="rId94"/>
    <p:sldId id="563" r:id="rId95"/>
    <p:sldId id="564" r:id="rId96"/>
    <p:sldId id="909" r:id="rId97"/>
    <p:sldId id="765" r:id="rId98"/>
    <p:sldId id="766" r:id="rId99"/>
    <p:sldId id="767" r:id="rId100"/>
    <p:sldId id="768" r:id="rId101"/>
    <p:sldId id="769" r:id="rId102"/>
    <p:sldId id="771" r:id="rId103"/>
    <p:sldId id="773" r:id="rId104"/>
    <p:sldId id="774" r:id="rId105"/>
    <p:sldId id="775" r:id="rId106"/>
    <p:sldId id="778" r:id="rId107"/>
    <p:sldId id="779" r:id="rId108"/>
    <p:sldId id="780" r:id="rId109"/>
    <p:sldId id="781" r:id="rId110"/>
    <p:sldId id="782" r:id="rId111"/>
    <p:sldId id="783" r:id="rId112"/>
    <p:sldId id="786" r:id="rId113"/>
    <p:sldId id="787" r:id="rId114"/>
    <p:sldId id="788" r:id="rId115"/>
    <p:sldId id="789" r:id="rId116"/>
    <p:sldId id="790" r:id="rId117"/>
    <p:sldId id="791" r:id="rId118"/>
    <p:sldId id="792" r:id="rId119"/>
    <p:sldId id="794" r:id="rId120"/>
    <p:sldId id="795" r:id="rId121"/>
    <p:sldId id="797" r:id="rId122"/>
    <p:sldId id="798" r:id="rId123"/>
    <p:sldId id="801" r:id="rId124"/>
    <p:sldId id="802" r:id="rId125"/>
    <p:sldId id="803" r:id="rId126"/>
    <p:sldId id="804" r:id="rId127"/>
    <p:sldId id="808" r:id="rId128"/>
    <p:sldId id="911" r:id="rId129"/>
    <p:sldId id="810" r:id="rId130"/>
    <p:sldId id="990" r:id="rId131"/>
    <p:sldId id="991" r:id="rId132"/>
    <p:sldId id="992" r:id="rId133"/>
    <p:sldId id="811" r:id="rId134"/>
    <p:sldId id="812" r:id="rId135"/>
    <p:sldId id="813" r:id="rId136"/>
    <p:sldId id="814" r:id="rId137"/>
    <p:sldId id="815" r:id="rId138"/>
    <p:sldId id="816" r:id="rId139"/>
    <p:sldId id="817" r:id="rId140"/>
    <p:sldId id="818" r:id="rId141"/>
    <p:sldId id="819" r:id="rId142"/>
    <p:sldId id="820" r:id="rId143"/>
    <p:sldId id="821" r:id="rId144"/>
    <p:sldId id="822" r:id="rId145"/>
    <p:sldId id="823" r:id="rId146"/>
    <p:sldId id="824" r:id="rId147"/>
    <p:sldId id="826" r:id="rId148"/>
    <p:sldId id="827" r:id="rId149"/>
    <p:sldId id="828" r:id="rId150"/>
    <p:sldId id="829" r:id="rId151"/>
    <p:sldId id="830" r:id="rId152"/>
    <p:sldId id="831" r:id="rId153"/>
    <p:sldId id="832" r:id="rId154"/>
    <p:sldId id="835" r:id="rId155"/>
    <p:sldId id="836" r:id="rId156"/>
    <p:sldId id="837" r:id="rId157"/>
    <p:sldId id="838" r:id="rId158"/>
    <p:sldId id="839" r:id="rId159"/>
    <p:sldId id="840" r:id="rId160"/>
    <p:sldId id="841" r:id="rId161"/>
    <p:sldId id="870" r:id="rId162"/>
    <p:sldId id="1232" r:id="rId163"/>
    <p:sldId id="871" r:id="rId164"/>
    <p:sldId id="872" r:id="rId165"/>
    <p:sldId id="1226" r:id="rId166"/>
    <p:sldId id="1227" r:id="rId167"/>
    <p:sldId id="1228" r:id="rId168"/>
    <p:sldId id="1229" r:id="rId169"/>
    <p:sldId id="1230" r:id="rId170"/>
    <p:sldId id="1231" r:id="rId171"/>
    <p:sldId id="891" r:id="rId172"/>
    <p:sldId id="892" r:id="rId173"/>
    <p:sldId id="893" r:id="rId174"/>
    <p:sldId id="894" r:id="rId175"/>
    <p:sldId id="895" r:id="rId176"/>
    <p:sldId id="896" r:id="rId177"/>
    <p:sldId id="897" r:id="rId178"/>
    <p:sldId id="901" r:id="rId179"/>
    <p:sldId id="903" r:id="rId180"/>
    <p:sldId id="906" r:id="rId181"/>
  </p:sldIdLst>
  <p:sldSz cx="9144000" cy="6858000" type="screen4x3"/>
  <p:notesSz cx="6794500" cy="9906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  <a:srgbClr val="CC0099"/>
    <a:srgbClr val="F2EFF5"/>
    <a:srgbClr val="F600B6"/>
    <a:srgbClr val="FFEBFA"/>
    <a:srgbClr val="E7FEFF"/>
    <a:srgbClr val="BC046D"/>
    <a:srgbClr val="D7F8FD"/>
    <a:srgbClr val="FE00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ลักษณะสีเข้ม 1 - เน้น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7" autoAdjust="0"/>
    <p:restoredTop sz="94672" autoAdjust="0"/>
  </p:normalViewPr>
  <p:slideViewPr>
    <p:cSldViewPr>
      <p:cViewPr varScale="1">
        <p:scale>
          <a:sx n="87" d="100"/>
          <a:sy n="87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8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notesMaster" Target="notesMasters/notesMaster1.xml"/><Relationship Id="rId18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74.xml"/><Relationship Id="rId1" Type="http://schemas.openxmlformats.org/officeDocument/2006/relationships/slide" Target="slides/slide11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AE9AB6-F154-4DAD-B560-1327C85EF108}" type="doc">
      <dgm:prSet loTypeId="urn:microsoft.com/office/officeart/2005/8/layout/default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D256132-5E3B-4B3F-B20A-C74F0B6AF28B}">
      <dgm:prSet phldrT="[ข้อความ]" custT="1"/>
      <dgm:spPr>
        <a:solidFill>
          <a:srgbClr val="990033"/>
        </a:solidFill>
      </dgm:spPr>
      <dgm:t>
        <a:bodyPr/>
        <a:lstStyle/>
        <a:p>
          <a:r>
            <a:rPr lang="th-TH" sz="3600" b="1" dirty="0" smtClean="0">
              <a:solidFill>
                <a:srgbClr val="FFFF00"/>
              </a:solidFill>
              <a:cs typeface="FreesiaUPC" pitchFamily="34" charset="-34"/>
            </a:rPr>
            <a:t>๑.</a:t>
          </a:r>
        </a:p>
        <a:p>
          <a:r>
            <a:rPr lang="th-TH" sz="3600" b="1" dirty="0" smtClean="0">
              <a:solidFill>
                <a:srgbClr val="FFFF00"/>
              </a:solidFill>
              <a:cs typeface="FreesiaUPC" pitchFamily="34" charset="-34"/>
            </a:rPr>
            <a:t>เงินสด</a:t>
          </a:r>
          <a:endParaRPr lang="th-TH" sz="3600" b="1" dirty="0">
            <a:solidFill>
              <a:srgbClr val="FFFF00"/>
            </a:solidFill>
            <a:cs typeface="FreesiaUPC" pitchFamily="34" charset="-34"/>
          </a:endParaRPr>
        </a:p>
      </dgm:t>
    </dgm:pt>
    <dgm:pt modelId="{ED083B7C-DE83-4417-99F9-93621897679C}" type="parTrans" cxnId="{C5DFDD1D-E67A-4CE1-8F93-C428991DC7A8}">
      <dgm:prSet/>
      <dgm:spPr/>
      <dgm:t>
        <a:bodyPr/>
        <a:lstStyle/>
        <a:p>
          <a:endParaRPr lang="th-TH"/>
        </a:p>
      </dgm:t>
    </dgm:pt>
    <dgm:pt modelId="{BFA32674-3D10-402B-A710-12E7C932924B}" type="sibTrans" cxnId="{C5DFDD1D-E67A-4CE1-8F93-C428991DC7A8}">
      <dgm:prSet/>
      <dgm:spPr/>
      <dgm:t>
        <a:bodyPr/>
        <a:lstStyle/>
        <a:p>
          <a:endParaRPr lang="th-TH"/>
        </a:p>
      </dgm:t>
    </dgm:pt>
    <dgm:pt modelId="{0392A46A-1FCA-4569-9A3A-30459A8706D6}">
      <dgm:prSet phldrT="[ข้อความ]" custT="1"/>
      <dgm:spPr>
        <a:solidFill>
          <a:srgbClr val="0070C0"/>
        </a:solidFill>
      </dgm:spPr>
      <dgm:t>
        <a:bodyPr/>
        <a:lstStyle/>
        <a:p>
          <a:pPr algn="ctr"/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๒.</a:t>
          </a:r>
        </a:p>
        <a:p>
          <a:pPr algn="ctr"/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เช็ค</a:t>
          </a:r>
        </a:p>
        <a:p>
          <a:pPr algn="ctr"/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ที่ธนาคาร        เซ็นสั่งจ่าย</a:t>
          </a:r>
          <a:endParaRPr lang="th-TH" sz="3200" b="1" dirty="0">
            <a:solidFill>
              <a:srgbClr val="FFFF00"/>
            </a:solidFill>
            <a:cs typeface="FreesiaUPC" pitchFamily="34" charset="-34"/>
          </a:endParaRPr>
        </a:p>
      </dgm:t>
    </dgm:pt>
    <dgm:pt modelId="{C501FBDB-AA8B-4FEE-B8FE-4A14320BB5C1}" type="parTrans" cxnId="{518B31C0-0E8F-4D02-9408-32D9823A9BC4}">
      <dgm:prSet/>
      <dgm:spPr/>
      <dgm:t>
        <a:bodyPr/>
        <a:lstStyle/>
        <a:p>
          <a:endParaRPr lang="th-TH"/>
        </a:p>
      </dgm:t>
    </dgm:pt>
    <dgm:pt modelId="{54FDBF6A-6050-4612-8D8C-2E18933FCAF1}" type="sibTrans" cxnId="{518B31C0-0E8F-4D02-9408-32D9823A9BC4}">
      <dgm:prSet/>
      <dgm:spPr/>
      <dgm:t>
        <a:bodyPr/>
        <a:lstStyle/>
        <a:p>
          <a:endParaRPr lang="th-TH"/>
        </a:p>
      </dgm:t>
    </dgm:pt>
    <dgm:pt modelId="{DFBD3C18-B4FF-40C0-908F-C64DE36FAA91}">
      <dgm:prSet phldrT="[ข้อความ]" custT="1"/>
      <dgm:spPr>
        <a:solidFill>
          <a:srgbClr val="008000"/>
        </a:solidFill>
      </dgm:spPr>
      <dgm:t>
        <a:bodyPr/>
        <a:lstStyle/>
        <a:p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๓.</a:t>
          </a:r>
        </a:p>
        <a:p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หนังสือ</a:t>
          </a:r>
        </a:p>
        <a:p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ค้ำประกันธนาคารภายใน ประเทศ</a:t>
          </a:r>
          <a:endParaRPr lang="th-TH" sz="3200" b="1" dirty="0">
            <a:solidFill>
              <a:srgbClr val="FFFF00"/>
            </a:solidFill>
            <a:cs typeface="FreesiaUPC" pitchFamily="34" charset="-34"/>
          </a:endParaRPr>
        </a:p>
      </dgm:t>
    </dgm:pt>
    <dgm:pt modelId="{7673E313-1D41-4DE6-806C-A7B53C6F17D3}" type="parTrans" cxnId="{E8001111-4661-4540-AF4B-6257962F4220}">
      <dgm:prSet/>
      <dgm:spPr/>
      <dgm:t>
        <a:bodyPr/>
        <a:lstStyle/>
        <a:p>
          <a:endParaRPr lang="th-TH"/>
        </a:p>
      </dgm:t>
    </dgm:pt>
    <dgm:pt modelId="{9C155751-FD97-4F87-A3B8-0F80FF6B13BB}" type="sibTrans" cxnId="{E8001111-4661-4540-AF4B-6257962F4220}">
      <dgm:prSet/>
      <dgm:spPr/>
      <dgm:t>
        <a:bodyPr/>
        <a:lstStyle/>
        <a:p>
          <a:endParaRPr lang="th-TH"/>
        </a:p>
      </dgm:t>
    </dgm:pt>
    <dgm:pt modelId="{652E1633-D706-4609-B0DA-37D12CE384F3}">
      <dgm:prSet phldrT="[ข้อความ]" custT="1"/>
      <dgm:spPr>
        <a:solidFill>
          <a:srgbClr val="FFC000"/>
        </a:solidFill>
      </dgm:spPr>
      <dgm:t>
        <a:bodyPr/>
        <a:lstStyle/>
        <a:p>
          <a:pPr algn="ctr"/>
          <a:r>
            <a:rPr lang="th-TH" sz="2800" b="1" dirty="0" smtClean="0">
              <a:solidFill>
                <a:schemeClr val="tx1"/>
              </a:solidFill>
              <a:cs typeface="FreesiaUPC" pitchFamily="34" charset="-34"/>
            </a:rPr>
            <a:t>๔.</a:t>
          </a:r>
        </a:p>
        <a:p>
          <a:pPr algn="l"/>
          <a:r>
            <a:rPr lang="th-TH" sz="3200" b="1" dirty="0" smtClean="0">
              <a:solidFill>
                <a:schemeClr val="tx1"/>
              </a:solidFill>
              <a:cs typeface="FreesiaUPC" pitchFamily="34" charset="-34"/>
            </a:rPr>
            <a:t>หนังสือค้ำประกันของบริษัทเงินทุนหลักทรัพย์ตามรายชื่อที่ธปท.แจ้งเวียนชื่อ</a:t>
          </a:r>
          <a:endParaRPr lang="th-TH" sz="3200" b="1" dirty="0">
            <a:solidFill>
              <a:schemeClr val="tx1"/>
            </a:solidFill>
            <a:cs typeface="FreesiaUPC" pitchFamily="34" charset="-34"/>
          </a:endParaRPr>
        </a:p>
      </dgm:t>
    </dgm:pt>
    <dgm:pt modelId="{910992AC-DEC5-4E24-9F81-253426D356E4}" type="parTrans" cxnId="{B223663D-3F4E-40B4-98F6-DFB4757F5ADA}">
      <dgm:prSet/>
      <dgm:spPr/>
      <dgm:t>
        <a:bodyPr/>
        <a:lstStyle/>
        <a:p>
          <a:endParaRPr lang="th-TH"/>
        </a:p>
      </dgm:t>
    </dgm:pt>
    <dgm:pt modelId="{9C574D16-3CA4-4993-BD00-2FD51122FDE1}" type="sibTrans" cxnId="{B223663D-3F4E-40B4-98F6-DFB4757F5ADA}">
      <dgm:prSet/>
      <dgm:spPr/>
      <dgm:t>
        <a:bodyPr/>
        <a:lstStyle/>
        <a:p>
          <a:endParaRPr lang="th-TH"/>
        </a:p>
      </dgm:t>
    </dgm:pt>
    <dgm:pt modelId="{FF47420B-CB24-4B3F-BA6C-9ED5FF884738}">
      <dgm:prSet phldrT="[ข้อความ]" custT="1"/>
      <dgm:spPr>
        <a:solidFill>
          <a:srgbClr val="990099"/>
        </a:solidFill>
      </dgm:spPr>
      <dgm:t>
        <a:bodyPr/>
        <a:lstStyle/>
        <a:p>
          <a:r>
            <a:rPr lang="th-TH" sz="3600" b="1" dirty="0" smtClean="0">
              <a:solidFill>
                <a:srgbClr val="FFFF00"/>
              </a:solidFill>
              <a:cs typeface="FreesiaUPC" pitchFamily="34" charset="-34"/>
            </a:rPr>
            <a:t>๕.</a:t>
          </a:r>
        </a:p>
        <a:p>
          <a:r>
            <a:rPr lang="th-TH" sz="3600" b="1" dirty="0" err="1" smtClean="0">
              <a:solidFill>
                <a:srgbClr val="FFFF00"/>
              </a:solidFill>
              <a:cs typeface="FreesiaUPC" pitchFamily="34" charset="-34"/>
            </a:rPr>
            <a:t>พันธ</a:t>
          </a:r>
          <a:endParaRPr lang="th-TH" sz="3600" b="1" dirty="0" smtClean="0">
            <a:solidFill>
              <a:srgbClr val="FFFF00"/>
            </a:solidFill>
            <a:cs typeface="FreesiaUPC" pitchFamily="34" charset="-34"/>
          </a:endParaRPr>
        </a:p>
        <a:p>
          <a:r>
            <a:rPr lang="th-TH" sz="3600" b="1" dirty="0" smtClean="0">
              <a:solidFill>
                <a:srgbClr val="FFFF00"/>
              </a:solidFill>
              <a:cs typeface="FreesiaUPC" pitchFamily="34" charset="-34"/>
            </a:rPr>
            <a:t>บัตรรัฐบาลไทย</a:t>
          </a:r>
          <a:endParaRPr lang="th-TH" sz="3600" b="1" dirty="0">
            <a:solidFill>
              <a:srgbClr val="FFFF00"/>
            </a:solidFill>
            <a:cs typeface="FreesiaUPC" pitchFamily="34" charset="-34"/>
          </a:endParaRPr>
        </a:p>
      </dgm:t>
    </dgm:pt>
    <dgm:pt modelId="{68DECBDA-9906-49C9-9C10-8C3590897426}" type="parTrans" cxnId="{656D68D7-A411-4502-AC08-055EB76E07EE}">
      <dgm:prSet/>
      <dgm:spPr/>
      <dgm:t>
        <a:bodyPr/>
        <a:lstStyle/>
        <a:p>
          <a:endParaRPr lang="th-TH"/>
        </a:p>
      </dgm:t>
    </dgm:pt>
    <dgm:pt modelId="{A00676D7-FCF4-48DF-9720-E4ECA8E6A89C}" type="sibTrans" cxnId="{656D68D7-A411-4502-AC08-055EB76E07EE}">
      <dgm:prSet/>
      <dgm:spPr/>
      <dgm:t>
        <a:bodyPr/>
        <a:lstStyle/>
        <a:p>
          <a:endParaRPr lang="th-TH"/>
        </a:p>
      </dgm:t>
    </dgm:pt>
    <dgm:pt modelId="{E2182147-5692-48F9-8695-2DF832A83422}" type="pres">
      <dgm:prSet presAssocID="{9EAE9AB6-F154-4DAD-B560-1327C85EF1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B0124F3-4C43-4D58-92F8-C41574D25419}" type="pres">
      <dgm:prSet presAssocID="{2D256132-5E3B-4B3F-B20A-C74F0B6AF28B}" presName="node" presStyleLbl="node1" presStyleIdx="0" presStyleCnt="5" custScaleX="164421" custScaleY="556593" custLinFactNeighborX="-173" custLinFactNeighborY="1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46F8D44-FA67-4804-887C-0E5CDB44F1BB}" type="pres">
      <dgm:prSet presAssocID="{BFA32674-3D10-402B-A710-12E7C932924B}" presName="sibTrans" presStyleCnt="0"/>
      <dgm:spPr/>
    </dgm:pt>
    <dgm:pt modelId="{F8E1519E-90DC-4884-ADDB-4D03A83735EE}" type="pres">
      <dgm:prSet presAssocID="{0392A46A-1FCA-4569-9A3A-30459A8706D6}" presName="node" presStyleLbl="node1" presStyleIdx="1" presStyleCnt="5" custScaleX="162509" custScaleY="52849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6D3CB15-F12C-44D8-B073-CA98B4B6D6B3}" type="pres">
      <dgm:prSet presAssocID="{54FDBF6A-6050-4612-8D8C-2E18933FCAF1}" presName="sibTrans" presStyleCnt="0"/>
      <dgm:spPr/>
    </dgm:pt>
    <dgm:pt modelId="{C5471246-289E-4BDF-8BF9-41CD74F37F2C}" type="pres">
      <dgm:prSet presAssocID="{DFBD3C18-B4FF-40C0-908F-C64DE36FAA91}" presName="node" presStyleLbl="node1" presStyleIdx="2" presStyleCnt="5" custScaleX="147538" custScaleY="55659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6B1CDB0-F804-4650-A0EC-5E941C3AD1AC}" type="pres">
      <dgm:prSet presAssocID="{9C155751-FD97-4F87-A3B8-0F80FF6B13BB}" presName="sibTrans" presStyleCnt="0"/>
      <dgm:spPr/>
    </dgm:pt>
    <dgm:pt modelId="{CF9A8C6A-B74B-4AAC-874C-B655C15661EA}" type="pres">
      <dgm:prSet presAssocID="{652E1633-D706-4609-B0DA-37D12CE384F3}" presName="node" presStyleLbl="node1" presStyleIdx="3" presStyleCnt="5" custScaleX="203623" custScaleY="56880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3D71C40-AEDC-4E21-AA81-3652570BA94F}" type="pres">
      <dgm:prSet presAssocID="{9C574D16-3CA4-4993-BD00-2FD51122FDE1}" presName="sibTrans" presStyleCnt="0"/>
      <dgm:spPr/>
    </dgm:pt>
    <dgm:pt modelId="{84801B62-C717-45F6-9A0D-29A1E42CA03A}" type="pres">
      <dgm:prSet presAssocID="{FF47420B-CB24-4B3F-BA6C-9ED5FF884738}" presName="node" presStyleLbl="node1" presStyleIdx="4" presStyleCnt="5" custScaleX="137641" custScaleY="556593" custLinFactNeighborX="25390" custLinFactNeighborY="-2158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18B31C0-0E8F-4D02-9408-32D9823A9BC4}" srcId="{9EAE9AB6-F154-4DAD-B560-1327C85EF108}" destId="{0392A46A-1FCA-4569-9A3A-30459A8706D6}" srcOrd="1" destOrd="0" parTransId="{C501FBDB-AA8B-4FEE-B8FE-4A14320BB5C1}" sibTransId="{54FDBF6A-6050-4612-8D8C-2E18933FCAF1}"/>
    <dgm:cxn modelId="{97202EBB-99F3-43F5-9651-669E549B3F34}" type="presOf" srcId="{FF47420B-CB24-4B3F-BA6C-9ED5FF884738}" destId="{84801B62-C717-45F6-9A0D-29A1E42CA03A}" srcOrd="0" destOrd="0" presId="urn:microsoft.com/office/officeart/2005/8/layout/default#4"/>
    <dgm:cxn modelId="{1062216B-2791-44BB-96F2-7FAA63BE2357}" type="presOf" srcId="{0392A46A-1FCA-4569-9A3A-30459A8706D6}" destId="{F8E1519E-90DC-4884-ADDB-4D03A83735EE}" srcOrd="0" destOrd="0" presId="urn:microsoft.com/office/officeart/2005/8/layout/default#4"/>
    <dgm:cxn modelId="{E8001111-4661-4540-AF4B-6257962F4220}" srcId="{9EAE9AB6-F154-4DAD-B560-1327C85EF108}" destId="{DFBD3C18-B4FF-40C0-908F-C64DE36FAA91}" srcOrd="2" destOrd="0" parTransId="{7673E313-1D41-4DE6-806C-A7B53C6F17D3}" sibTransId="{9C155751-FD97-4F87-A3B8-0F80FF6B13BB}"/>
    <dgm:cxn modelId="{C5DFDD1D-E67A-4CE1-8F93-C428991DC7A8}" srcId="{9EAE9AB6-F154-4DAD-B560-1327C85EF108}" destId="{2D256132-5E3B-4B3F-B20A-C74F0B6AF28B}" srcOrd="0" destOrd="0" parTransId="{ED083B7C-DE83-4417-99F9-93621897679C}" sibTransId="{BFA32674-3D10-402B-A710-12E7C932924B}"/>
    <dgm:cxn modelId="{656D68D7-A411-4502-AC08-055EB76E07EE}" srcId="{9EAE9AB6-F154-4DAD-B560-1327C85EF108}" destId="{FF47420B-CB24-4B3F-BA6C-9ED5FF884738}" srcOrd="4" destOrd="0" parTransId="{68DECBDA-9906-49C9-9C10-8C3590897426}" sibTransId="{A00676D7-FCF4-48DF-9720-E4ECA8E6A89C}"/>
    <dgm:cxn modelId="{D1CF0363-9F4D-45E1-B33F-C88F611FCC13}" type="presOf" srcId="{DFBD3C18-B4FF-40C0-908F-C64DE36FAA91}" destId="{C5471246-289E-4BDF-8BF9-41CD74F37F2C}" srcOrd="0" destOrd="0" presId="urn:microsoft.com/office/officeart/2005/8/layout/default#4"/>
    <dgm:cxn modelId="{0BE44B25-6887-4ACB-854E-4C4F0A233313}" type="presOf" srcId="{652E1633-D706-4609-B0DA-37D12CE384F3}" destId="{CF9A8C6A-B74B-4AAC-874C-B655C15661EA}" srcOrd="0" destOrd="0" presId="urn:microsoft.com/office/officeart/2005/8/layout/default#4"/>
    <dgm:cxn modelId="{293BD7A2-1D88-47AB-8E92-AA47CDA02962}" type="presOf" srcId="{9EAE9AB6-F154-4DAD-B560-1327C85EF108}" destId="{E2182147-5692-48F9-8695-2DF832A83422}" srcOrd="0" destOrd="0" presId="urn:microsoft.com/office/officeart/2005/8/layout/default#4"/>
    <dgm:cxn modelId="{B223663D-3F4E-40B4-98F6-DFB4757F5ADA}" srcId="{9EAE9AB6-F154-4DAD-B560-1327C85EF108}" destId="{652E1633-D706-4609-B0DA-37D12CE384F3}" srcOrd="3" destOrd="0" parTransId="{910992AC-DEC5-4E24-9F81-253426D356E4}" sibTransId="{9C574D16-3CA4-4993-BD00-2FD51122FDE1}"/>
    <dgm:cxn modelId="{FFFBDF8F-0BEC-4A96-B2D6-3289A9569B96}" type="presOf" srcId="{2D256132-5E3B-4B3F-B20A-C74F0B6AF28B}" destId="{EB0124F3-4C43-4D58-92F8-C41574D25419}" srcOrd="0" destOrd="0" presId="urn:microsoft.com/office/officeart/2005/8/layout/default#4"/>
    <dgm:cxn modelId="{9382B849-9BAA-4713-8693-017BD10D4E40}" type="presParOf" srcId="{E2182147-5692-48F9-8695-2DF832A83422}" destId="{EB0124F3-4C43-4D58-92F8-C41574D25419}" srcOrd="0" destOrd="0" presId="urn:microsoft.com/office/officeart/2005/8/layout/default#4"/>
    <dgm:cxn modelId="{FCFED375-D9E7-420E-A76F-D9CEDDF43155}" type="presParOf" srcId="{E2182147-5692-48F9-8695-2DF832A83422}" destId="{546F8D44-FA67-4804-887C-0E5CDB44F1BB}" srcOrd="1" destOrd="0" presId="urn:microsoft.com/office/officeart/2005/8/layout/default#4"/>
    <dgm:cxn modelId="{A8D97A66-48BE-46D0-AC64-8CCFC971C231}" type="presParOf" srcId="{E2182147-5692-48F9-8695-2DF832A83422}" destId="{F8E1519E-90DC-4884-ADDB-4D03A83735EE}" srcOrd="2" destOrd="0" presId="urn:microsoft.com/office/officeart/2005/8/layout/default#4"/>
    <dgm:cxn modelId="{6986C1F6-54B0-4CBA-B4CB-2A0F97E9183E}" type="presParOf" srcId="{E2182147-5692-48F9-8695-2DF832A83422}" destId="{E6D3CB15-F12C-44D8-B073-CA98B4B6D6B3}" srcOrd="3" destOrd="0" presId="urn:microsoft.com/office/officeart/2005/8/layout/default#4"/>
    <dgm:cxn modelId="{1C21ACC9-45A5-41DB-8F34-DEDDE4E0548A}" type="presParOf" srcId="{E2182147-5692-48F9-8695-2DF832A83422}" destId="{C5471246-289E-4BDF-8BF9-41CD74F37F2C}" srcOrd="4" destOrd="0" presId="urn:microsoft.com/office/officeart/2005/8/layout/default#4"/>
    <dgm:cxn modelId="{DAAF2406-9D1C-477A-B7B6-356D1D32AA8C}" type="presParOf" srcId="{E2182147-5692-48F9-8695-2DF832A83422}" destId="{26B1CDB0-F804-4650-A0EC-5E941C3AD1AC}" srcOrd="5" destOrd="0" presId="urn:microsoft.com/office/officeart/2005/8/layout/default#4"/>
    <dgm:cxn modelId="{32495D2B-4D94-4313-A489-EADEED7136C6}" type="presParOf" srcId="{E2182147-5692-48F9-8695-2DF832A83422}" destId="{CF9A8C6A-B74B-4AAC-874C-B655C15661EA}" srcOrd="6" destOrd="0" presId="urn:microsoft.com/office/officeart/2005/8/layout/default#4"/>
    <dgm:cxn modelId="{749F3B92-7FBF-44FC-8EDA-3F7F4FA90A0B}" type="presParOf" srcId="{E2182147-5692-48F9-8695-2DF832A83422}" destId="{03D71C40-AEDC-4E21-AA81-3652570BA94F}" srcOrd="7" destOrd="0" presId="urn:microsoft.com/office/officeart/2005/8/layout/default#4"/>
    <dgm:cxn modelId="{4C6CD8F3-6115-4487-B514-5B6B2508E891}" type="presParOf" srcId="{E2182147-5692-48F9-8695-2DF832A83422}" destId="{84801B62-C717-45F6-9A0D-29A1E42CA03A}" srcOrd="8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AE9AB6-F154-4DAD-B560-1327C85EF108}" type="doc">
      <dgm:prSet loTypeId="urn:microsoft.com/office/officeart/2005/8/layout/default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D256132-5E3B-4B3F-B20A-C74F0B6AF28B}">
      <dgm:prSet phldrT="[ข้อความ]" custT="1"/>
      <dgm:spPr>
        <a:solidFill>
          <a:srgbClr val="CC0099"/>
        </a:solidFill>
      </dgm:spPr>
      <dgm:t>
        <a:bodyPr/>
        <a:lstStyle/>
        <a:p>
          <a:pPr algn="ctr"/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(๑.)</a:t>
          </a:r>
        </a:p>
        <a:p>
          <a:pPr algn="l"/>
          <a:r>
            <a:rPr lang="th-TH" sz="3600" b="1" dirty="0" smtClean="0">
              <a:solidFill>
                <a:schemeClr val="bg1"/>
              </a:solidFill>
              <a:cs typeface="FreesiaUPC" pitchFamily="34" charset="-34"/>
            </a:rPr>
            <a:t>ส่วน</a:t>
          </a:r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ราชการ</a:t>
          </a:r>
          <a:r>
            <a:rPr lang="th-TH" sz="3600" b="1" dirty="0" smtClean="0">
              <a:solidFill>
                <a:schemeClr val="bg1"/>
              </a:solidFill>
              <a:cs typeface="FreesiaUPC" pitchFamily="34" charset="-34"/>
            </a:rPr>
            <a:t>ต้องจัดพิมพ์ร่างสัญญาให้สมบูรณ์</a:t>
          </a:r>
        </a:p>
      </dgm:t>
    </dgm:pt>
    <dgm:pt modelId="{ED083B7C-DE83-4417-99F9-93621897679C}" type="parTrans" cxnId="{C5DFDD1D-E67A-4CE1-8F93-C428991DC7A8}">
      <dgm:prSet/>
      <dgm:spPr/>
      <dgm:t>
        <a:bodyPr/>
        <a:lstStyle/>
        <a:p>
          <a:endParaRPr lang="th-TH"/>
        </a:p>
      </dgm:t>
    </dgm:pt>
    <dgm:pt modelId="{BFA32674-3D10-402B-A710-12E7C932924B}" type="sibTrans" cxnId="{C5DFDD1D-E67A-4CE1-8F93-C428991DC7A8}">
      <dgm:prSet/>
      <dgm:spPr/>
      <dgm:t>
        <a:bodyPr/>
        <a:lstStyle/>
        <a:p>
          <a:endParaRPr lang="th-TH"/>
        </a:p>
      </dgm:t>
    </dgm:pt>
    <dgm:pt modelId="{0392A46A-1FCA-4569-9A3A-30459A8706D6}">
      <dgm:prSet phldrT="[ข้อความ]" custT="1"/>
      <dgm:spPr>
        <a:solidFill>
          <a:srgbClr val="0070C0"/>
        </a:solidFill>
      </dgm:spPr>
      <dgm:t>
        <a:bodyPr/>
        <a:lstStyle/>
        <a:p>
          <a:pPr algn="ctr"/>
          <a:r>
            <a:rPr lang="th-TH" sz="3600" b="1" dirty="0" smtClean="0">
              <a:cs typeface="FreesiaUPC" pitchFamily="34" charset="-34"/>
            </a:rPr>
            <a:t>(๒.) </a:t>
          </a:r>
        </a:p>
        <a:p>
          <a:pPr algn="l"/>
          <a:r>
            <a:rPr lang="th-TH" sz="3600" b="1" dirty="0" smtClean="0">
              <a:cs typeface="FreesiaUPC" pitchFamily="34" charset="-34"/>
            </a:rPr>
            <a:t>กำหนดวันทำสัญญาซื้อขาย หรือสัญญาจ้าง</a:t>
          </a:r>
          <a:endParaRPr lang="th-TH" sz="3600" b="1" dirty="0">
            <a:solidFill>
              <a:srgbClr val="FFFF00"/>
            </a:solidFill>
            <a:cs typeface="FreesiaUPC" pitchFamily="34" charset="-34"/>
          </a:endParaRPr>
        </a:p>
      </dgm:t>
    </dgm:pt>
    <dgm:pt modelId="{C501FBDB-AA8B-4FEE-B8FE-4A14320BB5C1}" type="parTrans" cxnId="{518B31C0-0E8F-4D02-9408-32D9823A9BC4}">
      <dgm:prSet/>
      <dgm:spPr/>
      <dgm:t>
        <a:bodyPr/>
        <a:lstStyle/>
        <a:p>
          <a:endParaRPr lang="th-TH"/>
        </a:p>
      </dgm:t>
    </dgm:pt>
    <dgm:pt modelId="{54FDBF6A-6050-4612-8D8C-2E18933FCAF1}" type="sibTrans" cxnId="{518B31C0-0E8F-4D02-9408-32D9823A9BC4}">
      <dgm:prSet/>
      <dgm:spPr/>
      <dgm:t>
        <a:bodyPr/>
        <a:lstStyle/>
        <a:p>
          <a:endParaRPr lang="th-TH"/>
        </a:p>
      </dgm:t>
    </dgm:pt>
    <dgm:pt modelId="{DFBD3C18-B4FF-40C0-908F-C64DE36FAA91}">
      <dgm:prSet phldrT="[ข้อความ]" custT="1"/>
      <dgm:spPr>
        <a:solidFill>
          <a:srgbClr val="00B050"/>
        </a:solidFill>
      </dgm:spPr>
      <dgm:t>
        <a:bodyPr/>
        <a:lstStyle/>
        <a:p>
          <a:pPr algn="ctr"/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(๓.)</a:t>
          </a:r>
        </a:p>
        <a:p>
          <a:pPr algn="l"/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นัดหมายผู้ขาย/ผู้รับจ้างล่วงหน้าว่าจะทำสัญญาในวันใด</a:t>
          </a:r>
          <a:endParaRPr lang="th-TH" sz="3200" b="1" dirty="0">
            <a:solidFill>
              <a:schemeClr val="bg1"/>
            </a:solidFill>
            <a:cs typeface="FreesiaUPC" pitchFamily="34" charset="-34"/>
          </a:endParaRPr>
        </a:p>
      </dgm:t>
    </dgm:pt>
    <dgm:pt modelId="{7673E313-1D41-4DE6-806C-A7B53C6F17D3}" type="parTrans" cxnId="{E8001111-4661-4540-AF4B-6257962F4220}">
      <dgm:prSet/>
      <dgm:spPr/>
      <dgm:t>
        <a:bodyPr/>
        <a:lstStyle/>
        <a:p>
          <a:endParaRPr lang="th-TH"/>
        </a:p>
      </dgm:t>
    </dgm:pt>
    <dgm:pt modelId="{9C155751-FD97-4F87-A3B8-0F80FF6B13BB}" type="sibTrans" cxnId="{E8001111-4661-4540-AF4B-6257962F4220}">
      <dgm:prSet/>
      <dgm:spPr/>
      <dgm:t>
        <a:bodyPr/>
        <a:lstStyle/>
        <a:p>
          <a:endParaRPr lang="th-TH"/>
        </a:p>
      </dgm:t>
    </dgm:pt>
    <dgm:pt modelId="{652E1633-D706-4609-B0DA-37D12CE384F3}">
      <dgm:prSet phldrT="[ข้อความ]" custT="1"/>
      <dgm:spPr>
        <a:solidFill>
          <a:srgbClr val="FFFF66"/>
        </a:solidFill>
      </dgm:spPr>
      <dgm:t>
        <a:bodyPr/>
        <a:lstStyle/>
        <a:p>
          <a:pPr algn="ctr"/>
          <a:r>
            <a:rPr lang="th-TH" sz="3200" b="1" dirty="0" smtClean="0">
              <a:solidFill>
                <a:schemeClr val="tx1"/>
              </a:solidFill>
              <a:cs typeface="FreesiaUPC" pitchFamily="34" charset="-34"/>
            </a:rPr>
            <a:t>(๔.)   กำหนดเลขที่สัญญา เพื่อให้ผู้ขาย/ผู้รับจ้างนำร่างสัญญาไปออกหนังสือค้ำประกันของธนาคาร</a:t>
          </a:r>
        </a:p>
        <a:p>
          <a:pPr algn="l"/>
          <a:r>
            <a:rPr lang="th-TH" sz="2800" b="1" dirty="0" smtClean="0">
              <a:solidFill>
                <a:srgbClr val="800000"/>
              </a:solidFill>
              <a:cs typeface="FreesiaUPC" pitchFamily="34" charset="-34"/>
            </a:rPr>
            <a:t>-</a:t>
          </a:r>
          <a:r>
            <a:rPr lang="th-TH" sz="2800" b="1" dirty="0" smtClean="0">
              <a:solidFill>
                <a:srgbClr val="002060"/>
              </a:solidFill>
              <a:cs typeface="FreesiaUPC" pitchFamily="34" charset="-34"/>
            </a:rPr>
            <a:t>เพื่อให้ธนาคารผู้ออกหนังสือ ค้ำประกัน กรอกข้อความ            ในหนังสือค้ำประกันได้อย่างสมบูรณ์  ครบถ้วน</a:t>
          </a:r>
          <a:endParaRPr lang="th-TH" sz="2800" b="1" dirty="0">
            <a:solidFill>
              <a:srgbClr val="002060"/>
            </a:solidFill>
            <a:cs typeface="FreesiaUPC" pitchFamily="34" charset="-34"/>
          </a:endParaRPr>
        </a:p>
      </dgm:t>
    </dgm:pt>
    <dgm:pt modelId="{910992AC-DEC5-4E24-9F81-253426D356E4}" type="parTrans" cxnId="{B223663D-3F4E-40B4-98F6-DFB4757F5ADA}">
      <dgm:prSet/>
      <dgm:spPr/>
      <dgm:t>
        <a:bodyPr/>
        <a:lstStyle/>
        <a:p>
          <a:endParaRPr lang="th-TH"/>
        </a:p>
      </dgm:t>
    </dgm:pt>
    <dgm:pt modelId="{9C574D16-3CA4-4993-BD00-2FD51122FDE1}" type="sibTrans" cxnId="{B223663D-3F4E-40B4-98F6-DFB4757F5ADA}">
      <dgm:prSet/>
      <dgm:spPr/>
      <dgm:t>
        <a:bodyPr/>
        <a:lstStyle/>
        <a:p>
          <a:endParaRPr lang="th-TH"/>
        </a:p>
      </dgm:t>
    </dgm:pt>
    <dgm:pt modelId="{E2182147-5692-48F9-8695-2DF832A83422}" type="pres">
      <dgm:prSet presAssocID="{9EAE9AB6-F154-4DAD-B560-1327C85EF1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B0124F3-4C43-4D58-92F8-C41574D25419}" type="pres">
      <dgm:prSet presAssocID="{2D256132-5E3B-4B3F-B20A-C74F0B6AF28B}" presName="node" presStyleLbl="node1" presStyleIdx="0" presStyleCnt="4" custScaleX="164421" custScaleY="660423" custLinFactNeighborX="-173" custLinFactNeighborY="1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46F8D44-FA67-4804-887C-0E5CDB44F1BB}" type="pres">
      <dgm:prSet presAssocID="{BFA32674-3D10-402B-A710-12E7C932924B}" presName="sibTrans" presStyleCnt="0"/>
      <dgm:spPr/>
    </dgm:pt>
    <dgm:pt modelId="{F8E1519E-90DC-4884-ADDB-4D03A83735EE}" type="pres">
      <dgm:prSet presAssocID="{0392A46A-1FCA-4569-9A3A-30459A8706D6}" presName="node" presStyleLbl="node1" presStyleIdx="1" presStyleCnt="4" custScaleX="162509" custScaleY="6604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6D3CB15-F12C-44D8-B073-CA98B4B6D6B3}" type="pres">
      <dgm:prSet presAssocID="{54FDBF6A-6050-4612-8D8C-2E18933FCAF1}" presName="sibTrans" presStyleCnt="0"/>
      <dgm:spPr/>
    </dgm:pt>
    <dgm:pt modelId="{C5471246-289E-4BDF-8BF9-41CD74F37F2C}" type="pres">
      <dgm:prSet presAssocID="{DFBD3C18-B4FF-40C0-908F-C64DE36FAA91}" presName="node" presStyleLbl="node1" presStyleIdx="2" presStyleCnt="4" custScaleX="147538" custScaleY="6604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6B1CDB0-F804-4650-A0EC-5E941C3AD1AC}" type="pres">
      <dgm:prSet presAssocID="{9C155751-FD97-4F87-A3B8-0F80FF6B13BB}" presName="sibTrans" presStyleCnt="0"/>
      <dgm:spPr/>
    </dgm:pt>
    <dgm:pt modelId="{CF9A8C6A-B74B-4AAC-874C-B655C15661EA}" type="pres">
      <dgm:prSet presAssocID="{652E1633-D706-4609-B0DA-37D12CE384F3}" presName="node" presStyleLbl="node1" presStyleIdx="3" presStyleCnt="4" custScaleX="329424" custScaleY="660423" custLinFactNeighborX="-832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18B31C0-0E8F-4D02-9408-32D9823A9BC4}" srcId="{9EAE9AB6-F154-4DAD-B560-1327C85EF108}" destId="{0392A46A-1FCA-4569-9A3A-30459A8706D6}" srcOrd="1" destOrd="0" parTransId="{C501FBDB-AA8B-4FEE-B8FE-4A14320BB5C1}" sibTransId="{54FDBF6A-6050-4612-8D8C-2E18933FCAF1}"/>
    <dgm:cxn modelId="{D7A252AF-534E-4C39-9025-99327D886F54}" type="presOf" srcId="{652E1633-D706-4609-B0DA-37D12CE384F3}" destId="{CF9A8C6A-B74B-4AAC-874C-B655C15661EA}" srcOrd="0" destOrd="0" presId="urn:microsoft.com/office/officeart/2005/8/layout/default#5"/>
    <dgm:cxn modelId="{0D4A9EE2-43A6-4BDA-9777-BE47A9AE69B4}" type="presOf" srcId="{9EAE9AB6-F154-4DAD-B560-1327C85EF108}" destId="{E2182147-5692-48F9-8695-2DF832A83422}" srcOrd="0" destOrd="0" presId="urn:microsoft.com/office/officeart/2005/8/layout/default#5"/>
    <dgm:cxn modelId="{72F75CFD-D040-4816-8EBF-82E1F41CED51}" type="presOf" srcId="{DFBD3C18-B4FF-40C0-908F-C64DE36FAA91}" destId="{C5471246-289E-4BDF-8BF9-41CD74F37F2C}" srcOrd="0" destOrd="0" presId="urn:microsoft.com/office/officeart/2005/8/layout/default#5"/>
    <dgm:cxn modelId="{E8001111-4661-4540-AF4B-6257962F4220}" srcId="{9EAE9AB6-F154-4DAD-B560-1327C85EF108}" destId="{DFBD3C18-B4FF-40C0-908F-C64DE36FAA91}" srcOrd="2" destOrd="0" parTransId="{7673E313-1D41-4DE6-806C-A7B53C6F17D3}" sibTransId="{9C155751-FD97-4F87-A3B8-0F80FF6B13BB}"/>
    <dgm:cxn modelId="{C5DFDD1D-E67A-4CE1-8F93-C428991DC7A8}" srcId="{9EAE9AB6-F154-4DAD-B560-1327C85EF108}" destId="{2D256132-5E3B-4B3F-B20A-C74F0B6AF28B}" srcOrd="0" destOrd="0" parTransId="{ED083B7C-DE83-4417-99F9-93621897679C}" sibTransId="{BFA32674-3D10-402B-A710-12E7C932924B}"/>
    <dgm:cxn modelId="{4ED475D1-C1FF-4812-B149-031DC8A800B7}" type="presOf" srcId="{2D256132-5E3B-4B3F-B20A-C74F0B6AF28B}" destId="{EB0124F3-4C43-4D58-92F8-C41574D25419}" srcOrd="0" destOrd="0" presId="urn:microsoft.com/office/officeart/2005/8/layout/default#5"/>
    <dgm:cxn modelId="{B223663D-3F4E-40B4-98F6-DFB4757F5ADA}" srcId="{9EAE9AB6-F154-4DAD-B560-1327C85EF108}" destId="{652E1633-D706-4609-B0DA-37D12CE384F3}" srcOrd="3" destOrd="0" parTransId="{910992AC-DEC5-4E24-9F81-253426D356E4}" sibTransId="{9C574D16-3CA4-4993-BD00-2FD51122FDE1}"/>
    <dgm:cxn modelId="{3DBFA9E7-0C01-49DC-B95D-DB38A5101F6D}" type="presOf" srcId="{0392A46A-1FCA-4569-9A3A-30459A8706D6}" destId="{F8E1519E-90DC-4884-ADDB-4D03A83735EE}" srcOrd="0" destOrd="0" presId="urn:microsoft.com/office/officeart/2005/8/layout/default#5"/>
    <dgm:cxn modelId="{39F7FCB1-CD15-4E09-AA10-F0EE9B081E11}" type="presParOf" srcId="{E2182147-5692-48F9-8695-2DF832A83422}" destId="{EB0124F3-4C43-4D58-92F8-C41574D25419}" srcOrd="0" destOrd="0" presId="urn:microsoft.com/office/officeart/2005/8/layout/default#5"/>
    <dgm:cxn modelId="{AC0543CA-EE4C-4C8E-8812-16257D655B38}" type="presParOf" srcId="{E2182147-5692-48F9-8695-2DF832A83422}" destId="{546F8D44-FA67-4804-887C-0E5CDB44F1BB}" srcOrd="1" destOrd="0" presId="urn:microsoft.com/office/officeart/2005/8/layout/default#5"/>
    <dgm:cxn modelId="{6F499645-E187-4EEE-A2C5-79039297FDD0}" type="presParOf" srcId="{E2182147-5692-48F9-8695-2DF832A83422}" destId="{F8E1519E-90DC-4884-ADDB-4D03A83735EE}" srcOrd="2" destOrd="0" presId="urn:microsoft.com/office/officeart/2005/8/layout/default#5"/>
    <dgm:cxn modelId="{6CF5E15D-13D2-40F7-9223-66D2D282D8CD}" type="presParOf" srcId="{E2182147-5692-48F9-8695-2DF832A83422}" destId="{E6D3CB15-F12C-44D8-B073-CA98B4B6D6B3}" srcOrd="3" destOrd="0" presId="urn:microsoft.com/office/officeart/2005/8/layout/default#5"/>
    <dgm:cxn modelId="{33B268AD-A629-4997-B70F-38018F60282F}" type="presParOf" srcId="{E2182147-5692-48F9-8695-2DF832A83422}" destId="{C5471246-289E-4BDF-8BF9-41CD74F37F2C}" srcOrd="4" destOrd="0" presId="urn:microsoft.com/office/officeart/2005/8/layout/default#5"/>
    <dgm:cxn modelId="{466FF766-1750-4FC2-AF8F-81292DC53D55}" type="presParOf" srcId="{E2182147-5692-48F9-8695-2DF832A83422}" destId="{26B1CDB0-F804-4650-A0EC-5E941C3AD1AC}" srcOrd="5" destOrd="0" presId="urn:microsoft.com/office/officeart/2005/8/layout/default#5"/>
    <dgm:cxn modelId="{383250A4-C24C-4F71-9695-2533EED03488}" type="presParOf" srcId="{E2182147-5692-48F9-8695-2DF832A83422}" destId="{CF9A8C6A-B74B-4AAC-874C-B655C15661EA}" srcOrd="6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AE9AB6-F154-4DAD-B560-1327C85EF108}" type="doc">
      <dgm:prSet loTypeId="urn:microsoft.com/office/officeart/2005/8/layout/default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D256132-5E3B-4B3F-B20A-C74F0B6AF28B}">
      <dgm:prSet phldrT="[ข้อความ]" custT="1"/>
      <dgm:spPr>
        <a:solidFill>
          <a:srgbClr val="E1FFE1"/>
        </a:solidFill>
      </dgm:spPr>
      <dgm:t>
        <a:bodyPr/>
        <a:lstStyle/>
        <a:p>
          <a:pPr algn="l"/>
          <a:r>
            <a:rPr lang="th-TH" sz="3600" b="1" u="sng" dirty="0" smtClean="0">
              <a:solidFill>
                <a:srgbClr val="C00000"/>
              </a:solidFill>
              <a:cs typeface="FreesiaUPC" pitchFamily="34" charset="-34"/>
            </a:rPr>
            <a:t>ในชั้นเสนอราคา</a:t>
          </a:r>
          <a:r>
            <a:rPr lang="th-TH" sz="3600" b="1" u="sng" dirty="0" smtClean="0">
              <a:solidFill>
                <a:schemeClr val="tx1"/>
              </a:solidFill>
              <a:cs typeface="FreesiaUPC" pitchFamily="34" charset="-34"/>
            </a:rPr>
            <a:t> </a:t>
          </a:r>
          <a:r>
            <a:rPr lang="th-TH" sz="3200" b="1" dirty="0" smtClean="0">
              <a:solidFill>
                <a:schemeClr val="tx1"/>
              </a:solidFill>
              <a:cs typeface="FreesiaUPC" pitchFamily="34" charset="-34"/>
            </a:rPr>
            <a:t>กรณีผู้เสนอราคานำ</a:t>
          </a:r>
          <a:r>
            <a:rPr lang="th-TH" sz="3200" b="1" i="1" dirty="0" smtClean="0">
              <a:solidFill>
                <a:srgbClr val="FF0000"/>
              </a:solidFill>
              <a:cs typeface="FreesiaUPC" pitchFamily="34" charset="-34"/>
            </a:rPr>
            <a:t>เงินสด หรือเช็คที่ธนาคาร                       เซ็นสั่งจ่าย </a:t>
          </a:r>
          <a:r>
            <a:rPr lang="th-TH" sz="3200" b="1" dirty="0" smtClean="0">
              <a:solidFill>
                <a:schemeClr val="tx1"/>
              </a:solidFill>
              <a:cs typeface="FreesiaUPC" pitchFamily="34" charset="-34"/>
            </a:rPr>
            <a:t>ตามระเบียบฯข้อ ๑๔๑(๑)และ(๒) มาเป็นหลักประกันซอง</a:t>
          </a:r>
        </a:p>
      </dgm:t>
    </dgm:pt>
    <dgm:pt modelId="{ED083B7C-DE83-4417-99F9-93621897679C}" type="parTrans" cxnId="{C5DFDD1D-E67A-4CE1-8F93-C428991DC7A8}">
      <dgm:prSet/>
      <dgm:spPr/>
      <dgm:t>
        <a:bodyPr/>
        <a:lstStyle/>
        <a:p>
          <a:endParaRPr lang="th-TH"/>
        </a:p>
      </dgm:t>
    </dgm:pt>
    <dgm:pt modelId="{BFA32674-3D10-402B-A710-12E7C932924B}" type="sibTrans" cxnId="{C5DFDD1D-E67A-4CE1-8F93-C428991DC7A8}">
      <dgm:prSet/>
      <dgm:spPr/>
      <dgm:t>
        <a:bodyPr/>
        <a:lstStyle/>
        <a:p>
          <a:endParaRPr lang="th-TH"/>
        </a:p>
      </dgm:t>
    </dgm:pt>
    <dgm:pt modelId="{2C3430D2-F509-4092-A3DA-A4CB0E5749CA}">
      <dgm:prSet custT="1"/>
      <dgm:spPr>
        <a:solidFill>
          <a:srgbClr val="FFF7DD"/>
        </a:solidFill>
        <a:ln w="76200">
          <a:solidFill>
            <a:srgbClr val="00B0F0"/>
          </a:solidFill>
        </a:ln>
      </dgm:spPr>
      <dgm:t>
        <a:bodyPr/>
        <a:lstStyle/>
        <a:p>
          <a:pPr algn="l">
            <a:tabLst>
              <a:tab pos="182563" algn="l"/>
            </a:tabLst>
          </a:pPr>
          <a:r>
            <a:rPr lang="th-TH" sz="4000" b="1" u="sng" spc="-150" dirty="0" smtClean="0">
              <a:solidFill>
                <a:srgbClr val="C00000"/>
              </a:solidFill>
              <a:cs typeface="FreesiaUPC" pitchFamily="34" charset="-34"/>
            </a:rPr>
            <a:t>ในชั้นทำสัญญา</a:t>
          </a:r>
          <a:r>
            <a:rPr lang="th-TH" sz="4000" b="1" u="none" spc="-150" dirty="0" smtClean="0">
              <a:solidFill>
                <a:srgbClr val="C00000"/>
              </a:solidFill>
              <a:cs typeface="FreesiaUPC" pitchFamily="34" charset="-34"/>
            </a:rPr>
            <a:t> </a:t>
          </a:r>
          <a:r>
            <a:rPr lang="th-TH" sz="3200" b="1" u="none" dirty="0" smtClean="0">
              <a:solidFill>
                <a:schemeClr val="tx1"/>
              </a:solidFill>
              <a:cs typeface="FreesiaUPC" pitchFamily="34" charset="-34"/>
            </a:rPr>
            <a:t>ต่อมาผู้เสนอราคาได้รับการคัดเลือกเข้าทำสัญญา และประสงค์จะขอนำหลักประกันซองดังกล่าวมาเป็นหลักประกันสัญญา ก็ได้</a:t>
          </a:r>
          <a:endParaRPr lang="th-TH" sz="3200" u="none" dirty="0">
            <a:solidFill>
              <a:schemeClr val="tx1"/>
            </a:solidFill>
            <a:cs typeface="FreesiaUPC" pitchFamily="34" charset="-34"/>
          </a:endParaRPr>
        </a:p>
      </dgm:t>
    </dgm:pt>
    <dgm:pt modelId="{DCD5CA9B-1E7C-4ED9-9F43-A1DD1F0D0BE7}" type="parTrans" cxnId="{D5D297EA-5B34-4BBC-9FC1-80121EB64C81}">
      <dgm:prSet/>
      <dgm:spPr/>
      <dgm:t>
        <a:bodyPr/>
        <a:lstStyle/>
        <a:p>
          <a:endParaRPr lang="th-TH"/>
        </a:p>
      </dgm:t>
    </dgm:pt>
    <dgm:pt modelId="{1C6645D6-6699-4DBC-ADB9-27665125C04C}" type="sibTrans" cxnId="{D5D297EA-5B34-4BBC-9FC1-80121EB64C81}">
      <dgm:prSet/>
      <dgm:spPr/>
      <dgm:t>
        <a:bodyPr/>
        <a:lstStyle/>
        <a:p>
          <a:endParaRPr lang="th-TH"/>
        </a:p>
      </dgm:t>
    </dgm:pt>
    <dgm:pt modelId="{3B81E954-DF2E-43AF-9DA1-4B4B3E2B72E4}">
      <dgm:prSet custT="1"/>
      <dgm:spPr>
        <a:solidFill>
          <a:srgbClr val="0000CC"/>
        </a:solidFill>
      </dgm:spPr>
      <dgm:t>
        <a:bodyPr/>
        <a:lstStyle/>
        <a:p>
          <a:pPr algn="l"/>
          <a:r>
            <a:rPr lang="th-TH" sz="3200" b="1" u="sng" dirty="0" smtClean="0">
              <a:solidFill>
                <a:schemeClr val="bg1"/>
              </a:solidFill>
              <a:cs typeface="FreesiaUPC" pitchFamily="34" charset="-34"/>
            </a:rPr>
            <a:t>ในวันทำสัญญา</a:t>
          </a:r>
          <a:r>
            <a:rPr lang="th-TH" sz="3200" b="1" u="none" dirty="0" smtClean="0">
              <a:solidFill>
                <a:schemeClr val="bg1"/>
              </a:solidFill>
              <a:cs typeface="FreesiaUPC" pitchFamily="34" charset="-34"/>
            </a:rPr>
            <a:t>  </a:t>
          </a:r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ให้ส่วนราชการทำหลักฐานการคืนหลักประกันซอง พร้อมทั้งจัดทำหลักฐานการรับหลักประกันสัญญาให้แก่คู่สัญญา ให้เสร็จสิ้นในวันเดียวกัน</a:t>
          </a:r>
          <a:r>
            <a:rPr lang="th-TH" sz="3200" b="1" u="sng" dirty="0" smtClean="0">
              <a:solidFill>
                <a:schemeClr val="bg1"/>
              </a:solidFill>
              <a:cs typeface="FreesiaUPC" pitchFamily="34" charset="-34"/>
            </a:rPr>
            <a:t>โดยต้องมีเงินเพิ่ม-ลด ให้เท่ากับหลักประกันสัญญาด้วย</a:t>
          </a:r>
          <a:endParaRPr lang="th-TH" sz="2400" b="1" u="sng" dirty="0" smtClean="0">
            <a:solidFill>
              <a:schemeClr val="bg1"/>
            </a:solidFill>
            <a:cs typeface="FreesiaUPC" pitchFamily="34" charset="-34"/>
          </a:endParaRPr>
        </a:p>
      </dgm:t>
    </dgm:pt>
    <dgm:pt modelId="{E7E75C11-380C-48E7-9926-C07C7500FB39}" type="parTrans" cxnId="{CE1FD128-A9A2-4640-A635-AC0ED0F300C1}">
      <dgm:prSet/>
      <dgm:spPr/>
      <dgm:t>
        <a:bodyPr/>
        <a:lstStyle/>
        <a:p>
          <a:endParaRPr lang="th-TH"/>
        </a:p>
      </dgm:t>
    </dgm:pt>
    <dgm:pt modelId="{2B5E066A-C6AC-4D9C-8319-257B15883019}" type="sibTrans" cxnId="{CE1FD128-A9A2-4640-A635-AC0ED0F300C1}">
      <dgm:prSet/>
      <dgm:spPr/>
      <dgm:t>
        <a:bodyPr/>
        <a:lstStyle/>
        <a:p>
          <a:endParaRPr lang="th-TH"/>
        </a:p>
      </dgm:t>
    </dgm:pt>
    <dgm:pt modelId="{E2182147-5692-48F9-8695-2DF832A83422}" type="pres">
      <dgm:prSet presAssocID="{9EAE9AB6-F154-4DAD-B560-1327C85EF1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B0124F3-4C43-4D58-92F8-C41574D25419}" type="pres">
      <dgm:prSet presAssocID="{2D256132-5E3B-4B3F-B20A-C74F0B6AF28B}" presName="node" presStyleLbl="node1" presStyleIdx="0" presStyleCnt="3" custScaleX="2000000" custScaleY="497457" custLinFactNeighborX="-173" custLinFactNeighborY="1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46F8D44-FA67-4804-887C-0E5CDB44F1BB}" type="pres">
      <dgm:prSet presAssocID="{BFA32674-3D10-402B-A710-12E7C932924B}" presName="sibTrans" presStyleCnt="0"/>
      <dgm:spPr/>
    </dgm:pt>
    <dgm:pt modelId="{D6FF4A87-23E7-425B-801A-5AE63784B173}" type="pres">
      <dgm:prSet presAssocID="{2C3430D2-F509-4092-A3DA-A4CB0E5749CA}" presName="node" presStyleLbl="node1" presStyleIdx="1" presStyleCnt="3" custScaleX="2000000" custScaleY="500101" custLinFactNeighborY="-2696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C86C043-29C9-403E-B883-61301A680CAF}" type="pres">
      <dgm:prSet presAssocID="{1C6645D6-6699-4DBC-ADB9-27665125C04C}" presName="sibTrans" presStyleCnt="0"/>
      <dgm:spPr/>
    </dgm:pt>
    <dgm:pt modelId="{C4D7FB9A-F783-4530-8F19-435FFE6F855A}" type="pres">
      <dgm:prSet presAssocID="{3B81E954-DF2E-43AF-9DA1-4B4B3E2B72E4}" presName="node" presStyleLbl="node1" presStyleIdx="2" presStyleCnt="3" custScaleX="2000000" custScaleY="60410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5DFDD1D-E67A-4CE1-8F93-C428991DC7A8}" srcId="{9EAE9AB6-F154-4DAD-B560-1327C85EF108}" destId="{2D256132-5E3B-4B3F-B20A-C74F0B6AF28B}" srcOrd="0" destOrd="0" parTransId="{ED083B7C-DE83-4417-99F9-93621897679C}" sibTransId="{BFA32674-3D10-402B-A710-12E7C932924B}"/>
    <dgm:cxn modelId="{CE1FD128-A9A2-4640-A635-AC0ED0F300C1}" srcId="{9EAE9AB6-F154-4DAD-B560-1327C85EF108}" destId="{3B81E954-DF2E-43AF-9DA1-4B4B3E2B72E4}" srcOrd="2" destOrd="0" parTransId="{E7E75C11-380C-48E7-9926-C07C7500FB39}" sibTransId="{2B5E066A-C6AC-4D9C-8319-257B15883019}"/>
    <dgm:cxn modelId="{4C2EC663-9A15-4ACE-ABFD-EE15B28D2759}" type="presOf" srcId="{2C3430D2-F509-4092-A3DA-A4CB0E5749CA}" destId="{D6FF4A87-23E7-425B-801A-5AE63784B173}" srcOrd="0" destOrd="0" presId="urn:microsoft.com/office/officeart/2005/8/layout/default#6"/>
    <dgm:cxn modelId="{C4DCD8CB-35F1-4A17-90CD-AB335A8AC7FF}" type="presOf" srcId="{2D256132-5E3B-4B3F-B20A-C74F0B6AF28B}" destId="{EB0124F3-4C43-4D58-92F8-C41574D25419}" srcOrd="0" destOrd="0" presId="urn:microsoft.com/office/officeart/2005/8/layout/default#6"/>
    <dgm:cxn modelId="{1FD791AE-90AE-4012-ACC3-55B7A58EB0BD}" type="presOf" srcId="{9EAE9AB6-F154-4DAD-B560-1327C85EF108}" destId="{E2182147-5692-48F9-8695-2DF832A83422}" srcOrd="0" destOrd="0" presId="urn:microsoft.com/office/officeart/2005/8/layout/default#6"/>
    <dgm:cxn modelId="{94F26565-DAFA-4C95-B57B-34EFF5F9CB8A}" type="presOf" srcId="{3B81E954-DF2E-43AF-9DA1-4B4B3E2B72E4}" destId="{C4D7FB9A-F783-4530-8F19-435FFE6F855A}" srcOrd="0" destOrd="0" presId="urn:microsoft.com/office/officeart/2005/8/layout/default#6"/>
    <dgm:cxn modelId="{D5D297EA-5B34-4BBC-9FC1-80121EB64C81}" srcId="{9EAE9AB6-F154-4DAD-B560-1327C85EF108}" destId="{2C3430D2-F509-4092-A3DA-A4CB0E5749CA}" srcOrd="1" destOrd="0" parTransId="{DCD5CA9B-1E7C-4ED9-9F43-A1DD1F0D0BE7}" sibTransId="{1C6645D6-6699-4DBC-ADB9-27665125C04C}"/>
    <dgm:cxn modelId="{B2F38288-FEDC-4B03-9731-21FD6FED195D}" type="presParOf" srcId="{E2182147-5692-48F9-8695-2DF832A83422}" destId="{EB0124F3-4C43-4D58-92F8-C41574D25419}" srcOrd="0" destOrd="0" presId="urn:microsoft.com/office/officeart/2005/8/layout/default#6"/>
    <dgm:cxn modelId="{FCDB6E87-8A4D-4653-BE53-15FB17FC1956}" type="presParOf" srcId="{E2182147-5692-48F9-8695-2DF832A83422}" destId="{546F8D44-FA67-4804-887C-0E5CDB44F1BB}" srcOrd="1" destOrd="0" presId="urn:microsoft.com/office/officeart/2005/8/layout/default#6"/>
    <dgm:cxn modelId="{8088EF83-DDAA-4B4A-A6A9-EB63EF9B13E0}" type="presParOf" srcId="{E2182147-5692-48F9-8695-2DF832A83422}" destId="{D6FF4A87-23E7-425B-801A-5AE63784B173}" srcOrd="2" destOrd="0" presId="urn:microsoft.com/office/officeart/2005/8/layout/default#6"/>
    <dgm:cxn modelId="{F2AC3490-C351-4EDE-99A6-3B474B754E78}" type="presParOf" srcId="{E2182147-5692-48F9-8695-2DF832A83422}" destId="{5C86C043-29C9-403E-B883-61301A680CAF}" srcOrd="3" destOrd="0" presId="urn:microsoft.com/office/officeart/2005/8/layout/default#6"/>
    <dgm:cxn modelId="{095F9438-6915-40E5-A57F-A0A572A1C5CF}" type="presParOf" srcId="{E2182147-5692-48F9-8695-2DF832A83422}" destId="{C4D7FB9A-F783-4530-8F19-435FFE6F855A}" srcOrd="4" destOrd="0" presId="urn:microsoft.com/office/officeart/2005/8/layout/default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6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4F12B48E-4238-4F5D-9CB7-F0373B94D94A}" type="datetimeFigureOut">
              <a:rPr lang="th-TH"/>
              <a:pPr>
                <a:defRPr/>
              </a:pPr>
              <a:t>14/10/57</a:t>
            </a:fld>
            <a:endParaRPr lang="th-TH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6F4CE3AC-3B16-4CBA-873E-8ED3034641D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2895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13FFF7DF-A382-4602-972F-6516FDF551CA}" type="datetimeFigureOut">
              <a:rPr lang="th-TH"/>
              <a:pPr>
                <a:defRPr/>
              </a:pPr>
              <a:t>14/10/57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1A83D76-16A3-4B65-8FC6-1009F4D99BE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4849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smtClean="0">
              <a:cs typeface="Cordia New" pitchFamily="34" charset="-3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smtClean="0">
              <a:cs typeface="Cordia New" pitchFamily="34" charset="-3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725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คือ</a:t>
            </a:r>
          </a:p>
        </p:txBody>
      </p:sp>
      <p:sp>
        <p:nvSpPr>
          <p:cNvPr id="43725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461CB3-6125-47A2-A75D-95CC6A64F82A}" type="slidenum">
              <a:rPr lang="th-TH" smtClean="0"/>
              <a:pPr/>
              <a:t>57</a:t>
            </a:fld>
            <a:endParaRPr lang="th-TH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A83D76-16A3-4B65-8FC6-1009F4D99BEF}" type="slidenum">
              <a:rPr lang="en-US" smtClean="0"/>
              <a:pPr>
                <a:defRPr/>
              </a:pPr>
              <a:t>89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Cordia New" pitchFamily="34" charset="-34"/>
            </a:endParaRPr>
          </a:p>
        </p:txBody>
      </p:sp>
      <p:sp>
        <p:nvSpPr>
          <p:cNvPr id="21504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FBDF89-E3B6-4DFB-B668-BE1902AF6723}" type="slidenum">
              <a:rPr lang="th-TH" smtClean="0"/>
              <a:pPr/>
              <a:t>97</a:t>
            </a:fld>
            <a:endParaRPr lang="th-TH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  <p:sp>
        <p:nvSpPr>
          <p:cNvPr id="2160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9DC331-4A71-4883-BED2-971E6F84548A}" type="slidenum">
              <a:rPr lang="th-TH" smtClean="0"/>
              <a:pPr/>
              <a:t>103</a:t>
            </a:fld>
            <a:endParaRPr lang="th-TH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Cordia New" pitchFamily="34" charset="-34"/>
            </a:endParaRPr>
          </a:p>
        </p:txBody>
      </p:sp>
      <p:sp>
        <p:nvSpPr>
          <p:cNvPr id="21709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F3E20F-DA46-4FE1-BD33-E773270B2F88}" type="slidenum">
              <a:rPr lang="th-TH" smtClean="0"/>
              <a:pPr/>
              <a:t>105</a:t>
            </a:fld>
            <a:endParaRPr lang="th-TH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5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  <p:sp>
        <p:nvSpPr>
          <p:cNvPr id="21811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E9B651-1E15-4B0A-A898-A58C50EBDCC1}" type="slidenum">
              <a:rPr lang="th-TH" smtClean="0"/>
              <a:pPr/>
              <a:t>149</a:t>
            </a:fld>
            <a:endParaRPr lang="th-T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10/14/2014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hyperlink" Target="http://play.kapook.com/dookdik/425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hyperlink" Target="http://www.rungring.8m.com/travel.html" TargetMode="Externa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1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4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4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4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FAC1C6-FC09-4CE5-85D5-BDBFF775A48A}" type="slidenum">
              <a:rPr lang="en-US" smtClean="0"/>
              <a:pPr/>
              <a:t>1</a:t>
            </a:fld>
            <a:endParaRPr lang="th-TH" smtClean="0"/>
          </a:p>
        </p:txBody>
      </p:sp>
      <p:sp>
        <p:nvSpPr>
          <p:cNvPr id="4" name="กากบาท 3"/>
          <p:cNvSpPr/>
          <p:nvPr/>
        </p:nvSpPr>
        <p:spPr>
          <a:xfrm>
            <a:off x="357188" y="214313"/>
            <a:ext cx="8143875" cy="6357937"/>
          </a:xfrm>
          <a:prstGeom prst="plus">
            <a:avLst/>
          </a:prstGeom>
          <a:solidFill>
            <a:srgbClr val="7030A0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92075" algn="l"/>
              </a:tabLst>
              <a:defRPr/>
            </a:pPr>
            <a:r>
              <a:rPr lang="th-TH" sz="8000" b="1" dirty="0" smtClean="0">
                <a:solidFill>
                  <a:schemeClr val="bg1"/>
                </a:solidFill>
                <a:latin typeface="CordiaUPC" pitchFamily="34" charset="-34"/>
                <a:cs typeface="FreesiaUPC" pitchFamily="34" charset="-34"/>
              </a:rPr>
              <a:t>การบริหารด้าน</a:t>
            </a:r>
          </a:p>
          <a:p>
            <a:pPr>
              <a:tabLst>
                <a:tab pos="92075" algn="l"/>
              </a:tabLst>
              <a:defRPr/>
            </a:pPr>
            <a:r>
              <a:rPr lang="th-TH" sz="8000" b="1" dirty="0" smtClean="0">
                <a:solidFill>
                  <a:schemeClr val="bg1"/>
                </a:solidFill>
                <a:latin typeface="CordiaUPC" pitchFamily="34" charset="-34"/>
                <a:cs typeface="FreesiaUPC" pitchFamily="34" charset="-34"/>
              </a:rPr>
              <a:t>การจัดซื้อ-จัดจ้าง</a:t>
            </a:r>
            <a:endParaRPr lang="th-TH" sz="8000" b="1" dirty="0">
              <a:solidFill>
                <a:schemeClr val="bg1"/>
              </a:solidFill>
              <a:latin typeface="CordiaUPC" pitchFamily="34" charset="-34"/>
              <a:cs typeface="FreesiaUPC" pitchFamily="34" charset="-34"/>
            </a:endParaRPr>
          </a:p>
        </p:txBody>
      </p:sp>
      <p:pic>
        <p:nvPicPr>
          <p:cNvPr id="77828" name="รูปภาพ 5" descr="atoon0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285750"/>
            <a:ext cx="13525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รูปภาพ 7" descr="btoon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142875"/>
            <a:ext cx="13525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C309D1-56D8-42EA-8201-7B417FD897CC}" type="slidenum">
              <a:rPr lang="en-US" smtClean="0"/>
              <a:pPr/>
              <a:t>2</a:t>
            </a:fld>
            <a:endParaRPr lang="th-TH" smtClean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785813" y="142875"/>
            <a:ext cx="7858125" cy="7143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8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แผนผัง/ขั้นตอนกระบวนการจัดซื้อ/จัดจ้าง</a:t>
            </a:r>
            <a:endParaRPr lang="th-TH" sz="4800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85750" y="1143000"/>
            <a:ext cx="1785938" cy="107156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เจ้าหน้าที่พัสดุ</a:t>
            </a:r>
            <a:endParaRPr lang="th-TH" dirty="0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071688" y="1071563"/>
            <a:ext cx="3714750" cy="1857375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ก่อนการจัดซื้อจัดจ้างทุกวิธี</a:t>
            </a:r>
            <a:endParaRPr lang="th-TH" sz="3200" b="1" dirty="0">
              <a:solidFill>
                <a:srgbClr val="00206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-ให้จัดทำรายงาน ขอซื้อ/จ้าง เพื่อขอความเห็นชอบ                       </a:t>
            </a:r>
            <a:r>
              <a:rPr lang="th-TH" sz="3200" b="1" dirty="0" err="1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หส.</a:t>
            </a: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ราชการก่อนทุกครั้ง</a:t>
            </a:r>
            <a:endParaRPr lang="th-TH" sz="32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6357938" y="2071688"/>
            <a:ext cx="2786062" cy="7858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ซื้อที่ดิน/</a:t>
            </a:r>
            <a:r>
              <a:rPr lang="th-TH" sz="28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สิ่งก่อสร้าง</a:t>
            </a: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(ข้อ๒๘)</a:t>
            </a:r>
            <a:endParaRPr lang="th-TH" sz="32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5715000" y="1071563"/>
            <a:ext cx="3357563" cy="8572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ซื้อ/จ้างทั่วไปต้องมี </a:t>
            </a:r>
          </a:p>
          <a:p>
            <a:pPr>
              <a:defRPr/>
            </a:pPr>
            <a:r>
              <a:rPr lang="th-TH" sz="28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รายการตามข้อ๒๗) </a:t>
            </a:r>
            <a:endParaRPr lang="th-TH" sz="2800" dirty="0"/>
          </a:p>
        </p:txBody>
      </p:sp>
      <p:sp>
        <p:nvSpPr>
          <p:cNvPr id="9" name="ลูกศรขวา 8"/>
          <p:cNvSpPr/>
          <p:nvPr/>
        </p:nvSpPr>
        <p:spPr>
          <a:xfrm>
            <a:off x="5786438" y="1000125"/>
            <a:ext cx="428625" cy="2603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ลูกศรขวา 9"/>
          <p:cNvSpPr/>
          <p:nvPr/>
        </p:nvSpPr>
        <p:spPr>
          <a:xfrm>
            <a:off x="6000750" y="1928813"/>
            <a:ext cx="357188" cy="4286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ลูกศรขวา 10"/>
          <p:cNvSpPr/>
          <p:nvPr/>
        </p:nvSpPr>
        <p:spPr>
          <a:xfrm>
            <a:off x="2000250" y="1214438"/>
            <a:ext cx="428625" cy="35718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สี่เหลี่ยมมุมมน 12"/>
          <p:cNvSpPr/>
          <p:nvPr/>
        </p:nvSpPr>
        <p:spPr>
          <a:xfrm>
            <a:off x="2214563" y="3071813"/>
            <a:ext cx="6143625" cy="85725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หัวหน้าส่วนราชการ</a:t>
            </a:r>
            <a:endParaRPr lang="th-TH" sz="3600" dirty="0"/>
          </a:p>
        </p:txBody>
      </p:sp>
      <p:cxnSp>
        <p:nvCxnSpPr>
          <p:cNvPr id="15" name="ตัวเชื่อมต่อตรง 14"/>
          <p:cNvCxnSpPr/>
          <p:nvPr/>
        </p:nvCxnSpPr>
        <p:spPr>
          <a:xfrm>
            <a:off x="428625" y="2928938"/>
            <a:ext cx="8715375" cy="71437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สี่เหลี่ยมมุมมน 15"/>
          <p:cNvSpPr/>
          <p:nvPr/>
        </p:nvSpPr>
        <p:spPr>
          <a:xfrm>
            <a:off x="1857375" y="4214813"/>
            <a:ext cx="6143625" cy="1071562"/>
          </a:xfrm>
          <a:prstGeom prst="roundRect">
            <a:avLst>
              <a:gd name="adj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พิจารณาให้ความเห็นชอบรายงานขอซื้อ/จ้าง </a:t>
            </a:r>
          </a:p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(ข้อ ๒๙)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5000625" y="5715000"/>
            <a:ext cx="4000500" cy="1000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28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ลงนามคำสั่งแต่งตั้งคณะกรรมการต่างๆที่เกี่ยวข้อง(ข้อ ๓๔)</a:t>
            </a:r>
            <a:endParaRPr lang="th-TH" sz="2800" dirty="0"/>
          </a:p>
        </p:txBody>
      </p:sp>
      <p:sp>
        <p:nvSpPr>
          <p:cNvPr id="18" name="สี่เหลี่ยมมุมมน 17"/>
          <p:cNvSpPr/>
          <p:nvPr/>
        </p:nvSpPr>
        <p:spPr>
          <a:xfrm>
            <a:off x="928688" y="5786438"/>
            <a:ext cx="3714750" cy="9286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ลงนามประกาศสอบราคา/ประกวดราคา</a:t>
            </a:r>
            <a:endParaRPr lang="th-TH" sz="3200" dirty="0"/>
          </a:p>
        </p:txBody>
      </p:sp>
      <p:sp>
        <p:nvSpPr>
          <p:cNvPr id="23" name="ลูกศรลง 22"/>
          <p:cNvSpPr/>
          <p:nvPr/>
        </p:nvSpPr>
        <p:spPr>
          <a:xfrm>
            <a:off x="4643438" y="5286375"/>
            <a:ext cx="500062" cy="42862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cxnSp>
        <p:nvCxnSpPr>
          <p:cNvPr id="25" name="ตัวเชื่อมต่อตรง 24"/>
          <p:cNvCxnSpPr/>
          <p:nvPr/>
        </p:nvCxnSpPr>
        <p:spPr>
          <a:xfrm>
            <a:off x="2928938" y="5427663"/>
            <a:ext cx="3857625" cy="15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ลูกศรลง 25"/>
          <p:cNvSpPr/>
          <p:nvPr/>
        </p:nvSpPr>
        <p:spPr>
          <a:xfrm>
            <a:off x="6572250" y="5429250"/>
            <a:ext cx="260350" cy="35718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7" name="ลูกศรลง 26"/>
          <p:cNvSpPr/>
          <p:nvPr/>
        </p:nvSpPr>
        <p:spPr>
          <a:xfrm>
            <a:off x="2857500" y="5429250"/>
            <a:ext cx="285750" cy="35718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9" name="ลูกศรลง 28"/>
          <p:cNvSpPr/>
          <p:nvPr/>
        </p:nvSpPr>
        <p:spPr>
          <a:xfrm>
            <a:off x="4643438" y="3929063"/>
            <a:ext cx="428625" cy="28575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30" name="ลูกศรโค้งขวา 29"/>
          <p:cNvSpPr/>
          <p:nvPr/>
        </p:nvSpPr>
        <p:spPr>
          <a:xfrm>
            <a:off x="1214438" y="2357438"/>
            <a:ext cx="1214437" cy="135731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22" name="สี่เหลี่ยมมุมมน 21"/>
          <p:cNvSpPr/>
          <p:nvPr/>
        </p:nvSpPr>
        <p:spPr>
          <a:xfrm>
            <a:off x="142875" y="500063"/>
            <a:ext cx="571500" cy="500062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24" name="สี่เหลี่ยมมุมมน 23"/>
          <p:cNvSpPr/>
          <p:nvPr/>
        </p:nvSpPr>
        <p:spPr>
          <a:xfrm>
            <a:off x="142875" y="3143250"/>
            <a:ext cx="642938" cy="57150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๒</a:t>
            </a:r>
            <a:endParaRPr lang="th-TH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19CE48-01AB-412E-9E5D-9DF3DC70EAE3}" type="slidenum">
              <a:rPr lang="en-US" smtClean="0"/>
              <a:pPr/>
              <a:t>3</a:t>
            </a:fld>
            <a:endParaRPr lang="th-TH" smtClean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85750" y="214313"/>
            <a:ext cx="8429625" cy="164306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เมื่อได้รับความเห็นชอบตามรายงานขอซื้อ/ขอจ้างแล้ว</a:t>
            </a:r>
          </a:p>
          <a:p>
            <a:pPr>
              <a:defRPr/>
            </a:pPr>
            <a:endParaRPr lang="th-TH" b="1" dirty="0">
              <a:solidFill>
                <a:srgbClr val="C0000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-ให้เจ้าหน้าที่พัสดุดำเนินการจัดหาตามวิธีต่างๆ ได้แก่</a:t>
            </a:r>
            <a:endParaRPr lang="th-TH" sz="3600" dirty="0">
              <a:solidFill>
                <a:srgbClr val="C00000"/>
              </a:solidFill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714625" y="2214563"/>
            <a:ext cx="3143250" cy="19288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solidFill>
                <a:srgbClr val="00206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วิธีสอบราคา</a:t>
            </a:r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(เกิน๑แสน-๒ล้าน)</a:t>
            </a: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 </a:t>
            </a: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(ข้อ ๒๐,๔๐-๔๓)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75" y="2214563"/>
            <a:ext cx="2428875" cy="19288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solidFill>
                <a:srgbClr val="00206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วิธีตกลง</a:t>
            </a:r>
            <a:r>
              <a:rPr lang="th-TH" sz="3200" b="1" dirty="0" smtClean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ราคา          </a:t>
            </a:r>
            <a:r>
              <a:rPr lang="th-TH" sz="3200" b="1" dirty="0" smtClean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(</a:t>
            </a: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ไม่เกินแสน) </a:t>
            </a: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(ข้อ ๑๙,๓๙</a:t>
            </a:r>
            <a:r>
              <a:rPr lang="th-TH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)</a:t>
            </a:r>
          </a:p>
          <a:p>
            <a:pPr>
              <a:defRPr/>
            </a:pPr>
            <a:endParaRPr lang="th-TH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6143625" y="2071688"/>
            <a:ext cx="2786063" cy="20716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solidFill>
                <a:srgbClr val="00206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วิธีประกวดราคา</a:t>
            </a:r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เกิน๒ล้านขึ้นไป </a:t>
            </a:r>
            <a:r>
              <a:rPr lang="th-TH" sz="3200" b="1" dirty="0" smtClean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         </a:t>
            </a:r>
            <a:r>
              <a:rPr lang="th-TH" sz="3200" b="1" dirty="0" smtClean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</a:t>
            </a: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ข้อ ๒๑,๔๔-๕๖)</a:t>
            </a: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71438" y="4286250"/>
            <a:ext cx="3857625" cy="2357438"/>
          </a:xfrm>
          <a:prstGeom prst="roundRect">
            <a:avLst/>
          </a:prstGeom>
          <a:solidFill>
            <a:srgbClr val="FFFF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วิธีพิเศษ</a:t>
            </a:r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(เกิน ๑ แสนขึ้นไป) </a:t>
            </a: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(ซื้อข้อ ๒๓,๕๗-จ้าง๒๔,๕๘)</a:t>
            </a:r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3714750" y="4429125"/>
            <a:ext cx="2428875" cy="2143125"/>
          </a:xfrm>
          <a:prstGeom prst="roundRect">
            <a:avLst/>
          </a:prstGeom>
          <a:solidFill>
            <a:srgbClr val="FFFF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วิธีกรณีพิเศษ</a:t>
            </a:r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ไม่จำกัดวงเงิน</a:t>
            </a:r>
          </a:p>
          <a:p>
            <a:pPr>
              <a:defRPr/>
            </a:pPr>
            <a:r>
              <a:rPr lang="th-TH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(ข้อ ๒๖,๕๙)</a:t>
            </a:r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0" y="71438"/>
            <a:ext cx="500063" cy="500062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๓</a:t>
            </a:r>
            <a:endParaRPr lang="th-TH" sz="4000" dirty="0">
              <a:solidFill>
                <a:srgbClr val="C00000"/>
              </a:solidFill>
            </a:endParaRPr>
          </a:p>
        </p:txBody>
      </p:sp>
      <p:cxnSp>
        <p:nvCxnSpPr>
          <p:cNvPr id="19" name="ตัวเชื่อมต่อตรง 18"/>
          <p:cNvCxnSpPr>
            <a:stCxn id="5" idx="1"/>
            <a:endCxn id="5" idx="3"/>
          </p:cNvCxnSpPr>
          <p:nvPr/>
        </p:nvCxnSpPr>
        <p:spPr>
          <a:xfrm rot="10800000" flipH="1">
            <a:off x="285750" y="1035050"/>
            <a:ext cx="8429625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ลูกศรลง 22"/>
          <p:cNvSpPr/>
          <p:nvPr/>
        </p:nvSpPr>
        <p:spPr>
          <a:xfrm>
            <a:off x="1143000" y="1785938"/>
            <a:ext cx="33178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4" name="ลูกศรลง 23"/>
          <p:cNvSpPr/>
          <p:nvPr/>
        </p:nvSpPr>
        <p:spPr>
          <a:xfrm>
            <a:off x="4143375" y="1857375"/>
            <a:ext cx="285750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5" name="ลูกศรลง 24"/>
          <p:cNvSpPr/>
          <p:nvPr/>
        </p:nvSpPr>
        <p:spPr>
          <a:xfrm>
            <a:off x="7215188" y="1857375"/>
            <a:ext cx="3571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6" name="ลูกศรลง 25"/>
          <p:cNvSpPr/>
          <p:nvPr/>
        </p:nvSpPr>
        <p:spPr>
          <a:xfrm>
            <a:off x="2500313" y="1857375"/>
            <a:ext cx="214312" cy="235743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7" name="ลูกศรลง 26"/>
          <p:cNvSpPr/>
          <p:nvPr/>
        </p:nvSpPr>
        <p:spPr>
          <a:xfrm flipH="1">
            <a:off x="5857875" y="1857375"/>
            <a:ext cx="285750" cy="242887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8" name="สี่เหลี่ยมมุมมน 17"/>
          <p:cNvSpPr/>
          <p:nvPr/>
        </p:nvSpPr>
        <p:spPr>
          <a:xfrm>
            <a:off x="6072188" y="4214813"/>
            <a:ext cx="3000375" cy="2571750"/>
          </a:xfrm>
          <a:prstGeom prst="roundRect">
            <a:avLst/>
          </a:prstGeom>
          <a:solidFill>
            <a:srgbClr val="FFFF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วิธีประกวดราคา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ทางอิเล็กทรอนิกส์</a:t>
            </a: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       วงเงิน</a:t>
            </a:r>
            <a:r>
              <a:rPr lang="th-TH" sz="28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ตั้งแต่ ๒ล้าน</a:t>
            </a:r>
          </a:p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ระเบียบฯพัสดุ               พ.ศ.๒๕๔๙</a:t>
            </a:r>
          </a:p>
        </p:txBody>
      </p:sp>
      <p:sp>
        <p:nvSpPr>
          <p:cNvPr id="22" name="ลูกศรลง 21"/>
          <p:cNvSpPr/>
          <p:nvPr/>
        </p:nvSpPr>
        <p:spPr>
          <a:xfrm>
            <a:off x="4500563" y="4143375"/>
            <a:ext cx="285750" cy="28575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B4422C-1CA1-41CD-AC47-4237E65CC111}" type="slidenum">
              <a:rPr lang="en-US" smtClean="0"/>
              <a:pPr/>
              <a:t>4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500063" y="71438"/>
            <a:ext cx="8501062" cy="1285875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คัดเลือกได้ตัวผู้ขาย/รับจ้างแล้ว ให้คณะกรรมการฯทำบันทึกสรุปผลรายงานเสนอขออนุมัติสั่งซื้อ/จ้าง(ผ่านหน.</a:t>
            </a:r>
            <a:r>
              <a:rPr lang="th-TH" sz="32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จนท.</a:t>
            </a: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พัสดุ)</a:t>
            </a:r>
            <a:endParaRPr lang="th-TH" sz="3200" dirty="0">
              <a:solidFill>
                <a:srgbClr val="0000CC"/>
              </a:solidFill>
            </a:endParaRPr>
          </a:p>
        </p:txBody>
      </p:sp>
      <p:sp>
        <p:nvSpPr>
          <p:cNvPr id="4" name="รูปหกเหลี่ยม 3"/>
          <p:cNvSpPr/>
          <p:nvPr/>
        </p:nvSpPr>
        <p:spPr>
          <a:xfrm>
            <a:off x="0" y="1571625"/>
            <a:ext cx="9144000" cy="1071563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ผู้มีอำนาจอนุมัติสั่งซื้อ/จ้าง (ข้อ๖๕,๖๖,๖๗)                        จะพิจารณาอนุมัติสั่งให้ซื้อ/จ้างได้ตามที่คณะกรรมการเสนอ</a:t>
            </a:r>
            <a:endParaRPr lang="th-TH" sz="2800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500063" y="3000375"/>
            <a:ext cx="6072187" cy="15001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solidFill>
                <a:srgbClr val="0000CC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งานพัสดุแจ้งรับราคาและ ผู้ได้รับคัดเลือก</a:t>
            </a:r>
          </a:p>
          <a:p>
            <a:pPr>
              <a:defRPr/>
            </a:pPr>
            <a:r>
              <a:rPr lang="th-TH" sz="3200" b="1" i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มาทำสัญญา/บันทึกข้อตกลง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(ข้อ ๑๓๒,๑๓๓)</a:t>
            </a:r>
            <a:endParaRPr lang="th-TH" sz="3200" dirty="0"/>
          </a:p>
          <a:p>
            <a:pPr>
              <a:defRPr/>
            </a:pP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6357938" y="2857500"/>
            <a:ext cx="2786062" cy="400050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บริหารสัญญา/ข้อตกลง</a:t>
            </a:r>
          </a:p>
          <a:p>
            <a:pPr>
              <a:defRPr/>
            </a:pPr>
            <a:r>
              <a:rPr lang="th-TH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(แก้ไข/งด,ลดค่าปรับ,ขยายเวลา  (๑๓๙)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-บอกเลิกสัญญา                    ( ๑๓๗-๑๓๘-</a:t>
            </a:r>
            <a:r>
              <a:rPr lang="th-TH" sz="3200" b="1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๑๔๐ </a:t>
            </a: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-สั่งทิ้งงาน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(ข้อ ๑๔๕-๑๔๕ </a:t>
            </a:r>
            <a:r>
              <a:rPr lang="th-TH" sz="32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สัต</a:t>
            </a:r>
            <a:r>
              <a:rPr lang="th-TH" sz="28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ต</a:t>
            </a:r>
            <a:r>
              <a:rPr lang="th-TH" sz="28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)</a:t>
            </a:r>
            <a:endParaRPr lang="th-TH" sz="2800" dirty="0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928688" y="4643438"/>
            <a:ext cx="5357812" cy="14287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ผู้ขาย/รับจ้างส่งมอบ</a:t>
            </a:r>
          </a:p>
          <a:p>
            <a:pPr>
              <a:defRPr/>
            </a:pPr>
            <a:r>
              <a:rPr lang="th-TH" sz="3200" b="1" dirty="0" err="1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คกก.</a:t>
            </a: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ตรวจรับพัสดุ/ตรวจการจ้าง</a:t>
            </a:r>
          </a:p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(ข้อ ๗๑ , ๗๒)</a:t>
            </a:r>
            <a:endParaRPr lang="th-TH" sz="3200" dirty="0">
              <a:solidFill>
                <a:srgbClr val="C00000"/>
              </a:solidFill>
            </a:endParaRPr>
          </a:p>
        </p:txBody>
      </p:sp>
      <p:sp>
        <p:nvSpPr>
          <p:cNvPr id="11" name="ลูกศรลง 10"/>
          <p:cNvSpPr/>
          <p:nvPr/>
        </p:nvSpPr>
        <p:spPr>
          <a:xfrm>
            <a:off x="3714750" y="1285875"/>
            <a:ext cx="571500" cy="357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ลูกศรลง 11"/>
          <p:cNvSpPr/>
          <p:nvPr/>
        </p:nvSpPr>
        <p:spPr>
          <a:xfrm>
            <a:off x="3786188" y="2643188"/>
            <a:ext cx="428625" cy="35718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ลูกศรลง 12"/>
          <p:cNvSpPr/>
          <p:nvPr/>
        </p:nvSpPr>
        <p:spPr>
          <a:xfrm>
            <a:off x="3786188" y="4429125"/>
            <a:ext cx="500062" cy="2143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ลูกศรโค้งซ้าย 13"/>
          <p:cNvSpPr/>
          <p:nvPr/>
        </p:nvSpPr>
        <p:spPr>
          <a:xfrm rot="17338179">
            <a:off x="6189890" y="2585335"/>
            <a:ext cx="593725" cy="62230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6" name="ลูกศรโค้งซ้าย 15"/>
          <p:cNvSpPr/>
          <p:nvPr/>
        </p:nvSpPr>
        <p:spPr>
          <a:xfrm rot="13219677">
            <a:off x="5630863" y="3497263"/>
            <a:ext cx="655637" cy="1303337"/>
          </a:xfrm>
          <a:prstGeom prst="curvedLeftArrow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7" name="วงรี 16"/>
          <p:cNvSpPr/>
          <p:nvPr/>
        </p:nvSpPr>
        <p:spPr>
          <a:xfrm>
            <a:off x="1500188" y="6286500"/>
            <a:ext cx="4429125" cy="50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เบิกจ่ายเงินชำระหนี้</a:t>
            </a: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19" name="ลูกศรลง 18"/>
          <p:cNvSpPr/>
          <p:nvPr/>
        </p:nvSpPr>
        <p:spPr>
          <a:xfrm>
            <a:off x="3643313" y="6072188"/>
            <a:ext cx="357187" cy="2857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0" name="สี่เหลี่ยมมุมมน 19"/>
          <p:cNvSpPr/>
          <p:nvPr/>
        </p:nvSpPr>
        <p:spPr>
          <a:xfrm>
            <a:off x="0" y="214313"/>
            <a:ext cx="571500" cy="714375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๔</a:t>
            </a:r>
          </a:p>
        </p:txBody>
      </p:sp>
      <p:sp>
        <p:nvSpPr>
          <p:cNvPr id="21" name="สี่เหลี่ยมมุมมน 20"/>
          <p:cNvSpPr/>
          <p:nvPr/>
        </p:nvSpPr>
        <p:spPr>
          <a:xfrm>
            <a:off x="142875" y="1643063"/>
            <a:ext cx="785813" cy="714375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๕</a:t>
            </a:r>
          </a:p>
        </p:txBody>
      </p:sp>
      <p:sp>
        <p:nvSpPr>
          <p:cNvPr id="22" name="สี่เหลี่ยมมุมมน 21"/>
          <p:cNvSpPr/>
          <p:nvPr/>
        </p:nvSpPr>
        <p:spPr>
          <a:xfrm>
            <a:off x="142875" y="3214688"/>
            <a:ext cx="642938" cy="785812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๖</a:t>
            </a:r>
          </a:p>
        </p:txBody>
      </p:sp>
      <p:sp>
        <p:nvSpPr>
          <p:cNvPr id="23" name="สี่เหลี่ยมมุมมน 22"/>
          <p:cNvSpPr/>
          <p:nvPr/>
        </p:nvSpPr>
        <p:spPr>
          <a:xfrm>
            <a:off x="142875" y="4786313"/>
            <a:ext cx="928688" cy="85725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๗</a:t>
            </a:r>
          </a:p>
        </p:txBody>
      </p:sp>
      <p:sp>
        <p:nvSpPr>
          <p:cNvPr id="24" name="สี่เหลี่ยมมุมมน 23"/>
          <p:cNvSpPr/>
          <p:nvPr/>
        </p:nvSpPr>
        <p:spPr>
          <a:xfrm>
            <a:off x="142875" y="6000750"/>
            <a:ext cx="1000125" cy="785813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๘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75F91A-A81C-477F-A6F8-E5B76B546B5B}" type="slidenum">
              <a:rPr lang="en-US" smtClean="0"/>
              <a:pPr/>
              <a:t>5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143000" y="214313"/>
            <a:ext cx="7715250" cy="1857375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4400" b="1" dirty="0">
              <a:solidFill>
                <a:srgbClr val="0000CC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44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คกก.</a:t>
            </a:r>
            <a:r>
              <a:rPr lang="th-TH" sz="44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ตรวจรับฯส่งมอบสิ่งของ/งาน</a:t>
            </a:r>
          </a:p>
          <a:p>
            <a:pPr>
              <a:defRPr/>
            </a:pPr>
            <a:r>
              <a:rPr lang="th-TH" sz="44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ให้เจ้าหน้าที่พัสดุเพื่อนำไปลงบัญชี/ลงทะเบียนควบคุมทรัพย์สิน(ข้อ๑๕๑-๑๕๒)</a:t>
            </a:r>
            <a:endParaRPr lang="th-TH" sz="4400" dirty="0">
              <a:solidFill>
                <a:srgbClr val="0000CC"/>
              </a:solidFill>
            </a:endParaRPr>
          </a:p>
          <a:p>
            <a:pPr>
              <a:defRPr/>
            </a:pPr>
            <a:endParaRPr lang="th-TH" sz="4400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214438" y="2500313"/>
            <a:ext cx="7215187" cy="1785937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4000" b="1" dirty="0">
              <a:solidFill>
                <a:schemeClr val="bg1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endParaRPr lang="th-TH" sz="4000" b="1" dirty="0">
              <a:solidFill>
                <a:schemeClr val="bg1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40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เจ้าหน้าที่พัสดุ ส่ง/แจกจ่ายพัสดุไปยัง             หน่วยของผู้ใช้งาน</a:t>
            </a:r>
          </a:p>
          <a:p>
            <a:pPr>
              <a:defRPr/>
            </a:pPr>
            <a:r>
              <a:rPr lang="th-TH" sz="40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(เบิก-จ่ายพัสดุ) ข้อ ๑๕๓-๑๕๔</a:t>
            </a:r>
          </a:p>
          <a:p>
            <a:pPr>
              <a:defRPr/>
            </a:pPr>
            <a:endParaRPr lang="th-TH" sz="4000" dirty="0">
              <a:solidFill>
                <a:schemeClr val="bg1"/>
              </a:solidFill>
            </a:endParaRPr>
          </a:p>
          <a:p>
            <a:pPr>
              <a:defRPr/>
            </a:pPr>
            <a:endParaRPr lang="th-TH" sz="4000" dirty="0">
              <a:solidFill>
                <a:schemeClr val="bg1"/>
              </a:solidFill>
            </a:endParaRPr>
          </a:p>
        </p:txBody>
      </p:sp>
      <p:sp>
        <p:nvSpPr>
          <p:cNvPr id="5" name="ลูกศรลง 4"/>
          <p:cNvSpPr/>
          <p:nvPr/>
        </p:nvSpPr>
        <p:spPr>
          <a:xfrm>
            <a:off x="4071938" y="2071688"/>
            <a:ext cx="785812" cy="5000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142875" y="714375"/>
            <a:ext cx="1000125" cy="928688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๙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75" y="2857500"/>
            <a:ext cx="857250" cy="785813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๑๐</a:t>
            </a: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1143000" y="4714875"/>
            <a:ext cx="7858125" cy="14287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การบำรุงรักษาพัสดุ ให้มีความคงทน /อยู่ในสภาพที่ดี สามารถใช้ได้ตลอดอายุการใช้งาน</a:t>
            </a:r>
            <a:endParaRPr lang="en-US" sz="3200" dirty="0"/>
          </a:p>
        </p:txBody>
      </p:sp>
      <p:sp>
        <p:nvSpPr>
          <p:cNvPr id="9" name="ลูกศรลง 8"/>
          <p:cNvSpPr/>
          <p:nvPr/>
        </p:nvSpPr>
        <p:spPr>
          <a:xfrm>
            <a:off x="4071938" y="4286250"/>
            <a:ext cx="785812" cy="428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142875" y="5000625"/>
            <a:ext cx="857250" cy="714375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๑๑</a:t>
            </a:r>
            <a:endParaRPr lang="th-T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CBF42A-717B-4603-BAA0-1FCA31BDCEA4}" type="slidenum">
              <a:rPr lang="en-US" smtClean="0"/>
              <a:pPr/>
              <a:t>6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500063" y="142875"/>
            <a:ext cx="3500437" cy="18573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การตรวจสอบพัสดุประจำปี</a:t>
            </a:r>
          </a:p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(ข้อ๑๕๕-๑๕๖)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5214938" y="142875"/>
            <a:ext cx="3571875" cy="178593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4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การจำหน่ายพัสดุ</a:t>
            </a:r>
          </a:p>
          <a:p>
            <a:pPr>
              <a:defRPr/>
            </a:pPr>
            <a:r>
              <a:rPr lang="th-TH" sz="40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ข้อ ๑๕๗-๑๖๑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142875" y="2214563"/>
            <a:ext cx="3857625" cy="32861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ก่อนสิ้น</a:t>
            </a:r>
            <a:r>
              <a:rPr lang="th-TH" sz="32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เดิอน</a:t>
            </a: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กันยายนทุกปี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-</a:t>
            </a:r>
            <a:r>
              <a:rPr lang="th-TH" sz="32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หส.</a:t>
            </a: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ราชการ-</a:t>
            </a:r>
            <a:r>
              <a:rPr lang="th-TH" sz="32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แต่งตั้งค</a:t>
            </a: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กก.           ที่มิ</a:t>
            </a:r>
            <a:r>
              <a:rPr lang="th-TH" sz="32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ไช่จนท.</a:t>
            </a: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พัสดุตรวจ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-ให้เริ่มตรวจวันทำการแรกของเดือนตุลาคม/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ให้แล้วเสร็จภายใน              ๓๐วันทำการ นับจากตรวจ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313" y="5572125"/>
            <a:ext cx="3929062" cy="1143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28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หากพบว่าเสื่อมสภาพ,ชำรุด /สูญหายให้</a:t>
            </a:r>
            <a:r>
              <a:rPr lang="th-TH" sz="28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แต่งตั้งค</a:t>
            </a:r>
            <a:r>
              <a:rPr lang="th-TH" sz="28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กก.สอบข้อเท็จจริง</a:t>
            </a:r>
            <a:endParaRPr lang="th-TH" sz="28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4214813" y="2286000"/>
            <a:ext cx="2571750" cy="114300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พัสดุใดหมดความจำเป็นใช้งาน</a:t>
            </a:r>
            <a:endParaRPr lang="th-TH" sz="32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6643688" y="2143125"/>
            <a:ext cx="2500312" cy="142875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หรือหากใช้งาน จะสิ้นเปลืองค่าใช้จ่ายมาก</a:t>
            </a:r>
            <a:endParaRPr lang="th-TH" sz="3200" dirty="0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429125" y="4714875"/>
            <a:ext cx="2500313" cy="785813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ขาย/ทอดตลาด</a:t>
            </a:r>
            <a:endParaRPr lang="th-TH" sz="3200" dirty="0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7000875" y="4643438"/>
            <a:ext cx="1785938" cy="78581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แลกเปลี่ยน</a:t>
            </a:r>
            <a:endParaRPr lang="th-TH" sz="3200" dirty="0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4643438" y="5643563"/>
            <a:ext cx="2000250" cy="857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โอน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6786563" y="5572125"/>
            <a:ext cx="2214562" cy="9286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แปรสภาพ/ทำลาย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3" name="ลูกศรลง 12"/>
          <p:cNvSpPr/>
          <p:nvPr/>
        </p:nvSpPr>
        <p:spPr>
          <a:xfrm>
            <a:off x="1571625" y="2000250"/>
            <a:ext cx="714375" cy="2143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ลูกศรลง 13"/>
          <p:cNvSpPr/>
          <p:nvPr/>
        </p:nvSpPr>
        <p:spPr>
          <a:xfrm>
            <a:off x="6572250" y="1857375"/>
            <a:ext cx="785813" cy="4286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5" name="สี่เหลี่ยมมุมมน 14"/>
          <p:cNvSpPr/>
          <p:nvPr/>
        </p:nvSpPr>
        <p:spPr>
          <a:xfrm>
            <a:off x="4286250" y="3500438"/>
            <a:ext cx="4714875" cy="85725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ให้</a:t>
            </a:r>
            <a:r>
              <a:rPr lang="th-TH" sz="32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เสนอหส.</a:t>
            </a: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ราชการเพื่อสั่งจำหน่าย</a:t>
            </a:r>
            <a:endParaRPr lang="th-TH" sz="3200" dirty="0"/>
          </a:p>
        </p:txBody>
      </p:sp>
      <p:sp>
        <p:nvSpPr>
          <p:cNvPr id="16" name="ลูกศรโค้งขวา 15"/>
          <p:cNvSpPr/>
          <p:nvPr/>
        </p:nvSpPr>
        <p:spPr>
          <a:xfrm>
            <a:off x="4071938" y="4214813"/>
            <a:ext cx="500062" cy="1000125"/>
          </a:xfrm>
          <a:prstGeom prst="curvedRightArrow">
            <a:avLst>
              <a:gd name="adj1" fmla="val 25000"/>
              <a:gd name="adj2" fmla="val 50000"/>
              <a:gd name="adj3" fmla="val 3405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7" name="ลูกศรโค้งซ้าย 16"/>
          <p:cNvSpPr/>
          <p:nvPr/>
        </p:nvSpPr>
        <p:spPr>
          <a:xfrm>
            <a:off x="8715375" y="4286250"/>
            <a:ext cx="428625" cy="785813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8" name="ลูกศรโค้งขวา 17"/>
          <p:cNvSpPr/>
          <p:nvPr/>
        </p:nvSpPr>
        <p:spPr>
          <a:xfrm>
            <a:off x="4143375" y="4429125"/>
            <a:ext cx="500063" cy="1714500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9" name="ลูกศรโค้งซ้าย 18"/>
          <p:cNvSpPr/>
          <p:nvPr/>
        </p:nvSpPr>
        <p:spPr>
          <a:xfrm>
            <a:off x="8572500" y="4357688"/>
            <a:ext cx="571500" cy="1643062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cxnSp>
        <p:nvCxnSpPr>
          <p:cNvPr id="25" name="ตัวเชื่อมต่อตรง 24"/>
          <p:cNvCxnSpPr/>
          <p:nvPr/>
        </p:nvCxnSpPr>
        <p:spPr>
          <a:xfrm rot="16200000" flipH="1">
            <a:off x="785813" y="3357562"/>
            <a:ext cx="6858000" cy="142875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สี่เหลี่ยมมุมมน 25"/>
          <p:cNvSpPr/>
          <p:nvPr/>
        </p:nvSpPr>
        <p:spPr>
          <a:xfrm>
            <a:off x="0" y="142875"/>
            <a:ext cx="785813" cy="785813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๑๒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4286250" y="214313"/>
            <a:ext cx="857250" cy="785812"/>
          </a:xfrm>
          <a:prstGeom prst="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๑๓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23" name="สี่เหลี่ยมมุมมน 22"/>
          <p:cNvSpPr/>
          <p:nvPr/>
        </p:nvSpPr>
        <p:spPr>
          <a:xfrm>
            <a:off x="5786438" y="4214813"/>
            <a:ext cx="2071687" cy="428625"/>
          </a:xfrm>
          <a:prstGeom prst="roundRect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โดยวิธี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24" name="ลูกศรลง 23"/>
          <p:cNvSpPr/>
          <p:nvPr/>
        </p:nvSpPr>
        <p:spPr>
          <a:xfrm>
            <a:off x="6786563" y="4572000"/>
            <a:ext cx="214312" cy="142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000125"/>
          </a:xfrm>
          <a:solidFill>
            <a:srgbClr val="FFC000"/>
          </a:solidFill>
          <a:ln w="57150">
            <a:solidFill>
              <a:schemeClr val="accent1"/>
            </a:solidFill>
          </a:ln>
        </p:spPr>
        <p:txBody>
          <a:bodyPr/>
          <a:lstStyle/>
          <a:p>
            <a:r>
              <a:rPr lang="th-TH" b="1" smtClean="0">
                <a:cs typeface="FreesiaUPC" pitchFamily="34" charset="-34"/>
              </a:rPr>
              <a:t>การจำหน่ายพัสดุเป็นสูญ</a:t>
            </a:r>
          </a:p>
        </p:txBody>
      </p:sp>
      <p:sp>
        <p:nvSpPr>
          <p:cNvPr id="83971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  <a:noFill/>
        </p:spPr>
        <p:txBody>
          <a:bodyPr/>
          <a:lstStyle/>
          <a:p>
            <a:fld id="{76BDEC97-F62F-4F76-BBEA-D8E009BEBD0F}" type="slidenum">
              <a:rPr lang="en-US" smtClean="0"/>
              <a:pPr/>
              <a:t>7</a:t>
            </a:fld>
            <a:endParaRPr lang="th-TH" smtClean="0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142875" y="1571625"/>
            <a:ext cx="2428875" cy="2428875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กรณีพัสดุสูญไป</a:t>
            </a:r>
          </a:p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โดยไม่มีตัวผู้รับผิด</a:t>
            </a:r>
            <a:endParaRPr lang="th-TH" sz="32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857500" y="1643063"/>
            <a:ext cx="3071813" cy="24288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กรณีพัสดุสูญไป</a:t>
            </a:r>
          </a:p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โดยมีตัวผู้รับผิด</a:t>
            </a:r>
          </a:p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แต่ไม่สามารถชดใช้ตามหลักเกณฑ์ความรับผิดทางแพ่ง</a:t>
            </a:r>
            <a:endParaRPr lang="th-TH" sz="32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6072188" y="1500188"/>
            <a:ext cx="2928937" cy="2643187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cs typeface="FreesiaUPC" pitchFamily="34" charset="-34"/>
              </a:rPr>
              <a:t>กรณียังมีตัวพัสดุอยู่แต่ไม่สมควรจำหน่ายตามระเบียบข้อ๑๕๗</a:t>
            </a:r>
          </a:p>
        </p:txBody>
      </p:sp>
      <p:sp>
        <p:nvSpPr>
          <p:cNvPr id="9" name="ลูกศรลง 8"/>
          <p:cNvSpPr/>
          <p:nvPr/>
        </p:nvSpPr>
        <p:spPr>
          <a:xfrm>
            <a:off x="7143750" y="785813"/>
            <a:ext cx="428625" cy="714375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ลูกศรลง 9"/>
          <p:cNvSpPr/>
          <p:nvPr/>
        </p:nvSpPr>
        <p:spPr>
          <a:xfrm>
            <a:off x="4071938" y="785813"/>
            <a:ext cx="428625" cy="85725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ลูกศรลง 10"/>
          <p:cNvSpPr/>
          <p:nvPr/>
        </p:nvSpPr>
        <p:spPr>
          <a:xfrm>
            <a:off x="1000125" y="785813"/>
            <a:ext cx="500063" cy="78581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142875" y="4357688"/>
            <a:ext cx="8858250" cy="2071687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i="1" u="sng" dirty="0">
              <a:cs typeface="FreesiaUPC" pitchFamily="34" charset="-34"/>
            </a:endParaRPr>
          </a:p>
          <a:p>
            <a:pPr>
              <a:defRPr/>
            </a:pPr>
            <a:endParaRPr lang="th-TH" b="1" i="1" u="sng" dirty="0">
              <a:cs typeface="FreesiaUPC" pitchFamily="34" charset="-34"/>
            </a:endParaRPr>
          </a:p>
          <a:p>
            <a:pPr>
              <a:defRPr/>
            </a:pPr>
            <a:r>
              <a:rPr lang="th-TH" b="1" i="1" u="sng" dirty="0">
                <a:solidFill>
                  <a:srgbClr val="0000CC"/>
                </a:solidFill>
                <a:cs typeface="FreesiaUPC" pitchFamily="34" charset="-34"/>
              </a:rPr>
              <a:t>ผู้</a:t>
            </a:r>
            <a:r>
              <a:rPr lang="th-TH" sz="3200" b="1" i="1" u="sng" dirty="0">
                <a:solidFill>
                  <a:srgbClr val="0000CC"/>
                </a:solidFill>
                <a:cs typeface="FreesiaUPC" pitchFamily="34" charset="-34"/>
              </a:rPr>
              <a:t>มีอำนาจอนุมัติจำหน่าย (๑๕๙)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๑.วงเงินซื้อ/ได้มา รวมกันไม่เกิน ๕ แสน หน.ส่วนราชการ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๒. วงเงินซื้อ/ได้มา รวมกันเกิน ๕ แสน –กระทรวงการคลัง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หรือที่กระทรวงการคลังมอบหมาย</a:t>
            </a:r>
          </a:p>
          <a:p>
            <a:pPr>
              <a:defRPr/>
            </a:pPr>
            <a:endParaRPr lang="th-TH" b="1" dirty="0">
              <a:cs typeface="FreesiaUPC" pitchFamily="34" charset="-34"/>
            </a:endParaRPr>
          </a:p>
          <a:p>
            <a:pPr>
              <a:defRPr/>
            </a:pPr>
            <a:endParaRPr lang="th-TH" dirty="0"/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71438" y="71438"/>
            <a:ext cx="857250" cy="785812"/>
          </a:xfrm>
          <a:prstGeom prst="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๑๔</a:t>
            </a:r>
            <a:endParaRPr lang="th-TH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714375"/>
          </a:xfr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h-TH" b="1" dirty="0" smtClean="0">
                <a:solidFill>
                  <a:srgbClr val="004D86"/>
                </a:solidFill>
                <a:cs typeface="FreesiaUPC" pitchFamily="34" charset="-34"/>
              </a:rPr>
              <a:t>การลงจ่ายออกจากบัญชี/ทะเบียน</a:t>
            </a:r>
            <a:endParaRPr lang="th-TH" dirty="0" smtClean="0"/>
          </a:p>
        </p:txBody>
      </p:sp>
      <p:sp>
        <p:nvSpPr>
          <p:cNvPr id="84995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142875" y="857250"/>
            <a:ext cx="8858250" cy="2857500"/>
          </a:xfrm>
          <a:solidFill>
            <a:srgbClr val="FFFFCC"/>
          </a:solidFill>
          <a:ln>
            <a:solidFill>
              <a:srgbClr val="00B05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th-TH" sz="3200" b="1" dirty="0" smtClean="0"/>
              <a:t>๑.</a:t>
            </a:r>
            <a:r>
              <a:rPr lang="th-TH" sz="3200" b="1" dirty="0" smtClean="0">
                <a:cs typeface="FreesiaUPC" pitchFamily="34" charset="-34"/>
              </a:rPr>
              <a:t>เมื่อดำเนินการตามข้อ ๑๕๗ แล้ว ให้ลงจ่ายออกจากบัญชี/ทะเบียน</a:t>
            </a:r>
          </a:p>
          <a:p>
            <a:r>
              <a:rPr lang="th-TH" sz="3200" b="1" dirty="0" smtClean="0">
                <a:cs typeface="FreesiaUPC" pitchFamily="34" charset="-34"/>
              </a:rPr>
              <a:t>แล้วแจ้ง</a:t>
            </a:r>
            <a:r>
              <a:rPr lang="th-TH" sz="3200" b="1" dirty="0" err="1" smtClean="0">
                <a:cs typeface="FreesiaUPC" pitchFamily="34" charset="-34"/>
              </a:rPr>
              <a:t>สตง</a:t>
            </a:r>
            <a:r>
              <a:rPr lang="th-TH" sz="3200" b="1" dirty="0" smtClean="0">
                <a:cs typeface="FreesiaUPC" pitchFamily="34" charset="-34"/>
              </a:rPr>
              <a:t>/</a:t>
            </a:r>
            <a:r>
              <a:rPr lang="th-TH" sz="3200" b="1" dirty="0" err="1" smtClean="0">
                <a:cs typeface="FreesiaUPC" pitchFamily="34" charset="-34"/>
              </a:rPr>
              <a:t>สตง.</a:t>
            </a:r>
            <a:r>
              <a:rPr lang="th-TH" sz="3200" b="1" dirty="0" smtClean="0">
                <a:cs typeface="FreesiaUPC" pitchFamily="34" charset="-34"/>
              </a:rPr>
              <a:t>ภูมิภาคภายใน ๓๐ วัน นับแต่วันลงจ่าย</a:t>
            </a:r>
          </a:p>
          <a:p>
            <a:pPr>
              <a:buFontTx/>
              <a:buNone/>
            </a:pP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๒.เมื่อดำเนินการตามข้อ ๑๕๙แล้ว ให้ลงจ่ายออกจากบัญชี/ทะเบียน</a:t>
            </a:r>
          </a:p>
          <a:p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แล้วแจ้งกระทรวงการคลัง หรือผู้ที่กระทรวงการคลังมอบหมาย และ</a:t>
            </a:r>
            <a:r>
              <a:rPr lang="th-TH" sz="3200" b="1" dirty="0" err="1" smtClean="0">
                <a:solidFill>
                  <a:srgbClr val="C00000"/>
                </a:solidFill>
                <a:cs typeface="FreesiaUPC" pitchFamily="34" charset="-34"/>
              </a:rPr>
              <a:t>สตง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/</a:t>
            </a:r>
            <a:r>
              <a:rPr lang="th-TH" sz="3200" b="1" dirty="0" err="1" smtClean="0">
                <a:solidFill>
                  <a:srgbClr val="C00000"/>
                </a:solidFill>
                <a:cs typeface="FreesiaUPC" pitchFamily="34" charset="-34"/>
              </a:rPr>
              <a:t>สตง.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ภูมิภาค ภายใน ๓๐ วัน นับแต่วันลงจ่าย</a:t>
            </a:r>
          </a:p>
        </p:txBody>
      </p:sp>
      <p:sp>
        <p:nvSpPr>
          <p:cNvPr id="8499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142875" y="3714750"/>
            <a:ext cx="8858250" cy="428625"/>
          </a:xfrm>
          <a:solidFill>
            <a:srgbClr val="00B0F0"/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cs typeface="FreesiaUPC" pitchFamily="34" charset="-34"/>
              </a:rPr>
              <a:t>เมื่อดำเนินการตามข้อ ๑๕๐,๑๕๒ แล้ว ให้ลงจ่ายออกจากบัญชี/ทะเบียน</a:t>
            </a:r>
          </a:p>
          <a:p>
            <a:endParaRPr lang="th-TH" sz="2800" dirty="0" smtClean="0">
              <a:solidFill>
                <a:schemeClr val="bg1"/>
              </a:solidFill>
            </a:endParaRPr>
          </a:p>
        </p:txBody>
      </p:sp>
      <p:sp>
        <p:nvSpPr>
          <p:cNvPr id="8499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39DA2A-A904-45AB-B6DA-1E7FE5B28CEE}" type="slidenum">
              <a:rPr lang="en-US" smtClean="0"/>
              <a:pPr/>
              <a:t>8</a:t>
            </a:fld>
            <a:endParaRPr lang="th-TH" smtClean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142875" y="4214813"/>
            <a:ext cx="8858250" cy="714375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พัสดุที่ต้องจดทะเบียนตามกม.ให้แจ้งต่อนายทะเบียนภายในเวลาที่กม.กำหนด</a:t>
            </a:r>
            <a:endParaRPr lang="th-TH" sz="3200" dirty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9" name="ลูกศรลง 8"/>
          <p:cNvSpPr/>
          <p:nvPr/>
        </p:nvSpPr>
        <p:spPr>
          <a:xfrm>
            <a:off x="8072438" y="3571875"/>
            <a:ext cx="357187" cy="2857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214313" y="5000625"/>
            <a:ext cx="8929687" cy="17145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sz="2800" b="1" dirty="0"/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cs typeface="FreesiaUPC" pitchFamily="34" charset="-34"/>
              </a:rPr>
              <a:t>ข้อ ๑๖๑</a:t>
            </a:r>
          </a:p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ก่อนตรวจสอบพัสดุประจำปี หากพัสดุสูญ/เสื่อมไป/ชำรุดบกพร่องเมื่อดำเนินการเรื่องความรับผิดทางแพ่ง หรือระเบียบนี้โดยอนุโลม</a:t>
            </a:r>
            <a:r>
              <a:rPr lang="th-TH" sz="3200" b="1" dirty="0" smtClean="0">
                <a:cs typeface="FreesiaUPC" pitchFamily="34" charset="-34"/>
              </a:rPr>
              <a:t>แล้วให้ดำเนินการ</a:t>
            </a:r>
            <a:r>
              <a:rPr lang="th-TH" sz="3200" b="1" dirty="0">
                <a:cs typeface="FreesiaUPC" pitchFamily="34" charset="-34"/>
              </a:rPr>
              <a:t>จำหน่ายตามที่ระเบียบกำหนด</a:t>
            </a:r>
          </a:p>
          <a:p>
            <a:pPr>
              <a:defRPr/>
            </a:pPr>
            <a:endParaRPr lang="th-TH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71438" y="71438"/>
            <a:ext cx="857250" cy="785812"/>
          </a:xfrm>
          <a:prstGeom prst="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๑๕</a:t>
            </a:r>
            <a:endParaRPr lang="th-TH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  <p:sp>
        <p:nvSpPr>
          <p:cNvPr id="4" name="ม้วนกระดาษแนวนอน 3"/>
          <p:cNvSpPr/>
          <p:nvPr/>
        </p:nvSpPr>
        <p:spPr>
          <a:xfrm>
            <a:off x="357158" y="357166"/>
            <a:ext cx="8286808" cy="6000792"/>
          </a:xfrm>
          <a:prstGeom prst="horizontalScroll">
            <a:avLst/>
          </a:prstGeom>
          <a:solidFill>
            <a:srgbClr val="00B050"/>
          </a:solidFill>
          <a:ln w="76200">
            <a:solidFill>
              <a:srgbClr val="FF05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ปัญหา</a:t>
            </a:r>
          </a:p>
          <a:p>
            <a:pPr algn="ctr"/>
            <a:r>
              <a:rPr lang="th-TH" sz="8000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การซื้อ / การจ้าง </a:t>
            </a:r>
            <a:endParaRPr lang="th-TH" sz="8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14282" y="71414"/>
            <a:ext cx="8572560" cy="71438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63538" algn="ctr"/>
            <a:r>
              <a:rPr lang="th-TH" sz="4400" b="1" i="1" dirty="0" smtClean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การซื้อ/การจ้าง หมายความว่าอย่างไร?</a:t>
            </a: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0" y="785794"/>
            <a:ext cx="9144000" cy="350046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63538"/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มติ</a:t>
            </a:r>
            <a:r>
              <a:rPr lang="th-TH" b="1" i="1" u="sng" dirty="0" err="1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กวพ.</a:t>
            </a:r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ครั้งที่ ๕๑/๒๕๕๓(๒๓ ธ.ค.๒๕๕๓)</a:t>
            </a:r>
          </a:p>
          <a:p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การซื้อ หมายถึง </a:t>
            </a:r>
            <a:r>
              <a:rPr lang="th-TH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ผู้ขายสินค้าได้มีการกำหนดคุณลักษณะเฉพาะของสิ่งของนั้นๆไว้แล้วตามตัวอย่าง /</a:t>
            </a:r>
            <a:r>
              <a:rPr lang="th-TH" b="1" i="1" u="sng" dirty="0" err="1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แค็ตตาล็อก</a:t>
            </a:r>
            <a:r>
              <a:rPr lang="th-TH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 เมื่อผู้ซื้อสั่งซื้อ ผู้ขายจะดำเนินผลิตตามตัวอย่าง/</a:t>
            </a:r>
            <a:r>
              <a:rPr lang="th-TH" b="1" i="1" u="sng" dirty="0" err="1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แค็ตตาล็อก</a:t>
            </a:r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 </a:t>
            </a:r>
          </a:p>
          <a:p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-นอกจากนี้ ผู้ซื้อยังสามารถให้ผู้ขายจัดทำรายการใดๆเพิ่มเติม</a:t>
            </a:r>
            <a:r>
              <a:rPr lang="th-TH" sz="3200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นอกเหนือไปจากรูปแบบในตัวอย่าง/</a:t>
            </a:r>
            <a:r>
              <a:rPr lang="th-TH" sz="3200" b="1" i="1" u="sng" dirty="0" err="1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แค็ตตาล็</a:t>
            </a:r>
            <a:r>
              <a:rPr lang="th-TH" sz="3200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อกเป็นพิเศษอีกก็ได้ </a:t>
            </a:r>
            <a:endParaRPr lang="th-TH" b="1" i="1" u="sng" dirty="0" smtClean="0">
              <a:solidFill>
                <a:srgbClr val="800080"/>
              </a:solidFill>
              <a:latin typeface="Antique Olive Compact" pitchFamily="34" charset="0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0" y="4357694"/>
            <a:ext cx="9001156" cy="24288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63538"/>
            <a:endParaRPr lang="th-TH" b="1" i="1" u="sng" dirty="0" smtClean="0">
              <a:solidFill>
                <a:srgbClr val="C00000"/>
              </a:solidFill>
              <a:latin typeface="Antique Olive Compact" pitchFamily="34" charset="0"/>
              <a:cs typeface="FreesiaUPC" pitchFamily="34" charset="-34"/>
            </a:endParaRPr>
          </a:p>
          <a:p>
            <a:pPr marL="363538"/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การจ้าง หมายถึง </a:t>
            </a:r>
            <a:r>
              <a:rPr lang="th-TH" b="1" i="1" u="sng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ผู้ว่าจ้างจะเป็นผู้ออกแบบคุณลักษณะเฉพาะของสิ่งของที่จะจ้างทำนั้นๆก่อน แล้วจึงจะนำแบบที่คิดไว้นั้น ไปจ้างทำตามแบบที่ต้องการ</a:t>
            </a:r>
          </a:p>
          <a:p>
            <a:pPr marL="363538"/>
            <a:r>
              <a:rPr lang="th-TH" sz="3200" b="1" i="1" u="sng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มีข้อหารือของหน่วยงานก. ซื้อรถยนต์ แต่ขอให้ผู้ขายติดตั้งอุปกรณ์ต่างๆเพิ่มเป็นพิเศษ จึงถือได้ว่าเป็นงานซื้อ/มิใช่จ้าง</a:t>
            </a:r>
          </a:p>
          <a:p>
            <a:pPr marL="363538"/>
            <a:endParaRPr lang="th-TH" b="1" i="1" u="sng" dirty="0" smtClean="0">
              <a:solidFill>
                <a:schemeClr val="tx1"/>
              </a:solidFill>
              <a:latin typeface="Antique Olive Compact" pitchFamily="34" charset="0"/>
              <a:cs typeface="FreesiaUPC" pitchFamily="34" charset="-3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628680" y="214313"/>
            <a:ext cx="8229600" cy="2428875"/>
          </a:xfrm>
          <a:solidFill>
            <a:srgbClr val="FFFF00"/>
          </a:solidFill>
          <a:ln w="762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th-TH" sz="6000" b="1" i="1" dirty="0" smtClean="0">
                <a:solidFill>
                  <a:srgbClr val="7030A0"/>
                </a:solidFill>
                <a:cs typeface="FreesiaUPC" pitchFamily="34" charset="-34"/>
              </a:rPr>
              <a:t>การซื้อ /การจ้าง ตามความหมายของระเบียบฯ </a:t>
            </a:r>
            <a:r>
              <a:rPr lang="th-TH" sz="6000" b="1" dirty="0" smtClean="0">
                <a:solidFill>
                  <a:srgbClr val="C00000"/>
                </a:solidFill>
                <a:cs typeface="FreesiaUPC" pitchFamily="34" charset="-34"/>
              </a:rPr>
              <a:t>ข้อ ๕</a:t>
            </a:r>
            <a:endParaRPr lang="th-TH" sz="6000" b="1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357188" y="3071833"/>
            <a:ext cx="4143375" cy="3214687"/>
          </a:xfrm>
          <a:prstGeom prst="roundRect">
            <a:avLst/>
          </a:prstGeom>
          <a:solidFill>
            <a:srgbClr val="FFFF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00CC"/>
                </a:solidFill>
                <a:cs typeface="FreesiaUPC" pitchFamily="34" charset="-34"/>
              </a:rPr>
              <a:t>การซื้อ หมายความว่า           </a:t>
            </a:r>
            <a:r>
              <a:rPr lang="th-TH" sz="4000" b="1" dirty="0">
                <a:solidFill>
                  <a:srgbClr val="800080"/>
                </a:solidFill>
                <a:cs typeface="FreesiaUPC" pitchFamily="34" charset="-34"/>
              </a:rPr>
              <a:t>ซื้อพัสดุ ทั้งที่มีการติดตั้ง ทดลอง และบริการที่เกี่ยวเนื่องอื่น ๆ</a:t>
            </a: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786313" y="2928951"/>
            <a:ext cx="4143375" cy="2357437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cs typeface="FreesiaUPC" pitchFamily="34" charset="-34"/>
              </a:rPr>
              <a:t>การจ้าง หมายความว่า           การจ้างทำของ/ การรับขน/การจ้างเหมาบริการ </a:t>
            </a:r>
          </a:p>
        </p:txBody>
      </p:sp>
      <p:sp>
        <p:nvSpPr>
          <p:cNvPr id="10" name="วงรี 9"/>
          <p:cNvSpPr/>
          <p:nvPr/>
        </p:nvSpPr>
        <p:spPr>
          <a:xfrm>
            <a:off x="5072063" y="5072086"/>
            <a:ext cx="3714750" cy="178593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การจ้างก่อสร้าง 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11" name="ลูกศรลง 10"/>
          <p:cNvSpPr/>
          <p:nvPr/>
        </p:nvSpPr>
        <p:spPr>
          <a:xfrm>
            <a:off x="6357938" y="5072063"/>
            <a:ext cx="857250" cy="285750"/>
          </a:xfrm>
          <a:prstGeom prst="downArrow">
            <a:avLst/>
          </a:prstGeom>
          <a:solidFill>
            <a:srgbClr val="F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เครื่องหมายบั้ง 11"/>
          <p:cNvSpPr/>
          <p:nvPr/>
        </p:nvSpPr>
        <p:spPr>
          <a:xfrm rot="5400000">
            <a:off x="1750015" y="2398400"/>
            <a:ext cx="668609" cy="1158173"/>
          </a:xfrm>
          <a:prstGeom prst="chevron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เครื่องหมายบั้ง 12"/>
          <p:cNvSpPr/>
          <p:nvPr/>
        </p:nvSpPr>
        <p:spPr>
          <a:xfrm rot="5226401">
            <a:off x="5744752" y="2315786"/>
            <a:ext cx="663758" cy="1147187"/>
          </a:xfrm>
          <a:prstGeom prst="chevron">
            <a:avLst>
              <a:gd name="adj" fmla="val 47108"/>
            </a:avLst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142875"/>
            <a:ext cx="8715375" cy="857250"/>
          </a:xfrm>
          <a:solidFill>
            <a:srgbClr val="3333CC"/>
          </a:solidFill>
          <a:ln w="76200">
            <a:solidFill>
              <a:srgbClr val="00B0F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b="1" dirty="0" smtClean="0">
                <a:solidFill>
                  <a:srgbClr val="FFFF00"/>
                </a:solidFill>
                <a:cs typeface="EucrosiaUPC" pitchFamily="18" charset="-34"/>
              </a:rPr>
              <a:t>งานจ้างก่อสร้าง คืองานอะไร (มติ</a:t>
            </a:r>
            <a:r>
              <a:rPr lang="th-TH" sz="5400" b="1" dirty="0" err="1" smtClean="0">
                <a:solidFill>
                  <a:srgbClr val="FFFF00"/>
                </a:solidFill>
                <a:cs typeface="EucrosiaUPC" pitchFamily="18" charset="-34"/>
              </a:rPr>
              <a:t>กวพ.</a:t>
            </a:r>
            <a:r>
              <a:rPr lang="th-TH" sz="5400" b="1" dirty="0" smtClean="0">
                <a:solidFill>
                  <a:srgbClr val="FFFF00"/>
                </a:solidFill>
                <a:cs typeface="EucrosiaUPC" pitchFamily="18" charset="-34"/>
              </a:rPr>
              <a:t>ปี๕๒)</a:t>
            </a:r>
          </a:p>
        </p:txBody>
      </p:sp>
      <p:sp>
        <p:nvSpPr>
          <p:cNvPr id="13315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14313" y="928688"/>
            <a:ext cx="5357812" cy="5857875"/>
          </a:xfrm>
          <a:solidFill>
            <a:schemeClr val="accent5">
              <a:lumMod val="20000"/>
              <a:lumOff val="80000"/>
            </a:schemeClr>
          </a:solidFill>
          <a:ln w="76200">
            <a:solidFill>
              <a:srgbClr val="3333FF"/>
            </a:solidFill>
          </a:ln>
        </p:spPr>
        <p:txBody>
          <a:bodyPr rtlCol="0">
            <a:noAutofit/>
          </a:bodyPr>
          <a:lstStyle/>
          <a:p>
            <a:pPr marL="174625" indent="-174625"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งานก่อสร้าง </a:t>
            </a:r>
            <a:r>
              <a:rPr lang="th-TH" b="1" dirty="0" smtClean="0">
                <a:solidFill>
                  <a:srgbClr val="000099"/>
                </a:solidFill>
                <a:cs typeface="FreesiaUPC" pitchFamily="34" charset="-34"/>
              </a:rPr>
              <a:t>หมายถึง งานก่อสร้างตามหลักทั่วไป ที่มีกม. ระเบียบ /มติครม./ หนังสือเวียนที่เกี่ยวข้องอ้างอิงได้ เช่น 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แจ้งเวียน /ว ๑๙๓๙ 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๒๔ก.พ.๓๗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ว่า-งานก่อสร้างหมายรวมถึง 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งานเคลื่อนย้ายอาคาร,งานดัดแปลง/ปรับปรุง ต่อเติม/ซ่อมแซมสิ่งก่อสร้าง 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ที่หัวหน้าส่วนราชการเห็นว่าจำเป็นต้องมีผู้ควบคุมดูแลการปฏิบัติงานของผู้รับจ้างตลอดเวลา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/</a:t>
            </a:r>
          </a:p>
          <a:p>
            <a:pPr marL="174625" indent="-174625"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มติ</a:t>
            </a:r>
            <a:r>
              <a:rPr lang="th-TH" b="1" u="sng" dirty="0" err="1" smtClean="0">
                <a:solidFill>
                  <a:srgbClr val="FF0000"/>
                </a:solidFill>
                <a:cs typeface="FreesiaUPC" pitchFamily="34" charset="-34"/>
              </a:rPr>
              <a:t>ครม.ว</a:t>
            </a: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 </a:t>
            </a:r>
            <a:r>
              <a:rPr lang="th-TH" b="1" u="sng" dirty="0" smtClean="0">
                <a:solidFill>
                  <a:srgbClr val="800080"/>
                </a:solidFill>
                <a:cs typeface="FreesiaUPC" pitchFamily="34" charset="-34"/>
              </a:rPr>
              <a:t>๙ลว. ๖กพ๕๐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- งานก่อสร้างอาคาร/ชลประทาน/ทาง สะพานและท่อเหลี่ยม</a:t>
            </a:r>
            <a:endParaRPr lang="th-TH" b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marL="174625" indent="-174625"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ครม.ว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๑ 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๓ ม.ค.๓๗ 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งานดินที่ไม่มีการดาดคอนกรีต ได้แก่</a:t>
            </a:r>
            <a:r>
              <a:rPr lang="th-TH" b="1" dirty="0" smtClean="0">
                <a:solidFill>
                  <a:srgbClr val="FF0000"/>
                </a:solidFill>
                <a:cs typeface="FreesiaUPC" pitchFamily="34" charset="-34"/>
              </a:rPr>
              <a:t>ถนนลูกรัง/ถนนดิน/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งานขุดลอกคู คลอง สระ หนอง เป็นงานก่อสร้าง </a:t>
            </a:r>
          </a:p>
        </p:txBody>
      </p:sp>
      <p:sp>
        <p:nvSpPr>
          <p:cNvPr id="37892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500688" y="1000125"/>
            <a:ext cx="3500437" cy="5715000"/>
          </a:xfrm>
          <a:solidFill>
            <a:srgbClr val="FFE5FF"/>
          </a:solidFill>
          <a:ln w="57150">
            <a:solidFill>
              <a:srgbClr val="CC66FF"/>
            </a:solidFill>
          </a:ln>
        </p:spPr>
        <p:txBody>
          <a:bodyPr rtlCol="0">
            <a:normAutofit/>
          </a:bodyPr>
          <a:lstStyle/>
          <a:p>
            <a:pPr marL="92075" indent="-92075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หลักพิจารณาว่าอะไรเป็นงานจ้างก่อสร้าง ได้แก่</a:t>
            </a:r>
          </a:p>
          <a:p>
            <a:pPr marL="92075" lvl="1" indent="365125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2800" b="1" dirty="0" smtClean="0">
                <a:solidFill>
                  <a:srgbClr val="000099"/>
                </a:solidFill>
                <a:cs typeface="FreesiaUPC" pitchFamily="34" charset="-34"/>
              </a:rPr>
              <a:t>สัญญาซื้อขายที่มีงานก่อสร้าง หรือพร้อมติดตั้งโครงสร้างพื้นฐานรวมอยู่ด้วย</a:t>
            </a:r>
          </a:p>
          <a:p>
            <a:pPr marL="269875" lvl="1" indent="187325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2800" b="1" dirty="0" smtClean="0">
                <a:solidFill>
                  <a:srgbClr val="000099"/>
                </a:solidFill>
                <a:cs typeface="FreesiaUPC" pitchFamily="34" charset="-34"/>
              </a:rPr>
              <a:t>  </a:t>
            </a:r>
            <a:r>
              <a:rPr lang="th-TH" sz="2800" b="1" u="sng" dirty="0" smtClean="0">
                <a:solidFill>
                  <a:srgbClr val="000099"/>
                </a:solidFill>
                <a:cs typeface="FreesiaUPC" pitchFamily="34" charset="-34"/>
              </a:rPr>
              <a:t>ให้พิจารณาว่า </a:t>
            </a:r>
            <a:r>
              <a:rPr lang="th-TH" sz="2800" b="1" u="sng" dirty="0" smtClean="0">
                <a:solidFill>
                  <a:srgbClr val="FF0000"/>
                </a:solidFill>
                <a:cs typeface="FreesiaUPC" pitchFamily="34" charset="-34"/>
              </a:rPr>
              <a:t>หากมีงานก่อสร้างเป็นสาระสำคัญ ซึ่งราคาสูงกว่าราคาพัสดุที่ติดตั้ง</a:t>
            </a:r>
            <a:r>
              <a:rPr lang="th-TH" sz="2800" b="1" u="sng" dirty="0" smtClean="0">
                <a:solidFill>
                  <a:srgbClr val="000099"/>
                </a:solidFill>
                <a:cs typeface="FreesiaUPC" pitchFamily="34" charset="-34"/>
              </a:rPr>
              <a:t>  ถือว่า เป็นงานก่อสร้าง </a:t>
            </a:r>
            <a:r>
              <a:rPr lang="th-TH" sz="2800" b="1" dirty="0" smtClean="0">
                <a:solidFill>
                  <a:srgbClr val="000099"/>
                </a:solidFill>
                <a:cs typeface="FreesiaUPC" pitchFamily="34" charset="-34"/>
              </a:rPr>
              <a:t>เช่น งานติดตั้งสะพานลอยทางเดินข้ามถนน  ก่อสร้างรั้ว 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8149D-5ABC-4281-A1D6-8361E4EF08E9}" type="slidenum">
              <a:rPr lang="en-US"/>
              <a:pPr>
                <a:defRPr/>
              </a:pPr>
              <a:t>12</a:t>
            </a:fld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ชื่อเรื่อง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3286124"/>
          </a:xfrm>
          <a:solidFill>
            <a:srgbClr val="3303E3"/>
          </a:solidFill>
          <a:ln w="76200">
            <a:solidFill>
              <a:srgbClr val="FFC00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1973263" algn="l"/>
              </a:tabLst>
              <a:defRPr/>
            </a:pPr>
            <a:r>
              <a:rPr lang="th-TH" sz="6000" b="1" dirty="0" smtClean="0">
                <a:solidFill>
                  <a:schemeClr val="bg1"/>
                </a:solidFill>
                <a:cs typeface="FreesiaUPC" pitchFamily="34" charset="-34"/>
              </a:rPr>
              <a:t/>
            </a:r>
            <a:br>
              <a:rPr lang="th-TH" sz="6000" b="1" dirty="0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sz="5300" b="1" dirty="0" smtClean="0">
                <a:solidFill>
                  <a:srgbClr val="FFFF00"/>
                </a:solidFill>
                <a:cs typeface="FreesiaUPC" pitchFamily="34" charset="-34"/>
              </a:rPr>
              <a:t>ถ้าเป็นงานจ้างก่อสร้าง  ทุกวิธี/ทุกวงเงิน</a:t>
            </a:r>
            <a:br>
              <a:rPr lang="th-TH" sz="5300" b="1" dirty="0" smtClean="0">
                <a:solidFill>
                  <a:srgbClr val="FFFF00"/>
                </a:solidFill>
                <a:cs typeface="FreesiaUPC" pitchFamily="34" charset="-34"/>
              </a:rPr>
            </a:br>
            <a:r>
              <a:rPr lang="th-TH" b="1" i="1" dirty="0" smtClean="0">
                <a:solidFill>
                  <a:srgbClr val="FFFF00"/>
                </a:solidFill>
                <a:cs typeface="FreesiaUPC" pitchFamily="34" charset="-34"/>
              </a:rPr>
              <a:t>(ยกเว้น การจัดทำเอง และงานก่อสร้างในต่างประเทศ)</a:t>
            </a:r>
            <a:br>
              <a:rPr lang="th-TH" b="1" i="1" dirty="0" smtClean="0">
                <a:solidFill>
                  <a:srgbClr val="FFFF00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ต้องแต่งตั้งคณะกรรมการกำหนดราคากลาง ก่อนการจัดทำรายงานขอจ้างทุกครั้ง   เพื่อนำราคากลางไปจัดทำรายงานขอจ้างตามข้อ ๒๗ </a:t>
            </a:r>
            <a:r>
              <a:rPr lang="th-TH" sz="4000" b="1" dirty="0" smtClean="0">
                <a:solidFill>
                  <a:schemeClr val="bg1"/>
                </a:solidFill>
                <a:cs typeface="FreesiaUPC" pitchFamily="34" charset="-34"/>
              </a:rPr>
              <a:t>และใช้เปรียบเทียบราคาของผู้เข้าเสนอราคา</a:t>
            </a: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/>
            </a:r>
            <a:b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</a:br>
            <a:endParaRPr lang="th-TH" b="1" dirty="0" smtClean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E79437-57CB-4760-82B8-17CB46EAC219}" type="slidenum">
              <a:rPr lang="en-US"/>
              <a:pPr>
                <a:defRPr/>
              </a:pPr>
              <a:t>13</a:t>
            </a:fld>
            <a:endParaRPr lang="th-TH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1" y="3357562"/>
            <a:ext cx="8858250" cy="2000264"/>
          </a:xfrm>
          <a:prstGeom prst="roundRect">
            <a:avLst/>
          </a:prstGeom>
          <a:solidFill>
            <a:srgbClr val="FFF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th-TH" b="1" u="sng" dirty="0" err="1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u="sng" dirty="0">
                <a:solidFill>
                  <a:srgbClr val="C00000"/>
                </a:solidFill>
                <a:cs typeface="FreesiaUPC" pitchFamily="34" charset="-34"/>
              </a:rPr>
              <a:t>เคยวินิจฉัยไว้ว่า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th-TH" sz="3200" b="1" u="sng" dirty="0">
                <a:solidFill>
                  <a:srgbClr val="FF0000"/>
                </a:solidFill>
                <a:cs typeface="EucrosiaUPC" pitchFamily="18" charset="-34"/>
              </a:rPr>
              <a:t>ราคากลาง หมายถึง </a:t>
            </a:r>
            <a:r>
              <a:rPr lang="th-TH" sz="3200" b="1" dirty="0">
                <a:solidFill>
                  <a:srgbClr val="0000CC"/>
                </a:solidFill>
                <a:cs typeface="EucrosiaUPC" pitchFamily="18" charset="-34"/>
              </a:rPr>
              <a:t>ราคาค่าก่อสร้างในงานก่อสร้างของทางราชการในแต่ละงาน/โครงการ ซึ่งได้จากการประเมิน หรือ </a:t>
            </a:r>
            <a:r>
              <a:rPr lang="th-TH" sz="3200" b="1" dirty="0">
                <a:cs typeface="EucrosiaUPC" pitchFamily="18" charset="-34"/>
              </a:rPr>
              <a:t>คำนวณตามหลักเกณฑ์ และวิธีการตามที่คณะรัฐมนตรีกำหนด 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44" y="5500702"/>
            <a:ext cx="9001156" cy="12144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th-TH" b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ดังนั้น 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ราคากลางที่คำนวณได้ จึงมิใช่ราคามาตรฐานของ              งานก่อสร้าง  แต่เป็นราคาที่ทางราชการยอมรับ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ได้ (ต่อ)</a:t>
            </a:r>
            <a:endParaRPr lang="th-TH" b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 fontAlgn="auto">
              <a:spcAft>
                <a:spcPts val="0"/>
              </a:spcAft>
              <a:defRPr/>
            </a:pPr>
            <a:endParaRPr lang="th-TH" b="1" u="sng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8" name="ลูกศรโค้งซ้าย 7"/>
          <p:cNvSpPr/>
          <p:nvPr/>
        </p:nvSpPr>
        <p:spPr>
          <a:xfrm rot="20350801">
            <a:off x="8451507" y="3219157"/>
            <a:ext cx="571500" cy="785812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 rot="2137429">
            <a:off x="209714" y="4677922"/>
            <a:ext cx="389999" cy="845402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1" name="ลูกศรขวา 10"/>
          <p:cNvSpPr/>
          <p:nvPr/>
        </p:nvSpPr>
        <p:spPr>
          <a:xfrm>
            <a:off x="8501090" y="6215082"/>
            <a:ext cx="357190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C33A-FBBE-4913-B87F-BB632E1F77D2}" type="slidenum">
              <a:rPr lang="en-US"/>
              <a:pPr>
                <a:defRPr/>
              </a:pPr>
              <a:t>14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142875"/>
            <a:ext cx="8786812" cy="3214688"/>
          </a:xfrm>
          <a:prstGeom prst="roundRect">
            <a:avLst/>
          </a:prstGeom>
          <a:solidFill>
            <a:srgbClr val="FFFFB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400" b="1" i="1" u="sng" dirty="0">
                <a:solidFill>
                  <a:srgbClr val="002060"/>
                </a:solidFill>
                <a:cs typeface="FreesiaUPC" pitchFamily="34" charset="-34"/>
              </a:rPr>
              <a:t>โดยเมื่อนำมาเปรียบเทียบราคาของผู้ประกอบการที่เข้าเสนอราคาแล้ว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400" b="1" i="1" u="sng" dirty="0">
                <a:solidFill>
                  <a:srgbClr val="002060"/>
                </a:solidFill>
                <a:cs typeface="FreesiaUPC" pitchFamily="34" charset="-34"/>
              </a:rPr>
              <a:t> </a:t>
            </a:r>
            <a:r>
              <a:rPr lang="th-TH" sz="4400" b="1" i="1" u="sng" dirty="0">
                <a:solidFill>
                  <a:srgbClr val="C00000"/>
                </a:solidFill>
                <a:cs typeface="FreesiaUPC" pitchFamily="34" charset="-34"/>
              </a:rPr>
              <a:t>ไม่สูงจนผู้ประกอบกอบการได้กำไรมากเกินกว่าที่ควรได้รับ และไม่เป็นราคาที่ต่ำจนผู้ประกอบการไม่สามาร</a:t>
            </a:r>
            <a:r>
              <a:rPr lang="th-TH" sz="4000" b="1" i="1" u="sng" dirty="0">
                <a:solidFill>
                  <a:srgbClr val="C00000"/>
                </a:solidFill>
                <a:cs typeface="FreesiaUPC" pitchFamily="34" charset="-34"/>
              </a:rPr>
              <a:t>ถที่จะดำเนินการก่อสร้างได้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14313" y="3500438"/>
            <a:ext cx="8715375" cy="30003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4400" b="1" i="1" dirty="0">
                <a:solidFill>
                  <a:schemeClr val="bg1"/>
                </a:solidFill>
                <a:cs typeface="EucrosiaUPC" pitchFamily="18" charset="-34"/>
              </a:rPr>
              <a:t>หากผลประกวดราคาปรากฏว่า  </a:t>
            </a:r>
          </a:p>
          <a:p>
            <a:pPr algn="ctr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4400" b="1" i="1" u="sng" dirty="0">
                <a:solidFill>
                  <a:schemeClr val="bg1"/>
                </a:solidFill>
                <a:cs typeface="EucrosiaUPC" pitchFamily="18" charset="-34"/>
              </a:rPr>
              <a:t>ราคากลางที่กำหนดไว้/  สูงหรือ ต่ำกว่าราคาที่ประกวดราคาได้  เกิน ๑๕</a:t>
            </a:r>
            <a:r>
              <a:rPr lang="en-US" sz="4400" b="1" i="1" u="sng" dirty="0">
                <a:solidFill>
                  <a:schemeClr val="bg1"/>
                </a:solidFill>
                <a:cs typeface="EucrosiaUPC" pitchFamily="18" charset="-34"/>
              </a:rPr>
              <a:t>%</a:t>
            </a:r>
            <a:r>
              <a:rPr lang="th-TH" sz="4400" b="1" i="1" u="sng" dirty="0">
                <a:solidFill>
                  <a:schemeClr val="bg1"/>
                </a:solidFill>
                <a:cs typeface="EucrosiaUPC" pitchFamily="18" charset="-34"/>
              </a:rPr>
              <a:t> ขึ้นไป</a:t>
            </a:r>
          </a:p>
          <a:p>
            <a:pPr algn="ctr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4400" b="1" i="1" dirty="0">
                <a:solidFill>
                  <a:schemeClr val="bg1"/>
                </a:solidFill>
                <a:cs typeface="FreesiaUPC" pitchFamily="34" charset="-34"/>
              </a:rPr>
              <a:t>ให้ทำบันทึกส่งสำนักงานการตรวจเงินแผ่นดิน(หรือ </a:t>
            </a:r>
            <a:r>
              <a:rPr lang="th-TH" sz="4400" b="1" i="1" dirty="0" err="1">
                <a:solidFill>
                  <a:schemeClr val="bg1"/>
                </a:solidFill>
                <a:cs typeface="FreesiaUPC" pitchFamily="34" charset="-34"/>
              </a:rPr>
              <a:t>สตง.</a:t>
            </a:r>
            <a:r>
              <a:rPr lang="th-TH" sz="4400" b="1" i="1" dirty="0">
                <a:solidFill>
                  <a:schemeClr val="bg1"/>
                </a:solidFill>
                <a:cs typeface="FreesiaUPC" pitchFamily="34" charset="-34"/>
              </a:rPr>
              <a:t>ภูมิภาค แล้วแต่กรณี)</a:t>
            </a:r>
          </a:p>
        </p:txBody>
      </p:sp>
      <p:sp>
        <p:nvSpPr>
          <p:cNvPr id="5" name="ลูกศรโค้งขวา 4"/>
          <p:cNvSpPr/>
          <p:nvPr/>
        </p:nvSpPr>
        <p:spPr>
          <a:xfrm rot="1220957">
            <a:off x="-47625" y="2525713"/>
            <a:ext cx="881063" cy="1119187"/>
          </a:xfrm>
          <a:prstGeom prst="curved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คลื่นคู่ 1"/>
          <p:cNvSpPr/>
          <p:nvPr/>
        </p:nvSpPr>
        <p:spPr>
          <a:xfrm>
            <a:off x="304800" y="381000"/>
            <a:ext cx="8382000" cy="6324600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6600" b="1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ปัญหาการกำหนด</a:t>
            </a:r>
          </a:p>
          <a:p>
            <a:r>
              <a:rPr lang="th-TH" sz="5400" b="1" dirty="0" smtClean="0">
                <a:solidFill>
                  <a:srgbClr val="002060"/>
                </a:solidFill>
                <a:cs typeface="FreesiaUPC" pitchFamily="34" charset="-34"/>
              </a:rPr>
              <a:t>คุณลักษณะเฉพาะของสิ่งของ ที่จะชื้อ  </a:t>
            </a:r>
          </a:p>
          <a:p>
            <a:r>
              <a:rPr lang="th-TH" sz="5400" b="1" dirty="0" smtClean="0">
                <a:solidFill>
                  <a:srgbClr val="002060"/>
                </a:solidFill>
                <a:cs typeface="FreesiaUPC" pitchFamily="34" charset="-34"/>
              </a:rPr>
              <a:t>หรือ  ขอบเขตงานที่จ้าง</a:t>
            </a:r>
            <a:r>
              <a:rPr lang="en-US" sz="5400" b="1" dirty="0" smtClean="0">
                <a:solidFill>
                  <a:srgbClr val="C00000"/>
                </a:solidFill>
                <a:cs typeface="EucrosiaUPC" pitchFamily="18" charset="-34"/>
              </a:rPr>
              <a:t>(Specification (Spec))</a:t>
            </a:r>
            <a:endParaRPr lang="th-TH" sz="5400" dirty="0"/>
          </a:p>
        </p:txBody>
      </p:sp>
      <p:pic>
        <p:nvPicPr>
          <p:cNvPr id="3" name="รูปภาพ 2" descr="1DTA3CAINK9RHCA26REBUCAGD8TB5CAF4P3WKCAG7WOR6CA8WI5DZCARF4M0RCAB7C7EVCAU1D6BUCAXQ99YYCADJIB5KCA9LDFNECAU79QQACAJTVESVCAHL35QCCA82OY55CA9A5RZ2CAGDI2V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2286000" cy="1276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16</a:t>
            </a:fld>
            <a:endParaRPr lang="th-TH" dirty="0"/>
          </a:p>
        </p:txBody>
      </p:sp>
      <p:sp>
        <p:nvSpPr>
          <p:cNvPr id="7" name="มนมุมสี่เหลี่ยมด้านทแยงมุม 6"/>
          <p:cNvSpPr/>
          <p:nvPr/>
        </p:nvSpPr>
        <p:spPr>
          <a:xfrm>
            <a:off x="357158" y="2143116"/>
            <a:ext cx="8501122" cy="1428760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4400" b="1" dirty="0" smtClean="0">
                <a:solidFill>
                  <a:srgbClr val="C00000"/>
                </a:solidFill>
                <a:cs typeface="FreesiaUPC" pitchFamily="34" charset="-34"/>
              </a:rPr>
              <a:t>อยู่ในดุลยพินิจของหัวหน้าส่วนราชการ                 ที่จะกำหนดได้ตามความต้องการของหน่วยงาน </a:t>
            </a:r>
          </a:p>
        </p:txBody>
      </p:sp>
      <p:pic>
        <p:nvPicPr>
          <p:cNvPr id="8" name="รูปภาพ 7" descr="the-than3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710" y="0"/>
            <a:ext cx="1357290" cy="1643050"/>
          </a:xfrm>
          <a:prstGeom prst="rect">
            <a:avLst/>
          </a:prstGeom>
        </p:spPr>
      </p:pic>
      <p:sp>
        <p:nvSpPr>
          <p:cNvPr id="9" name="ลูกศรโค้งขวา 8"/>
          <p:cNvSpPr/>
          <p:nvPr/>
        </p:nvSpPr>
        <p:spPr>
          <a:xfrm rot="1232321">
            <a:off x="24949" y="101186"/>
            <a:ext cx="785786" cy="115336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0" name="ลูกศรขวา 9"/>
          <p:cNvSpPr/>
          <p:nvPr/>
        </p:nvSpPr>
        <p:spPr>
          <a:xfrm rot="2945335">
            <a:off x="-122110" y="1988920"/>
            <a:ext cx="928694" cy="85725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609600" y="142852"/>
            <a:ext cx="8429652" cy="1857388"/>
          </a:xfrm>
          <a:prstGeom prst="flowChartAlternateProcess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การกำหนด</a:t>
            </a:r>
            <a:r>
              <a:rPr lang="th-TH" sz="4800" b="1" dirty="0" smtClean="0">
                <a:solidFill>
                  <a:srgbClr val="0070C0"/>
                </a:solidFill>
                <a:cs typeface="FreesiaUPC" pitchFamily="34" charset="-34"/>
              </a:rPr>
              <a:t>คุณลักษณะเฉพาะของสิ่งของ ที่จะชื้อ  หรือ  ขอบเขตงานที่จ้าง</a:t>
            </a:r>
            <a:r>
              <a:rPr lang="en-US" sz="4000" b="1" dirty="0" smtClean="0">
                <a:solidFill>
                  <a:srgbClr val="C00000"/>
                </a:solidFill>
                <a:cs typeface="EucrosiaUPC" pitchFamily="18" charset="-34"/>
              </a:rPr>
              <a:t>(Spec)</a:t>
            </a:r>
            <a:endParaRPr lang="th-TH" sz="4000" dirty="0"/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214282" y="3786190"/>
            <a:ext cx="8643998" cy="250033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rgbClr val="CC0099"/>
                </a:solidFill>
                <a:cs typeface="FreesiaUPC" pitchFamily="34" charset="-34"/>
              </a:rPr>
              <a:t>แต่ต้องกำหนดให้สอดคล้องกับ</a:t>
            </a:r>
            <a:r>
              <a:rPr lang="th-TH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FreesiaUPC" pitchFamily="34" charset="-34"/>
              </a:rPr>
              <a:t>กฎหมาย</a:t>
            </a:r>
            <a:r>
              <a:rPr lang="th-TH" sz="4400" b="1" dirty="0" smtClean="0">
                <a:solidFill>
                  <a:srgbClr val="CC0099"/>
                </a:solidFill>
                <a:cs typeface="FreesiaUPC" pitchFamily="34" charset="-34"/>
              </a:rPr>
              <a:t> /ระเบียบ  / มติคณะรัฐมนตรี /หนังสือเวียน ที่เกี่ยวข้อง ได้แก่</a:t>
            </a:r>
            <a:endParaRPr lang="th-TH" sz="4400" dirty="0">
              <a:solidFill>
                <a:srgbClr val="CC0099"/>
              </a:solidFill>
            </a:endParaRPr>
          </a:p>
        </p:txBody>
      </p:sp>
      <p:sp>
        <p:nvSpPr>
          <p:cNvPr id="13" name="ลูกศรโค้งขวา 12"/>
          <p:cNvSpPr/>
          <p:nvPr/>
        </p:nvSpPr>
        <p:spPr>
          <a:xfrm>
            <a:off x="0" y="3276600"/>
            <a:ext cx="785818" cy="857256"/>
          </a:xfrm>
          <a:prstGeom prst="curvedRightArrow">
            <a:avLst/>
          </a:prstGeom>
          <a:solidFill>
            <a:srgbClr val="BC04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94" y="6492899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17</a:t>
            </a:fld>
            <a:endParaRPr lang="th-TH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14282" y="152400"/>
            <a:ext cx="8715436" cy="177637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กรณีที่เป็นการแข่งขันราคา</a:t>
            </a:r>
          </a:p>
          <a:p>
            <a:pPr algn="ctr"/>
            <a:r>
              <a:rPr lang="th-TH" sz="36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การกำหนด</a:t>
            </a:r>
            <a:r>
              <a:rPr lang="en-US" sz="3600" b="1" dirty="0" smtClean="0">
                <a:solidFill>
                  <a:schemeClr val="tx1"/>
                </a:solidFill>
                <a:cs typeface="EucrosiaUPC" pitchFamily="18" charset="-34"/>
              </a:rPr>
              <a:t>Spec</a:t>
            </a:r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 ของสิ่งของ /หรือยี่ห้อสิ่งของ</a:t>
            </a:r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ในงานซื้อ  </a:t>
            </a:r>
            <a:r>
              <a:rPr lang="th-TH" sz="4000" b="1" dirty="0" err="1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ห้ามล็อกสเปค</a:t>
            </a:r>
            <a:endParaRPr lang="th-TH" sz="4000" b="1" u="sng" dirty="0">
              <a:solidFill>
                <a:schemeClr val="tx1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643210" y="3651240"/>
            <a:ext cx="5214938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th-TH" sz="3400" b="1" dirty="0">
                <a:latin typeface="Angsana New" pitchFamily="18" charset="-34"/>
                <a:cs typeface="FreesiaUPC" pitchFamily="34" charset="-34"/>
              </a:rPr>
              <a:t>คำ</a:t>
            </a:r>
            <a:r>
              <a:rPr lang="th-TH" sz="3400" b="1" dirty="0" smtClean="0">
                <a:latin typeface="Angsana New" pitchFamily="18" charset="-34"/>
                <a:cs typeface="FreesiaUPC" pitchFamily="34" charset="-34"/>
              </a:rPr>
              <a:t>ว่า</a:t>
            </a:r>
            <a:r>
              <a:rPr lang="en-US" sz="3400" b="1" dirty="0" smtClean="0">
                <a:latin typeface="Angsana New" pitchFamily="18" charset="-34"/>
                <a:cs typeface="FreesiaUPC" pitchFamily="34" charset="-34"/>
              </a:rPr>
              <a:t> Lock </a:t>
            </a:r>
            <a:r>
              <a:rPr lang="en-US" sz="3400" b="1" dirty="0">
                <a:latin typeface="Angsana New" pitchFamily="18" charset="-34"/>
                <a:cs typeface="FreesiaUPC" pitchFamily="34" charset="-34"/>
              </a:rPr>
              <a:t>Spec</a:t>
            </a:r>
            <a:r>
              <a:rPr lang="th-TH" sz="3400" b="1" dirty="0">
                <a:latin typeface="Angsana New" pitchFamily="18" charset="-34"/>
                <a:cs typeface="FreesiaUPC" pitchFamily="34" charset="-34"/>
              </a:rPr>
              <a:t> หมายความว่า</a:t>
            </a:r>
          </a:p>
        </p:txBody>
      </p:sp>
      <p:sp>
        <p:nvSpPr>
          <p:cNvPr id="7" name="ตัดและมนมุมสี่เหลี่ยมหนึ่งมุม 6"/>
          <p:cNvSpPr/>
          <p:nvPr/>
        </p:nvSpPr>
        <p:spPr>
          <a:xfrm>
            <a:off x="357158" y="4500570"/>
            <a:ext cx="8572560" cy="2071702"/>
          </a:xfrm>
          <a:prstGeom prst="snip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400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1</a:t>
            </a:r>
            <a:r>
              <a:rPr lang="th-TH" sz="3400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. </a:t>
            </a:r>
            <a:r>
              <a:rPr lang="th-TH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กำหนดคุณลักษณะสิ่งของให้ใกล้เคียงกับยี่ห้อใดยี่ห้อหนึ่ง</a:t>
            </a:r>
          </a:p>
          <a:p>
            <a:r>
              <a:rPr lang="th-TH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2. หรือระบุยี่ห้อสิ่งของที่จะซื้อ โดยเจาะจง</a:t>
            </a:r>
          </a:p>
          <a:p>
            <a:r>
              <a:rPr lang="th-TH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เว้นแต่ ที่</a:t>
            </a:r>
            <a:r>
              <a:rPr lang="th-TH" sz="3200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มีข้อยกเว้นไว้ เช่น ยารักษาโรค เครื่องอะไหล่  เป็นต้น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8" name="วงรี 7"/>
          <p:cNvSpPr/>
          <p:nvPr/>
        </p:nvSpPr>
        <p:spPr>
          <a:xfrm>
            <a:off x="142844" y="3500438"/>
            <a:ext cx="2357454" cy="1285884"/>
          </a:xfrm>
          <a:prstGeom prst="ellipse">
            <a:avLst/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i="1" dirty="0" smtClean="0">
                <a:solidFill>
                  <a:schemeClr val="bg1"/>
                </a:solidFill>
                <a:latin typeface="Angsana New" pitchFamily="18" charset="-34"/>
              </a:rPr>
              <a:t>*** </a:t>
            </a:r>
            <a:r>
              <a:rPr lang="th-TH" b="1" i="1" u="sng" dirty="0" smtClean="0">
                <a:solidFill>
                  <a:schemeClr val="bg1"/>
                </a:solidFill>
                <a:latin typeface="Angsana New" pitchFamily="18" charset="-34"/>
              </a:rPr>
              <a:t>ห้าม</a:t>
            </a:r>
            <a:endParaRPr lang="th-TH" b="1" i="1" dirty="0" smtClean="0">
              <a:solidFill>
                <a:schemeClr val="bg1"/>
              </a:solidFill>
              <a:latin typeface="Angsana New" pitchFamily="18" charset="-34"/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 rot="1928043">
            <a:off x="-12457" y="4114711"/>
            <a:ext cx="776211" cy="749184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10" name="มนมุมสี่เหลี่ยมด้านเดียวกัน 9"/>
          <p:cNvSpPr/>
          <p:nvPr/>
        </p:nvSpPr>
        <p:spPr>
          <a:xfrm>
            <a:off x="71406" y="1938326"/>
            <a:ext cx="9072594" cy="1643074"/>
          </a:xfrm>
          <a:prstGeom prst="round2Same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ตามมติ</a:t>
            </a:r>
            <a:r>
              <a:rPr lang="th-TH" sz="4400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คณะรัฐมนตรี</a:t>
            </a:r>
            <a:r>
              <a:rPr lang="th-TH" sz="44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 </a:t>
            </a:r>
          </a:p>
          <a:p>
            <a:pPr algn="ctr"/>
            <a:r>
              <a:rPr lang="th-TH" b="1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ตามหนังสือ</a:t>
            </a:r>
            <a:r>
              <a:rPr lang="th-TH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สำนักเลขาธิการคณะรัฐมนตรี ที่สร ๐๔๐๓/ว ๙๓ </a:t>
            </a:r>
            <a:r>
              <a:rPr lang="th-TH" b="1" i="1" dirty="0" err="1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 ๗ พ.ย. ๒๕๑๒ -และสร ๐๒๐๓/ว ๑๕๗ </a:t>
            </a:r>
            <a:r>
              <a:rPr lang="th-TH" b="1" i="1" dirty="0" err="1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๒๗ ธ.ค. ๒๕๑๙</a:t>
            </a:r>
            <a:endParaRPr lang="th-TH" b="1" i="1" dirty="0">
              <a:solidFill>
                <a:srgbClr val="0000FF"/>
              </a:solidFill>
              <a:latin typeface="Angsana New" pitchFamily="18" charset="-34"/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94E60D-69AD-4F6C-8CD2-A8AF7F30FE31}" type="slidenum">
              <a:rPr lang="en-US"/>
              <a:pPr>
                <a:defRPr/>
              </a:pPr>
              <a:t>18</a:t>
            </a:fld>
            <a:endParaRPr lang="th-TH"/>
          </a:p>
        </p:txBody>
      </p:sp>
      <p:sp>
        <p:nvSpPr>
          <p:cNvPr id="94214" name="Rectangle 8"/>
          <p:cNvSpPr>
            <a:spLocks noChangeArrowheads="1"/>
          </p:cNvSpPr>
          <p:nvPr/>
        </p:nvSpPr>
        <p:spPr bwMode="auto">
          <a:xfrm>
            <a:off x="214282" y="71438"/>
            <a:ext cx="8715436" cy="2214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tabLst>
                <a:tab pos="354013" algn="l"/>
              </a:tabLst>
            </a:pPr>
            <a:r>
              <a:rPr lang="th-TH" sz="4800" b="1" dirty="0" smtClean="0">
                <a:solidFill>
                  <a:srgbClr val="FF0000"/>
                </a:solidFill>
                <a:cs typeface="FreesiaUPC" pitchFamily="34" charset="-34"/>
              </a:rPr>
              <a:t>การกำหนด</a:t>
            </a:r>
            <a:r>
              <a:rPr lang="th-TH" sz="4800" b="1" dirty="0" smtClean="0">
                <a:cs typeface="EucrosiaUPC" pitchFamily="18" charset="-34"/>
              </a:rPr>
              <a:t> </a:t>
            </a:r>
            <a:r>
              <a:rPr lang="th-TH" b="1" dirty="0" smtClean="0">
                <a:cs typeface="EucrosiaUPC" pitchFamily="18" charset="-34"/>
              </a:rPr>
              <a:t>(</a:t>
            </a:r>
            <a:r>
              <a:rPr lang="en-US" b="1" dirty="0" smtClean="0">
                <a:cs typeface="EucrosiaUPC" pitchFamily="18" charset="-34"/>
              </a:rPr>
              <a:t>Spec</a:t>
            </a:r>
            <a:r>
              <a:rPr lang="th-TH" sz="4800" b="1" dirty="0" smtClean="0">
                <a:cs typeface="FreesiaUPC" pitchFamily="34" charset="-34"/>
              </a:rPr>
              <a:t>)</a:t>
            </a:r>
            <a:r>
              <a:rPr lang="th-TH" sz="4800" b="1" dirty="0" smtClean="0">
                <a:cs typeface="EucrosiaUPC" pitchFamily="18" charset="-34"/>
              </a:rPr>
              <a:t> ต้อง</a:t>
            </a:r>
            <a:r>
              <a:rPr lang="th-TH" sz="4800" b="1" dirty="0" smtClean="0">
                <a:solidFill>
                  <a:srgbClr val="FF0000"/>
                </a:solidFill>
                <a:cs typeface="FreesiaUPC" pitchFamily="34" charset="-34"/>
              </a:rPr>
              <a:t>สนับสนุนสินค้า</a:t>
            </a:r>
          </a:p>
          <a:p>
            <a:pPr algn="ctr">
              <a:tabLst>
                <a:tab pos="354013" algn="l"/>
              </a:tabLst>
            </a:pPr>
            <a:r>
              <a:rPr lang="th-TH" sz="4800" b="1" dirty="0" smtClean="0">
                <a:solidFill>
                  <a:srgbClr val="FF0000"/>
                </a:solidFill>
                <a:cs typeface="FreesiaUPC" pitchFamily="34" charset="-34"/>
              </a:rPr>
              <a:t>ที่มีผลิตในประเทศไทย</a:t>
            </a:r>
            <a:r>
              <a:rPr lang="th-TH" sz="4800" b="1" i="1" dirty="0" smtClean="0">
                <a:solidFill>
                  <a:srgbClr val="FF0000"/>
                </a:solidFill>
                <a:latin typeface="Angsana New" pitchFamily="18" charset="-34"/>
              </a:rPr>
              <a:t> </a:t>
            </a:r>
          </a:p>
          <a:p>
            <a:pPr algn="ctr">
              <a:tabLst>
                <a:tab pos="354013" algn="l"/>
              </a:tabLst>
            </a:pPr>
            <a:r>
              <a:rPr lang="th-TH" sz="3200" b="1" i="1" dirty="0" smtClean="0">
                <a:solidFill>
                  <a:srgbClr val="006600"/>
                </a:solidFill>
                <a:latin typeface="Angsana New" pitchFamily="18" charset="-34"/>
              </a:rPr>
              <a:t>**</a:t>
            </a:r>
            <a:r>
              <a:rPr lang="th-TH" sz="3200" b="1" i="1" dirty="0" smtClean="0">
                <a:latin typeface="Angsana New" pitchFamily="18" charset="-34"/>
              </a:rPr>
              <a:t> </a:t>
            </a:r>
            <a:r>
              <a:rPr lang="th-TH" sz="3200" b="1" i="1" dirty="0" smtClean="0">
                <a:latin typeface="Angsana New" pitchFamily="18" charset="-34"/>
                <a:cs typeface="FreesiaUPC" pitchFamily="34" charset="-34"/>
              </a:rPr>
              <a:t>มติ ครม. 29 พ.ค. 50 -ที่ </a:t>
            </a:r>
            <a:r>
              <a:rPr lang="th-TH" sz="3200" b="1" i="1" dirty="0" err="1" smtClean="0"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sz="3200" b="1" i="1" dirty="0" smtClean="0">
                <a:latin typeface="Angsana New" pitchFamily="18" charset="-34"/>
                <a:cs typeface="FreesiaUPC" pitchFamily="34" charset="-34"/>
              </a:rPr>
              <a:t> 0505/ว 83 </a:t>
            </a:r>
            <a:r>
              <a:rPr lang="th-TH" sz="3200" b="1" i="1" dirty="0" err="1" smtClean="0"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3200" b="1" i="1" dirty="0" smtClean="0">
                <a:latin typeface="Angsana New" pitchFamily="18" charset="-34"/>
                <a:cs typeface="FreesiaUPC" pitchFamily="34" charset="-34"/>
              </a:rPr>
              <a:t> 30 พ.ค. 50</a:t>
            </a:r>
            <a:endParaRPr lang="th-TH" sz="3200" b="1" dirty="0">
              <a:cs typeface="FreesiaUPC" pitchFamily="34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0" y="2571744"/>
            <a:ext cx="9144000" cy="4071966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200" b="1" i="1" u="sng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ในประกาศสอบหรือประกวดราคา/ในหนังสือเชิญชวน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3200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-</a:t>
            </a:r>
            <a:r>
              <a:rPr lang="th-TH" sz="3200" b="1" i="1" u="sng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ให้</a:t>
            </a:r>
            <a:r>
              <a:rPr lang="th-TH" sz="3200" b="1" i="1" u="sng" dirty="0" err="1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ห้ว</a:t>
            </a:r>
            <a:r>
              <a:rPr lang="th-TH" sz="3200" b="1" i="1" u="sng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หน้าหน่วยงานของรัฐ ระบุความต้องการสิ่งของ(สินค้า) </a:t>
            </a:r>
            <a:r>
              <a:rPr lang="th-TH" sz="3200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	</a:t>
            </a:r>
            <a:r>
              <a:rPr lang="th-TH" sz="3200" b="1" i="1" u="sng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เฉพาะสินค้าที่ได้มาตรฐาน </a:t>
            </a:r>
            <a:r>
              <a:rPr lang="th-TH" sz="3200" b="1" i="1" u="sng" dirty="0" err="1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มอก.</a:t>
            </a:r>
            <a:r>
              <a:rPr lang="th-TH" sz="3200" b="1" i="1" u="sng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ตามระเบียบฯ ข้อ ๑๖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200" b="1" i="1" u="sng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พัสดุที่ผลิตในประเทศ</a:t>
            </a:r>
            <a:r>
              <a:rPr lang="th-TH" sz="3200" b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   </a:t>
            </a:r>
            <a:r>
              <a:rPr lang="th-TH" sz="3200" b="1" i="1" dirty="0" smtClean="0">
                <a:latin typeface="Angsana New" pitchFamily="18" charset="-34"/>
                <a:cs typeface="FreesiaUPC" pitchFamily="34" charset="-34"/>
              </a:rPr>
              <a:t>หมายความว่า .......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3200" b="1" dirty="0" smtClean="0"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008000"/>
                </a:solidFill>
                <a:latin typeface="Angsana New" pitchFamily="18" charset="-34"/>
                <a:cs typeface="FreesiaUPC" pitchFamily="34" charset="-34"/>
              </a:rPr>
              <a:t>**</a:t>
            </a:r>
            <a:r>
              <a:rPr lang="th-TH" sz="3200" b="1" dirty="0" smtClean="0">
                <a:latin typeface="Angsana New" pitchFamily="18" charset="-34"/>
                <a:cs typeface="FreesiaUPC" pitchFamily="34" charset="-34"/>
              </a:rPr>
              <a:t> ผลิตภัณฑ์ที่ผลิตสำเร็จรูปแล้ว โดยสถานที่ผลิตตั้งอยู่ในประเทศไทย </a:t>
            </a:r>
            <a:r>
              <a:rPr lang="th-TH" sz="3200" b="1" i="1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(ระเบียบฯ ข้อ 5)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3200" b="1" dirty="0" smtClean="0">
                <a:solidFill>
                  <a:srgbClr val="008000"/>
                </a:solidFill>
                <a:latin typeface="Angsana New" pitchFamily="18" charset="-34"/>
                <a:cs typeface="FreesiaUPC" pitchFamily="34" charset="-34"/>
              </a:rPr>
              <a:t>** </a:t>
            </a:r>
            <a:r>
              <a:rPr lang="th-TH" sz="3200" b="1" dirty="0" smtClean="0">
                <a:latin typeface="Angsana New" pitchFamily="18" charset="-34"/>
                <a:cs typeface="FreesiaUPC" pitchFamily="34" charset="-34"/>
              </a:rPr>
              <a:t>หมายความรวมถึง ผลิตภัณฑ์ที่ได้จากการประกอบ   หรือขึ้นรูป               ในประเทศไทยด้วย  (</a:t>
            </a:r>
            <a:r>
              <a:rPr lang="th-TH" sz="3200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ตรวจสอบจาก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sz="3200" b="1" i="1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กรมโรงงานอุตสาหกรรม)</a:t>
            </a:r>
            <a:endParaRPr lang="en-US" sz="3200" b="1" i="1" dirty="0" smtClean="0">
              <a:solidFill>
                <a:srgbClr val="CC0000"/>
              </a:solidFill>
              <a:latin typeface="Angsana New" pitchFamily="18" charset="-34"/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B4D6-9F98-418D-BC83-D20DA041B515}" type="slidenum">
              <a:rPr lang="en-US"/>
              <a:pPr>
                <a:defRPr/>
              </a:pPr>
              <a:t>19</a:t>
            </a:fld>
            <a:endParaRPr lang="th-TH"/>
          </a:p>
        </p:txBody>
      </p:sp>
      <p:sp>
        <p:nvSpPr>
          <p:cNvPr id="3" name="วงรี 2"/>
          <p:cNvSpPr/>
          <p:nvPr/>
        </p:nvSpPr>
        <p:spPr>
          <a:xfrm>
            <a:off x="142875" y="142852"/>
            <a:ext cx="5857875" cy="6715147"/>
          </a:xfrm>
          <a:prstGeom prst="ellipse">
            <a:avLst/>
          </a:prstGeom>
          <a:solidFill>
            <a:srgbClr val="FBD5F3"/>
          </a:solidFill>
          <a:ln w="762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กรณีไม่มีผู้ได้รับ</a:t>
            </a:r>
            <a:r>
              <a:rPr lang="th-TH" sz="3200" b="1" dirty="0" err="1">
                <a:solidFill>
                  <a:schemeClr val="tx1"/>
                </a:solidFill>
                <a:cs typeface="FreesiaUPC" pitchFamily="34" charset="-34"/>
              </a:rPr>
              <a:t>มอก.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/ </a:t>
            </a:r>
            <a:r>
              <a:rPr lang="en-US" sz="3200" b="1" dirty="0">
                <a:solidFill>
                  <a:schemeClr val="tx1"/>
                </a:solidFill>
                <a:cs typeface="FreesiaUPC" pitchFamily="34" charset="-34"/>
              </a:rPr>
              <a:t>ISO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/หรือไม่มีการจดทะเบียน </a:t>
            </a:r>
            <a:r>
              <a:rPr lang="th-TH" sz="3200" b="1" dirty="0" smtClean="0">
                <a:solidFill>
                  <a:schemeClr val="tx1"/>
                </a:solidFill>
                <a:cs typeface="FreesiaUPC" pitchFamily="34" charset="-34"/>
              </a:rPr>
              <a:t>ไว้กับกระทรวงอุตสาหกรรม</a:t>
            </a:r>
            <a:endParaRPr lang="th-TH" sz="3200" b="1" dirty="0">
              <a:solidFill>
                <a:schemeClr val="tx1"/>
              </a:solidFill>
              <a:cs typeface="FreesiaUPC" pitchFamily="34" charset="-34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ให้ระบุ</a:t>
            </a:r>
            <a:r>
              <a:rPr lang="en-US" sz="3200" b="1" dirty="0">
                <a:solidFill>
                  <a:schemeClr val="tx1"/>
                </a:solidFill>
                <a:cs typeface="FreesiaUPC" pitchFamily="34" charset="-34"/>
              </a:rPr>
              <a:t>Spec 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ได้ตามความต้องการ ของหน่วยงาน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แต่ต้องแจ้งให้ผู้เสนอราคาระบุแหล่งกำเนิด /ประเทศผู้ผลิตสิ่งของที่เข้ามาเสนอราคาด้วย เพื่อใช้เป็นเกณฑ์พิจารณา ตามข้อ ๑๖  (๑๑</a:t>
            </a:r>
            <a:r>
              <a:rPr lang="th-TH" b="1" dirty="0">
                <a:solidFill>
                  <a:srgbClr val="0000CC"/>
                </a:solidFill>
                <a:cs typeface="FreesiaUPC" pitchFamily="34" charset="-34"/>
              </a:rPr>
              <a:t>)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5000625" y="571500"/>
            <a:ext cx="4000500" cy="5786438"/>
          </a:xfrm>
          <a:prstGeom prst="ellipse">
            <a:avLst/>
          </a:prstGeom>
          <a:solidFill>
            <a:srgbClr val="D2F9FE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ข้อห้าม 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ห้ามระบุว่าสินค้าที่เสนอราคาต้องผลิตในทวีปยุโรปหรืออเมริกา เป็นต้น </a:t>
            </a:r>
          </a:p>
          <a:p>
            <a:pPr algn="ctr">
              <a:defRPr/>
            </a:pP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7" name="ลูกศรโค้งซ้าย 6"/>
          <p:cNvSpPr/>
          <p:nvPr/>
        </p:nvSpPr>
        <p:spPr>
          <a:xfrm rot="17292024">
            <a:off x="4795241" y="-620093"/>
            <a:ext cx="738041" cy="2508250"/>
          </a:xfrm>
          <a:prstGeom prst="curvedLeftArrow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387212-4F74-4002-8CF3-9B8760C8537D}" type="slidenum">
              <a:rPr lang="en-US"/>
              <a:pPr>
                <a:defRPr/>
              </a:pPr>
              <a:t>20</a:t>
            </a:fld>
            <a:endParaRPr lang="th-TH"/>
          </a:p>
        </p:txBody>
      </p:sp>
      <p:sp>
        <p:nvSpPr>
          <p:cNvPr id="3" name="รูปแปดเหลี่ยม 2"/>
          <p:cNvSpPr/>
          <p:nvPr/>
        </p:nvSpPr>
        <p:spPr>
          <a:xfrm>
            <a:off x="214313" y="1357313"/>
            <a:ext cx="8715375" cy="5357812"/>
          </a:xfrm>
          <a:prstGeom prst="octagon">
            <a:avLst/>
          </a:prstGeom>
          <a:solidFill>
            <a:srgbClr val="FDFE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tabLst>
                <a:tab pos="0" algn="l"/>
              </a:tabLst>
              <a:defRPr/>
            </a:pPr>
            <a:r>
              <a:rPr lang="th-TH" sz="40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กรณีต่อไปนี้ ให้เสนอรัฐมนตรีพิจารณา</a:t>
            </a: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*</a:t>
            </a:r>
          </a:p>
          <a:p>
            <a:pPr marL="444500" indent="-444500">
              <a:lnSpc>
                <a:spcPct val="90000"/>
              </a:lnSpc>
              <a:defRPr/>
            </a:pP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๑.ถ้ามีพัสดุที่ผลิตในประเทศ แต่ไม่เพียงพอต่อความต้องการในประเทศ </a:t>
            </a:r>
            <a:r>
              <a:rPr lang="th-TH" sz="40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หรือมีน้อยราย</a:t>
            </a:r>
          </a:p>
          <a:p>
            <a:pPr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๒. จำเป็นต้องใช้พัสดุที่ผลิตจากต่างประเทศ </a:t>
            </a:r>
          </a:p>
          <a:p>
            <a:pPr marL="444500" indent="-444500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40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หรือจะต้องนำเข้าจากต่างประเทศในกรณีเป็นประโยชน์ยิ่งกว่า</a:t>
            </a:r>
          </a:p>
        </p:txBody>
      </p:sp>
      <p:sp>
        <p:nvSpPr>
          <p:cNvPr id="99332" name="Rectangle 7"/>
          <p:cNvSpPr>
            <a:spLocks noChangeArrowheads="1"/>
          </p:cNvSpPr>
          <p:nvPr/>
        </p:nvSpPr>
        <p:spPr bwMode="auto">
          <a:xfrm>
            <a:off x="214313" y="260350"/>
            <a:ext cx="8461375" cy="954088"/>
          </a:xfrm>
          <a:prstGeom prst="rect">
            <a:avLst/>
          </a:prstGeom>
          <a:solidFill>
            <a:srgbClr val="FFFF00">
              <a:alpha val="52156"/>
            </a:srgbClr>
          </a:solidFill>
          <a:ln w="38100" cmpd="dbl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600" b="1" dirty="0" smtClean="0">
                <a:cs typeface="FreesiaUPC" pitchFamily="34" charset="-34"/>
              </a:rPr>
              <a:t>กรณีจำเป็นต้องการซื้อพัสดุ</a:t>
            </a:r>
            <a:r>
              <a:rPr lang="th-TH" sz="4600" b="1" dirty="0">
                <a:cs typeface="FreesiaUPC" pitchFamily="34" charset="-34"/>
              </a:rPr>
              <a:t>จากต่างประเทศ</a:t>
            </a:r>
          </a:p>
        </p:txBody>
      </p:sp>
      <p:sp>
        <p:nvSpPr>
          <p:cNvPr id="5" name="ลูกศรโค้งขวา 4"/>
          <p:cNvSpPr/>
          <p:nvPr/>
        </p:nvSpPr>
        <p:spPr>
          <a:xfrm>
            <a:off x="357188" y="1428750"/>
            <a:ext cx="928687" cy="857250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เครื่องหมายบั้ง 7"/>
          <p:cNvSpPr/>
          <p:nvPr/>
        </p:nvSpPr>
        <p:spPr>
          <a:xfrm rot="1351324">
            <a:off x="52388" y="3629025"/>
            <a:ext cx="1143000" cy="500063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11188" y="1628775"/>
            <a:ext cx="8066087" cy="4752975"/>
            <a:chOff x="385" y="1026"/>
            <a:chExt cx="5081" cy="2994"/>
          </a:xfrm>
        </p:grpSpPr>
        <p:sp>
          <p:nvSpPr>
            <p:cNvPr id="100366" name="Oval 8"/>
            <p:cNvSpPr>
              <a:spLocks noChangeArrowheads="1"/>
            </p:cNvSpPr>
            <p:nvPr/>
          </p:nvSpPr>
          <p:spPr bwMode="auto">
            <a:xfrm>
              <a:off x="4286" y="2886"/>
              <a:ext cx="1180" cy="1134"/>
            </a:xfrm>
            <a:prstGeom prst="ellipse">
              <a:avLst/>
            </a:prstGeom>
            <a:solidFill>
              <a:srgbClr val="FFFF00">
                <a:alpha val="30980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67" name="Oval 9"/>
            <p:cNvSpPr>
              <a:spLocks noChangeArrowheads="1"/>
            </p:cNvSpPr>
            <p:nvPr/>
          </p:nvSpPr>
          <p:spPr bwMode="auto">
            <a:xfrm>
              <a:off x="2018" y="1389"/>
              <a:ext cx="2585" cy="2585"/>
            </a:xfrm>
            <a:prstGeom prst="ellipse">
              <a:avLst/>
            </a:prstGeom>
            <a:solidFill>
              <a:schemeClr val="accent1">
                <a:alpha val="36862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68" name="Oval 10"/>
            <p:cNvSpPr>
              <a:spLocks noChangeArrowheads="1"/>
            </p:cNvSpPr>
            <p:nvPr/>
          </p:nvSpPr>
          <p:spPr bwMode="auto">
            <a:xfrm>
              <a:off x="385" y="1026"/>
              <a:ext cx="1225" cy="1270"/>
            </a:xfrm>
            <a:prstGeom prst="ellipse">
              <a:avLst/>
            </a:prstGeom>
            <a:solidFill>
              <a:srgbClr val="CC99FF">
                <a:alpha val="27843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F3716-1E68-4885-A9F2-1455DA96C832}" type="slidenum">
              <a:rPr lang="en-US"/>
              <a:pPr>
                <a:defRPr/>
              </a:pPr>
              <a:t>21</a:t>
            </a:fld>
            <a:endParaRPr lang="th-TH"/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50" y="1412875"/>
            <a:ext cx="8858250" cy="944563"/>
          </a:xfrm>
          <a:solidFill>
            <a:srgbClr val="FFE5FF"/>
          </a:solidFill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200" b="1" i="1" u="sng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มติครม. ยกเว้น</a:t>
            </a:r>
            <a:r>
              <a:rPr lang="en-US" sz="4200" b="1" i="1" u="sng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  </a:t>
            </a:r>
            <a:r>
              <a:rPr lang="en-US" sz="4200" b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sz="4200" b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	</a:t>
            </a:r>
            <a:r>
              <a:rPr lang="th-TH" sz="3900" b="1" i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การจัดหาที่มีวงเงินไม่สูง ให้เป็นอำนาจของ                      หัวหน้าหน่วยงานของรัฐ ที่จะพิจารณาอนุมัติได้ 2 กรณี ดังนี้</a:t>
            </a:r>
            <a:endParaRPr lang="th-TH" b="1" i="1" u="sng" dirty="0" smtClean="0">
              <a:solidFill>
                <a:srgbClr val="002060"/>
              </a:solidFill>
              <a:latin typeface="Angsana New" pitchFamily="18" charset="-34"/>
              <a:cs typeface="FreesiaUPC" pitchFamily="34" charset="-34"/>
            </a:endParaRP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260350"/>
            <a:ext cx="9144000" cy="4338638"/>
            <a:chOff x="0" y="164"/>
            <a:chExt cx="5760" cy="4531"/>
          </a:xfrm>
        </p:grpSpPr>
        <p:sp>
          <p:nvSpPr>
            <p:cNvPr id="69637" name="Rectangle 4"/>
            <p:cNvSpPr>
              <a:spLocks noChangeArrowheads="1"/>
            </p:cNvSpPr>
            <p:nvPr/>
          </p:nvSpPr>
          <p:spPr bwMode="auto">
            <a:xfrm>
              <a:off x="315" y="2503"/>
              <a:ext cx="5126" cy="2192"/>
            </a:xfrm>
            <a:prstGeom prst="rect">
              <a:avLst/>
            </a:prstGeom>
            <a:solidFill>
              <a:srgbClr val="F7FCCC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th-TH" sz="3200" dirty="0">
                  <a:solidFill>
                    <a:srgbClr val="000000"/>
                  </a:solidFill>
                  <a:latin typeface="Angsana New" pitchFamily="18" charset="-34"/>
                </a:rPr>
                <a:t>     </a:t>
              </a:r>
              <a:r>
                <a:rPr lang="th-TH" sz="3200" b="1" dirty="0">
                  <a:solidFill>
                    <a:srgbClr val="000000"/>
                  </a:solidFill>
                  <a:latin typeface="Angsana New" pitchFamily="18" charset="-34"/>
                  <a:cs typeface="FreesiaUPC" pitchFamily="34" charset="-34"/>
                </a:rPr>
                <a:t>1) เป็นการจัดหาอะไหล่ ที่จำเป็นต้องระบุยี่ห้อ คุณลักษณะ	เฉพาะและ จำเป็นต้องนำเข้าจากต่างประเทศ</a:t>
              </a:r>
            </a:p>
            <a:p>
              <a:pPr marL="533400" indent="-533400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th-TH" sz="3200" b="1" dirty="0">
                  <a:solidFill>
                    <a:srgbClr val="000000"/>
                  </a:solidFill>
                  <a:latin typeface="Angsana New" pitchFamily="18" charset="-34"/>
                  <a:cs typeface="FreesiaUPC" pitchFamily="34" charset="-34"/>
                </a:rPr>
                <a:t>     </a:t>
              </a:r>
              <a:r>
                <a:rPr lang="th-TH" sz="3200" b="1" i="1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2) เป็นการจัดหาที่</a:t>
              </a:r>
              <a:r>
                <a:rPr lang="th-TH" sz="3200" b="1" i="1" u="sng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มีวงเงินไม่เกิน 2 ล้านบาท </a:t>
              </a:r>
              <a:r>
                <a:rPr lang="th-TH" sz="3200" b="1" i="1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หรือ ราคาพัสดุที่นำเข้าจากต่างประเทศมีราคาต่อหน่วยไม่เกิน 2 ล้านบาท</a:t>
              </a:r>
            </a:p>
            <a:p>
              <a:pPr marL="533400" indent="-53340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th-TH" sz="800" b="1" dirty="0">
                <a:solidFill>
                  <a:srgbClr val="000000"/>
                </a:solidFill>
                <a:latin typeface="Angsana New" pitchFamily="18" charset="-34"/>
                <a:cs typeface="FreesiaUPC" pitchFamily="34" charset="-34"/>
              </a:endParaRPr>
            </a:p>
          </p:txBody>
        </p:sp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0" y="164"/>
              <a:ext cx="5760" cy="996"/>
              <a:chOff x="0" y="164"/>
              <a:chExt cx="5760" cy="996"/>
            </a:xfrm>
          </p:grpSpPr>
          <p:sp>
            <p:nvSpPr>
              <p:cNvPr id="100364" name="Rectangle 6"/>
              <p:cNvSpPr>
                <a:spLocks noChangeArrowheads="1"/>
              </p:cNvSpPr>
              <p:nvPr/>
            </p:nvSpPr>
            <p:spPr bwMode="auto">
              <a:xfrm>
                <a:off x="0" y="265"/>
                <a:ext cx="5760" cy="409"/>
              </a:xfrm>
              <a:prstGeom prst="rect">
                <a:avLst/>
              </a:prstGeom>
              <a:solidFill>
                <a:srgbClr val="FF6600">
                  <a:alpha val="4588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65" name="Rectangle 7"/>
              <p:cNvSpPr>
                <a:spLocks noChangeArrowheads="1"/>
              </p:cNvSpPr>
              <p:nvPr/>
            </p:nvSpPr>
            <p:spPr bwMode="auto">
              <a:xfrm>
                <a:off x="340" y="164"/>
                <a:ext cx="5125" cy="996"/>
              </a:xfrm>
              <a:prstGeom prst="rect">
                <a:avLst/>
              </a:prstGeom>
              <a:solidFill>
                <a:srgbClr val="FFFF00">
                  <a:alpha val="52156"/>
                </a:srgbClr>
              </a:solidFill>
              <a:ln w="38100" cmpd="dbl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th-TH" sz="4600" b="1" dirty="0" smtClean="0">
                    <a:cs typeface="FreesiaUPC" pitchFamily="34" charset="-34"/>
                  </a:rPr>
                  <a:t>การ</a:t>
                </a:r>
                <a:r>
                  <a:rPr lang="th-TH" sz="4600" b="1" dirty="0">
                    <a:cs typeface="FreesiaUPC" pitchFamily="34" charset="-34"/>
                  </a:rPr>
                  <a:t>ซื้อพัสดุจากต่างประเทศ (ต่อ)</a:t>
                </a:r>
              </a:p>
            </p:txBody>
          </p:sp>
        </p:grpSp>
      </p:grpSp>
      <p:sp>
        <p:nvSpPr>
          <p:cNvPr id="12" name="สี่เหลี่ยมมุมมน 11"/>
          <p:cNvSpPr/>
          <p:nvPr/>
        </p:nvSpPr>
        <p:spPr>
          <a:xfrm>
            <a:off x="714375" y="4786313"/>
            <a:ext cx="8001000" cy="18573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00359" name="สี่เหลี่ยมผืนผ้า 12"/>
          <p:cNvSpPr>
            <a:spLocks noChangeArrowheads="1"/>
          </p:cNvSpPr>
          <p:nvPr/>
        </p:nvSpPr>
        <p:spPr bwMode="auto">
          <a:xfrm>
            <a:off x="357188" y="4857750"/>
            <a:ext cx="85725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</a:pPr>
            <a:r>
              <a:rPr lang="th-TH" sz="32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.   </a:t>
            </a:r>
            <a:r>
              <a:rPr lang="th-TH" sz="32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การใช้พัสดุที่ผลิตจากต่างประเทศ หรือนำเข้าจากต่างประเทศ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</a:pPr>
            <a:r>
              <a:rPr lang="th-TH" sz="3200" b="1" dirty="0">
                <a:solidFill>
                  <a:schemeClr val="tx2"/>
                </a:solidFill>
                <a:latin typeface="Angsana New" pitchFamily="18" charset="-34"/>
                <a:cs typeface="FreesiaUPC" pitchFamily="34" charset="-34"/>
              </a:rPr>
              <a:t>     หมายถึง 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การใช้ หรือ การนำเข้าพัสดุที่ผลิตสำเร็จรูปแล้ว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sz="3200" b="1" dirty="0">
                <a:solidFill>
                  <a:schemeClr val="tx2"/>
                </a:solidFill>
                <a:latin typeface="Angsana New" pitchFamily="18" charset="-34"/>
                <a:cs typeface="FreesiaUPC" pitchFamily="34" charset="-34"/>
              </a:rPr>
              <a:t>จาก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</a:pPr>
            <a:r>
              <a:rPr lang="th-TH" sz="3200" b="1" dirty="0">
                <a:solidFill>
                  <a:schemeClr val="tx2"/>
                </a:solidFill>
                <a:latin typeface="Angsana New" pitchFamily="18" charset="-34"/>
                <a:cs typeface="FreesiaUPC" pitchFamily="34" charset="-34"/>
              </a:rPr>
              <a:t>     ต่างประเทศไม่ว่าจะนำเข้าโดยคู่สัญญาหรือบุคคลอื่นใด</a:t>
            </a:r>
          </a:p>
        </p:txBody>
      </p:sp>
      <p:sp>
        <p:nvSpPr>
          <p:cNvPr id="14" name="วงรี 13"/>
          <p:cNvSpPr/>
          <p:nvPr/>
        </p:nvSpPr>
        <p:spPr>
          <a:xfrm>
            <a:off x="2643188" y="1428750"/>
            <a:ext cx="428625" cy="4286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rgbClr val="002060"/>
                </a:solidFill>
              </a:rPr>
              <a:t>1</a:t>
            </a:r>
            <a:endParaRPr lang="th-TH" sz="2800" dirty="0">
              <a:solidFill>
                <a:srgbClr val="002060"/>
              </a:solidFill>
            </a:endParaRPr>
          </a:p>
        </p:txBody>
      </p:sp>
      <p:sp>
        <p:nvSpPr>
          <p:cNvPr id="15" name="วงรี 14"/>
          <p:cNvSpPr/>
          <p:nvPr/>
        </p:nvSpPr>
        <p:spPr>
          <a:xfrm>
            <a:off x="214313" y="4786313"/>
            <a:ext cx="571500" cy="571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2060"/>
                </a:solidFill>
              </a:rPr>
              <a:t>2</a:t>
            </a:r>
            <a:endParaRPr lang="th-TH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28600" y="152400"/>
            <a:ext cx="8686800" cy="533400"/>
          </a:xfrm>
          <a:prstGeom prst="roundRect">
            <a:avLst/>
          </a:prstGeom>
          <a:solidFill>
            <a:srgbClr val="F2EF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5400" b="1" dirty="0" smtClean="0">
                <a:solidFill>
                  <a:srgbClr val="CC0099"/>
                </a:solidFill>
                <a:latin typeface="Angsana New" pitchFamily="18" charset="-34"/>
                <a:cs typeface="FreesiaUPC" pitchFamily="34" charset="-34"/>
              </a:rPr>
              <a:t>ปัญหาการจัดซื้อยา </a:t>
            </a:r>
            <a:r>
              <a:rPr lang="th-TH" sz="2400" b="1" dirty="0" smtClean="0">
                <a:solidFill>
                  <a:srgbClr val="CC0099"/>
                </a:solidFill>
                <a:latin typeface="Angsana New" pitchFamily="18" charset="-34"/>
                <a:cs typeface="FreesiaUPC" pitchFamily="34" charset="-34"/>
              </a:rPr>
              <a:t>(ด่วนที่สุด/๑๘๙๐๒/๓ </a:t>
            </a:r>
            <a:r>
              <a:rPr lang="th-TH" sz="2400" b="1" dirty="0" err="1" smtClean="0">
                <a:solidFill>
                  <a:srgbClr val="CC0099"/>
                </a:solidFill>
                <a:latin typeface="Angsana New" pitchFamily="18" charset="-34"/>
                <a:cs typeface="FreesiaUPC" pitchFamily="34" charset="-34"/>
              </a:rPr>
              <a:t>กค.</a:t>
            </a:r>
            <a:r>
              <a:rPr lang="th-TH" sz="2400" b="1" dirty="0" smtClean="0">
                <a:solidFill>
                  <a:srgbClr val="CC0099"/>
                </a:solidFill>
                <a:latin typeface="Angsana New" pitchFamily="18" charset="-34"/>
                <a:cs typeface="FreesiaUPC" pitchFamily="34" charset="-34"/>
              </a:rPr>
              <a:t>๒๕๔๖)</a:t>
            </a:r>
            <a:endParaRPr lang="th-TH" sz="2000" dirty="0">
              <a:solidFill>
                <a:srgbClr val="CC0099"/>
              </a:solidFill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52400" y="762000"/>
            <a:ext cx="8763000" cy="43434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endParaRPr lang="th-TH" sz="3200" b="1" dirty="0" smtClean="0">
              <a:solidFill>
                <a:srgbClr val="0000CC"/>
              </a:solidFill>
              <a:cs typeface="EucrosiaUPC" pitchFamily="18" charset="-34"/>
            </a:endParaRPr>
          </a:p>
          <a:p>
            <a:pPr algn="thaiDist"/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ตามระเบียบฯพัสดุ ข้อ ๖๐ และ ข้อ ๖๑ กำหนดให้ส่วนราชการในสังกัดกระทรวงสาธารณสุข จะต้องใช้เงินงบประมาณจำนวนไม่น้อยกว่าร้อยละ ๘๐  จัดซื้อยาตามชื่อสามัญ (</a:t>
            </a:r>
            <a:r>
              <a:rPr lang="en-US" sz="2400" b="1" dirty="0" smtClean="0">
                <a:solidFill>
                  <a:srgbClr val="0000CC"/>
                </a:solidFill>
                <a:cs typeface="EucrosiaUPC" pitchFamily="18" charset="-34"/>
              </a:rPr>
              <a:t>GENERIC NAME</a:t>
            </a:r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) ในบัญชียาหลักแห่งชาติ ตามที่คณะกรรมการแห่งชาติทางด้านยา กำหนด</a:t>
            </a:r>
          </a:p>
          <a:p>
            <a:pPr algn="thaiDist"/>
            <a:r>
              <a:rPr lang="th-TH" sz="3200" b="1" dirty="0" smtClean="0">
                <a:solidFill>
                  <a:srgbClr val="CC0099"/>
                </a:solidFill>
                <a:cs typeface="EucrosiaUPC" pitchFamily="18" charset="-34"/>
              </a:rPr>
              <a:t>-หากเป็นยาและเวชภัณฑ์ที่มิใช่ยา ซึ่งองค์การเภสัชกรรมผลิตออกจำหน่ายแล้ว จะต้องจัดซื้อจากองค์การฯ โดยวิธีกรณีพิเศษ</a:t>
            </a:r>
          </a:p>
          <a:p>
            <a:pPr algn="thaiDist"/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-ดังนั้น การบังคับให้ส่วนราชการในสังกัดกระทรวงสาธารณสุขต้องจัดซื้อยาจากองค์การเภสัชกรรม จึงจำกัดอยู่เฉพาะการใช้จ่ายจากงบประมาณจำนวนร้อยละ ๘๐ เท่านั้น</a:t>
            </a:r>
          </a:p>
          <a:p>
            <a:pPr algn="l"/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52400" y="5029200"/>
            <a:ext cx="8763000" cy="182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200" b="1" dirty="0" err="1" smtClean="0">
                <a:solidFill>
                  <a:srgbClr val="0000CC"/>
                </a:solidFill>
                <a:cs typeface="EucrosiaUPC" pitchFamily="18" charset="-34"/>
              </a:rPr>
              <a:t>กวพ.</a:t>
            </a:r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ได้มีหนังสือสำนักนายกรัฐมนตรี ที่ </a:t>
            </a:r>
            <a:r>
              <a:rPr lang="th-TH" sz="3200" b="1" dirty="0" err="1" smtClean="0">
                <a:solidFill>
                  <a:srgbClr val="0000CC"/>
                </a:solidFill>
                <a:cs typeface="EucrosiaUPC" pitchFamily="18" charset="-34"/>
              </a:rPr>
              <a:t>นร</a:t>
            </a:r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 (</a:t>
            </a:r>
            <a:r>
              <a:rPr lang="th-TH" sz="3200" b="1" dirty="0" err="1" smtClean="0">
                <a:solidFill>
                  <a:srgbClr val="0000CC"/>
                </a:solidFill>
                <a:cs typeface="EucrosiaUPC" pitchFamily="18" charset="-34"/>
              </a:rPr>
              <a:t>กวพ</a:t>
            </a:r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)๑๒๐๔/๔๙๑๕ ลงวันที่ ๒๑ มิถุนายน ๒๕๓๖ อนุมัติเป็นหลักการ ยกเว้นให้ส่วนราชการในสังกัดกระทรวงสาธารณสุข ที่จัดซื้อยาด้วยเงินบำรุงของสถานบริการสาธารณสุขต่าง ๆ ในการจัดซื้อยา จึงไม่ต้องจัดซื้อจากองค์การเภสัชกรรม</a:t>
            </a:r>
            <a:endParaRPr lang="th-TH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28600" y="152400"/>
            <a:ext cx="86868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ข้อพิจารณาว่า ยาและเวชภัณฑ์ที่มิใช่ยานั้นๆ เป็นรายการที่องค์การเภสัชกรรมผลิตหรือมีจำหน่ายหรือไม่</a:t>
            </a:r>
            <a:r>
              <a:rPr lang="th-TH" sz="2400" b="1" dirty="0" smtClean="0">
                <a:solidFill>
                  <a:schemeClr val="tx1"/>
                </a:solidFill>
                <a:cs typeface="FreesiaUPC" pitchFamily="34" charset="-34"/>
              </a:rPr>
              <a:t>(๓๗๑๘/๒๘/พ.ย./๒๕๔๖)</a:t>
            </a:r>
            <a:endParaRPr lang="th-TH" sz="2400" dirty="0">
              <a:solidFill>
                <a:schemeClr val="tx1"/>
              </a:solidFill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28600" y="1143000"/>
            <a:ext cx="8763000" cy="55626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Font typeface="Wingdings" pitchFamily="2" charset="2"/>
              <a:buChar char="q"/>
            </a:pPr>
            <a:endParaRPr lang="th-TH" sz="3200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algn="l">
              <a:buFont typeface="Wingdings" pitchFamily="2" charset="2"/>
              <a:buChar char="q"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ยาและเวชภัณฑ์ที่มิใช่ยา ที่องค์การเภสัชกรรมผลิตออกจำหน่ายแล้ว หรือมิได้เป็นผู้ผลิต แต่มีจำหน่าย ซึ่งได้แจ้งรายการให้ส่วนราชการทราบ ตามระเบียบฯข้อ ๖๑ ,๖๒ และ ๖๔ </a:t>
            </a:r>
          </a:p>
          <a:p>
            <a:pPr algn="l">
              <a:buFont typeface="Wingdings" pitchFamily="2" charset="2"/>
              <a:buChar char="q"/>
            </a:pPr>
            <a:r>
              <a:rPr lang="th-TH" sz="3200" b="1" i="1" dirty="0" smtClean="0">
                <a:solidFill>
                  <a:schemeClr val="tx1"/>
                </a:solidFill>
                <a:cs typeface="FreesiaUPC" pitchFamily="34" charset="-34"/>
              </a:rPr>
              <a:t>มีความมุ่งหมายถึงตัวยาเป็นสำคัญ ซึ่งคือ ชื่อยา/ รูปแบบ /และขนาดความแรง เนื่องจาก องค์ประกอบทั้ง ๓ ส่วน เป็นองค์ประกอบที่สำคัญของการใช้ดุลพินิจในการรักษาของแพทย์ ตามสภาพของผู้ป่วยโดยตรง ส่วนขนาดบรรจุ หรือ บรรจุภัณฑ์ มักเป็นไปเพื่อความสะดวกในการใช้งาน เช่น การเก็บรักษา หรือการแจกจ่ายยา</a:t>
            </a:r>
          </a:p>
          <a:p>
            <a:pPr algn="l">
              <a:buFont typeface="Wingdings" pitchFamily="2" charset="2"/>
              <a:buChar char="q"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 จึงน่าจะมิได้เป็นสาระสำคัญโดยตรงกับการใช้ดุลพินิจในการรักษาของแพทย์ </a:t>
            </a:r>
            <a:r>
              <a:rPr lang="th-TH" sz="3200" b="1" dirty="0" smtClean="0">
                <a:solidFill>
                  <a:srgbClr val="CC0099"/>
                </a:solidFill>
                <a:cs typeface="FreesiaUPC" pitchFamily="34" charset="-34"/>
              </a:rPr>
              <a:t>จึงไม่ควรเป็นข้อพิจารณาว่า ยาและเวชภัณฑ์ที่มิใช่ยานั้นๆ เป็นรายการที่องค์การเภสัชกรรมผลิตหรือมีจำหน่ายหรือไม่</a:t>
            </a:r>
          </a:p>
          <a:p>
            <a:pPr algn="l"/>
            <a:endParaRPr lang="th-TH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381000" y="152400"/>
            <a:ext cx="8153400" cy="9906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smtClean="0">
                <a:solidFill>
                  <a:srgbClr val="CC0099"/>
                </a:solidFill>
                <a:cs typeface="FreesiaUPC" pitchFamily="34" charset="-34"/>
              </a:rPr>
              <a:t>การจัดซื้อยาและเวชภัณฑ์ที่มิใช่ยา</a:t>
            </a:r>
          </a:p>
          <a:p>
            <a:r>
              <a:rPr lang="th-TH" sz="3600" b="1" dirty="0" smtClean="0">
                <a:solidFill>
                  <a:srgbClr val="CC0099"/>
                </a:solidFill>
                <a:cs typeface="FreesiaUPC" pitchFamily="34" charset="-34"/>
              </a:rPr>
              <a:t>เกินราคากลางที่กระทรวงสาธารณสุขกำหนด</a:t>
            </a:r>
            <a:endParaRPr lang="th-TH" sz="3600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52400" y="1219200"/>
            <a:ext cx="8839200" cy="5410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th-TH" sz="3200" b="1" dirty="0" smtClean="0">
                <a:solidFill>
                  <a:schemeClr val="tx1"/>
                </a:solidFill>
                <a:cs typeface="FreesiaUPC" pitchFamily="34" charset="-34"/>
              </a:rPr>
              <a:t>โรงพยาบาลระยองหารือว่า บริษัทผู้ผลิตยาปรับราคาสูงขึ้นเกินกว่าราคากลางที่กระทรวงสาธารณสุขกำหนด จึงไม่อาจจัดซื้อได้</a:t>
            </a:r>
            <a:endParaRPr lang="th-TH" sz="3200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th-TH" sz="3200" b="1" u="sng" dirty="0" err="1" smtClean="0">
                <a:solidFill>
                  <a:srgbClr val="CC0099"/>
                </a:solidFill>
                <a:cs typeface="FreesiaUPC" pitchFamily="34" charset="-34"/>
              </a:rPr>
              <a:t>มติกวพ</a:t>
            </a:r>
            <a:r>
              <a:rPr lang="th-TH" b="1" dirty="0" smtClean="0">
                <a:solidFill>
                  <a:srgbClr val="CC0099"/>
                </a:solidFill>
                <a:cs typeface="FreesiaUPC" pitchFamily="34" charset="-34"/>
              </a:rPr>
              <a:t/>
            </a:r>
            <a:br>
              <a:rPr lang="th-TH" b="1" dirty="0" smtClean="0">
                <a:solidFill>
                  <a:srgbClr val="CC0099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rgbClr val="CC0099"/>
                </a:solidFill>
                <a:cs typeface="FreesiaUPC" pitchFamily="34" charset="-34"/>
              </a:rPr>
              <a:t>-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ข้อพิจารณาตามระเบียบฯพัสดุ เรื่องการจัดซื้อยาและเวชภัณฑ์ที่มิใช่ยาที่อยู่ในข่ายบังคับของราคายางที่กระทรวงสาธารณสุขกำหนดอย่างชัดแจ้ง มีเพียง ๒ กรณีเท่านั้น คือ </a:t>
            </a:r>
          </a:p>
          <a:p>
            <a:pPr algn="l"/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	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กรณีตามระเบียบฯข้อ ๖๑ และข้อ ๖๒(๒) กล่าวคือ จัดซื้อที่องค์การเภสัชกรรมได้ผลิตออกจำหน่ายแล้ว และไม่ได้ผลิตแต่มีจำหน่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า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ย</a:t>
            </a:r>
          </a:p>
          <a:p>
            <a:pPr>
              <a:buFont typeface="Wingdings" pitchFamily="2" charset="2"/>
              <a:buChar char="v"/>
            </a:pPr>
            <a:r>
              <a:rPr lang="th-TH" sz="3200" b="1" dirty="0" smtClean="0">
                <a:solidFill>
                  <a:srgbClr val="CC0099"/>
                </a:solidFill>
                <a:cs typeface="FreesiaUPC" pitchFamily="34" charset="-34"/>
              </a:rPr>
              <a:t>เมื่อปรากฏว่า การจัดซื้อยาของโรงพยาบาลฯมิใช่กรณีตามที่ระเบียบกำหนดไว้ข้อ ๖๑ ข้อ ๖๒  ย่อมเป็นดุลพินิจพิจารณาราคาให้ต่างไปจากราคายาของกระทรวงสาธารณสุขได้ โดยไม่ถือว่าขัดต่อระเบียบฯ</a:t>
            </a:r>
          </a:p>
        </p:txBody>
      </p:sp>
      <p:pic>
        <p:nvPicPr>
          <p:cNvPr id="4" name="รูปภาพ 3" descr="5C52QCANCCJ65CABMGR6FCAOUGQ5CCAL5HLB7CAUTDVKNCAR94A0CCAOMYHL6CAZJ2LR5CACVFQZZCANZKIUUCATOWD13CAKLR9EDCAI1234FCAMFBZQ5CA2C117HCA4H4HQMCA7YTXMMCAI203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61925"/>
            <a:ext cx="1171575" cy="9048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492875"/>
            <a:ext cx="2133600" cy="365125"/>
          </a:xfrm>
        </p:spPr>
        <p:txBody>
          <a:bodyPr/>
          <a:lstStyle/>
          <a:p>
            <a:pPr>
              <a:defRPr/>
            </a:pPr>
            <a:fld id="{24D27F71-95DD-4727-8FFF-B178BCEEE9A9}" type="slidenum">
              <a:rPr lang="en-US" smtClean="0"/>
              <a:pPr>
                <a:defRPr/>
              </a:pPr>
              <a:t>25</a:t>
            </a:fld>
            <a:endParaRPr lang="th-TH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285750"/>
            <a:ext cx="8501063" cy="9286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/>
          </a:p>
        </p:txBody>
      </p:sp>
      <p:sp>
        <p:nvSpPr>
          <p:cNvPr id="105476" name="Rectangle 7"/>
          <p:cNvSpPr>
            <a:spLocks noChangeArrowheads="1"/>
          </p:cNvSpPr>
          <p:nvPr/>
        </p:nvSpPr>
        <p:spPr bwMode="auto">
          <a:xfrm>
            <a:off x="142906" y="142860"/>
            <a:ext cx="8929688" cy="1714504"/>
          </a:xfrm>
          <a:prstGeom prst="rect">
            <a:avLst/>
          </a:prstGeom>
          <a:solidFill>
            <a:srgbClr val="FFFF00"/>
          </a:solidFill>
          <a:ln w="38100" cmpd="dbl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 sz="5000" b="1" dirty="0">
              <a:latin typeface="Angsana New" pitchFamily="18" charset="-34"/>
              <a:cs typeface="FreesiaUPC" pitchFamily="34" charset="-34"/>
            </a:endParaRPr>
          </a:p>
          <a:p>
            <a:pPr algn="ctr"/>
            <a:r>
              <a:rPr lang="th-TH" sz="5400" b="1" dirty="0">
                <a:latin typeface="Angsana New" pitchFamily="18" charset="-34"/>
                <a:cs typeface="FreesiaUPC" pitchFamily="34" charset="-34"/>
              </a:rPr>
              <a:t>การ</a:t>
            </a:r>
            <a:r>
              <a:rPr lang="th-TH" sz="5400" b="1" dirty="0" smtClean="0">
                <a:latin typeface="Angsana New" pitchFamily="18" charset="-34"/>
                <a:cs typeface="FreesiaUPC" pitchFamily="34" charset="-34"/>
              </a:rPr>
              <a:t>กำหนด </a:t>
            </a:r>
            <a:r>
              <a:rPr lang="th-TH" sz="5400" b="1" dirty="0" smtClean="0">
                <a:solidFill>
                  <a:srgbClr val="0000CC"/>
                </a:solidFill>
                <a:cs typeface="EucrosiaUPC" pitchFamily="18" charset="-34"/>
              </a:rPr>
              <a:t>(</a:t>
            </a:r>
            <a:r>
              <a:rPr lang="en-US" sz="4400" b="1" dirty="0">
                <a:solidFill>
                  <a:srgbClr val="0000CC"/>
                </a:solidFill>
                <a:cs typeface="EucrosiaUPC" pitchFamily="18" charset="-34"/>
              </a:rPr>
              <a:t>Spec</a:t>
            </a:r>
            <a:r>
              <a:rPr lang="th-TH" sz="5400" b="1" u="sng" dirty="0">
                <a:solidFill>
                  <a:srgbClr val="0000CC"/>
                </a:solidFill>
                <a:cs typeface="FreesiaUPC" pitchFamily="34" charset="-34"/>
              </a:rPr>
              <a:t>)</a:t>
            </a:r>
            <a:r>
              <a:rPr lang="th-TH" sz="5400" b="1" dirty="0" smtClean="0">
                <a:latin typeface="Angsana New" pitchFamily="18" charset="-34"/>
                <a:cs typeface="FreesiaUPC" pitchFamily="34" charset="-34"/>
              </a:rPr>
              <a:t>ของ</a:t>
            </a:r>
          </a:p>
          <a:p>
            <a:pPr algn="ctr"/>
            <a:r>
              <a:rPr lang="th-TH" sz="5400" b="1" dirty="0" smtClean="0">
                <a:latin typeface="Angsana New" pitchFamily="18" charset="-34"/>
                <a:cs typeface="FreesiaUPC" pitchFamily="34" charset="-34"/>
              </a:rPr>
              <a:t>งาน</a:t>
            </a:r>
            <a:r>
              <a:rPr lang="th-TH" sz="5400" b="1" dirty="0">
                <a:latin typeface="Angsana New" pitchFamily="18" charset="-34"/>
                <a:cs typeface="FreesiaUPC" pitchFamily="34" charset="-34"/>
              </a:rPr>
              <a:t>จ้างก่อสร้าง</a:t>
            </a:r>
            <a:endParaRPr lang="th-TH" sz="5400" dirty="0">
              <a:solidFill>
                <a:srgbClr val="0000CC"/>
              </a:solidFill>
            </a:endParaRPr>
          </a:p>
          <a:p>
            <a:pPr algn="ctr"/>
            <a:endParaRPr lang="th-TH" sz="5000" b="1" dirty="0"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05477" name="Rectangle 9"/>
          <p:cNvSpPr>
            <a:spLocks noChangeArrowheads="1"/>
          </p:cNvSpPr>
          <p:nvPr/>
        </p:nvSpPr>
        <p:spPr bwMode="auto">
          <a:xfrm>
            <a:off x="2357422" y="2000244"/>
            <a:ext cx="4143403" cy="5715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400" b="1" dirty="0" smtClean="0">
                <a:solidFill>
                  <a:srgbClr val="CC0000"/>
                </a:solidFill>
                <a:cs typeface="FreesiaUPC" pitchFamily="34" charset="-34"/>
              </a:rPr>
              <a:t>แบ่งออกเป็น </a:t>
            </a:r>
            <a:r>
              <a:rPr lang="th-TH" sz="4400" b="1" dirty="0">
                <a:solidFill>
                  <a:srgbClr val="CC0000"/>
                </a:solidFill>
                <a:cs typeface="FreesiaUPC" pitchFamily="34" charset="-34"/>
              </a:rPr>
              <a:t>๒ </a:t>
            </a:r>
            <a:r>
              <a:rPr lang="th-TH" sz="4400" b="1" dirty="0" smtClean="0">
                <a:solidFill>
                  <a:srgbClr val="CC0000"/>
                </a:solidFill>
                <a:cs typeface="FreesiaUPC" pitchFamily="34" charset="-34"/>
              </a:rPr>
              <a:t>ส่วน </a:t>
            </a:r>
            <a:r>
              <a:rPr lang="th-TH" sz="4400" b="1" dirty="0">
                <a:solidFill>
                  <a:srgbClr val="CC0000"/>
                </a:solidFill>
                <a:cs typeface="FreesiaUPC" pitchFamily="34" charset="-34"/>
              </a:rPr>
              <a:t>คือ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85750" y="2571771"/>
            <a:ext cx="4143374" cy="3857625"/>
          </a:xfrm>
          <a:prstGeom prst="roundRect">
            <a:avLst/>
          </a:prstGeom>
          <a:solidFill>
            <a:srgbClr val="FFFFB7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265113" indent="-265113" algn="ctr" eaLnBrk="0" hangingPunct="0">
              <a:defRPr/>
            </a:pPr>
            <a:endParaRPr lang="th-TH" sz="4000" b="1" i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  <a:p>
            <a:pPr marL="265113" indent="-265113" algn="ctr" eaLnBrk="0" hangingPunct="0">
              <a:defRPr/>
            </a:pPr>
            <a:endParaRPr lang="th-TH" sz="4000" b="1" i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  <a:p>
            <a:pPr marL="265113" indent="-265113" algn="ctr" eaLnBrk="0" hangingPunct="0">
              <a:defRPr/>
            </a:pPr>
            <a:r>
              <a:rPr lang="th-TH" sz="6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๑.</a:t>
            </a:r>
          </a:p>
          <a:p>
            <a:pPr eaLnBrk="0" hangingPunct="0">
              <a:defRPr/>
            </a:pPr>
            <a:r>
              <a:rPr lang="th-TH" sz="4000" b="1" i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กำหนดคุณสมบัติ</a:t>
            </a:r>
          </a:p>
          <a:p>
            <a:pPr eaLnBrk="0" hangingPunct="0">
              <a:defRPr/>
            </a:pPr>
            <a:r>
              <a:rPr lang="th-TH" sz="4000" b="1" i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ที่ตัวของ</a:t>
            </a:r>
            <a:r>
              <a:rPr lang="th-TH" sz="4000" b="1" i="1" dirty="0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ผู้</a:t>
            </a: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เข้าเสนอราคา </a:t>
            </a:r>
          </a:p>
          <a:p>
            <a:pPr marL="265113" indent="92075" eaLnBrk="0" hangingPunct="0">
              <a:defRPr/>
            </a:pPr>
            <a:r>
              <a:rPr lang="th-TH" sz="40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หรือ </a:t>
            </a: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ผู้เข้าเสนองาน</a:t>
            </a:r>
          </a:p>
          <a:p>
            <a:pPr marL="265113" indent="92075" eaLnBrk="0" hangingPunct="0">
              <a:defRPr/>
            </a:pPr>
            <a:r>
              <a:rPr lang="th-TH" sz="4000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จ้าง</a:t>
            </a:r>
            <a:r>
              <a:rPr lang="th-TH" sz="4000" b="1" i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ก่อสร้าง</a:t>
            </a:r>
          </a:p>
          <a:p>
            <a:pPr marL="265113" indent="92075" eaLnBrk="0" hangingPunct="0">
              <a:defRPr/>
            </a:pPr>
            <a:endParaRPr lang="th-TH" sz="4000" b="1" i="1" dirty="0" smtClean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  <a:p>
            <a:pPr marL="265113" indent="92075" eaLnBrk="0" hangingPunct="0">
              <a:defRPr/>
            </a:pPr>
            <a:endParaRPr lang="th-TH" b="1" i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4572001" y="2643210"/>
            <a:ext cx="4357688" cy="39290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57188" indent="-357188" algn="ctr" eaLnBrk="0" hangingPunct="0">
              <a:defRPr/>
            </a:pPr>
            <a:r>
              <a:rPr lang="th-TH" sz="54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๒.</a:t>
            </a:r>
          </a:p>
          <a:p>
            <a:pPr marL="357188" indent="-357188" algn="ctr" eaLnBrk="0" hangingPunct="0">
              <a:defRPr/>
            </a:pPr>
            <a:r>
              <a:rPr lang="th-TH" sz="4000" b="1" dirty="0" smtClean="0">
                <a:latin typeface="Angsana New" pitchFamily="18" charset="-34"/>
                <a:cs typeface="FreesiaUPC" pitchFamily="34" charset="-34"/>
              </a:rPr>
              <a:t>กำหนดรายละเอียดหรือคุณลักษณะเฉพาะของ</a:t>
            </a:r>
            <a:r>
              <a:rPr lang="th-TH" sz="5400" b="1" dirty="0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ที่ตัวพัสดุ</a:t>
            </a:r>
            <a:endParaRPr lang="th-TH" sz="4000" b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 marL="357188" algn="ctr" eaLnBrk="0" hangingPunct="0">
              <a:defRPr/>
            </a:pPr>
            <a:r>
              <a:rPr lang="th-TH" sz="40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ที่ใช้ในงานจ้างก่อสร้าง</a:t>
            </a:r>
            <a:endParaRPr lang="th-TH" b="1" i="1" u="sng" dirty="0">
              <a:solidFill>
                <a:srgbClr val="C00000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1" name="ลูกศรโค้งขวา 10"/>
          <p:cNvSpPr/>
          <p:nvPr/>
        </p:nvSpPr>
        <p:spPr>
          <a:xfrm rot="3068129">
            <a:off x="1133772" y="1835332"/>
            <a:ext cx="952870" cy="1151409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ลูกศรโค้งซ้าย 11"/>
          <p:cNvSpPr/>
          <p:nvPr/>
        </p:nvSpPr>
        <p:spPr>
          <a:xfrm rot="19483695">
            <a:off x="6805928" y="1887265"/>
            <a:ext cx="1068300" cy="1200614"/>
          </a:xfrm>
          <a:prstGeom prst="curved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19909-D16D-4BCB-B3B6-BDEC10E8EFB4}" type="slidenum">
              <a:rPr lang="en-US" smtClean="0"/>
              <a:pPr>
                <a:defRPr/>
              </a:pPr>
              <a:t>26</a:t>
            </a:fld>
            <a:endParaRPr lang="th-TH"/>
          </a:p>
        </p:txBody>
      </p:sp>
      <p:sp>
        <p:nvSpPr>
          <p:cNvPr id="3" name="Rounded Rectangle 2"/>
          <p:cNvSpPr/>
          <p:nvPr/>
        </p:nvSpPr>
        <p:spPr>
          <a:xfrm>
            <a:off x="285750" y="71438"/>
            <a:ext cx="8715375" cy="1928812"/>
          </a:xfrm>
          <a:prstGeom prst="roundRect">
            <a:avLst/>
          </a:prstGeom>
          <a:solidFill>
            <a:srgbClr val="FFFFB7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การกำหนดคุณสมบัติที่ตัวของ</a:t>
            </a:r>
          </a:p>
          <a:p>
            <a:pPr algn="ctr">
              <a:defRPr/>
            </a:pPr>
            <a:r>
              <a:rPr lang="th-TH" sz="4400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ผู้</a:t>
            </a:r>
            <a:r>
              <a:rPr lang="th-TH" sz="44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เข้าเสนอราคา/เสนอ</a:t>
            </a:r>
            <a:r>
              <a:rPr lang="th-TH" sz="4400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งานก่อสร้าง</a:t>
            </a:r>
            <a:endParaRPr lang="th-TH" sz="4400" b="1" dirty="0">
              <a:solidFill>
                <a:srgbClr val="FF0000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ทำได้</a:t>
            </a:r>
            <a:r>
              <a:rPr lang="th-TH" sz="40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เฉพาะตามตัวอย่างเอกสารที่ </a:t>
            </a:r>
            <a:r>
              <a:rPr lang="th-TH" sz="4000" b="1" dirty="0" err="1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กวพ.</a:t>
            </a:r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/กำหนด</a:t>
            </a:r>
            <a:r>
              <a:rPr lang="th-TH" sz="40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เท่านั้น </a:t>
            </a:r>
          </a:p>
        </p:txBody>
      </p:sp>
      <p:sp>
        <p:nvSpPr>
          <p:cNvPr id="4" name="Hexagon 3"/>
          <p:cNvSpPr/>
          <p:nvPr/>
        </p:nvSpPr>
        <p:spPr>
          <a:xfrm>
            <a:off x="0" y="2071688"/>
            <a:ext cx="9144000" cy="4643437"/>
          </a:xfrm>
          <a:prstGeom prst="hexagon">
            <a:avLst/>
          </a:prstGeom>
          <a:ln w="57150">
            <a:solidFill>
              <a:srgbClr val="CC00CC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  </a:t>
            </a:r>
            <a:r>
              <a:rPr lang="th-TH" sz="32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ต้องเป็น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ผู้มีอาชีพรับจ้างงานที่ประกาศเชิญชวน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ไม่เป็นผู้ถูกระบุชื่อเป็นผู้ทิ้งงานของทางราชการ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ไม่เป็นผู้มีผลประโยชน์ร่วมกัน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660066"/>
                </a:solidFill>
                <a:latin typeface="Cordia New" pitchFamily="34" charset="-34"/>
                <a:cs typeface="FreesiaUPC" pitchFamily="34" charset="-34"/>
              </a:rPr>
              <a:t>ไม่เป็นผู้กระทำการขัดขวางการแข่งขันราคากันอย่าง	เป็นธรรม ณ วันประกาศ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ไม่เป็นผู้ได้รับเอกสิทธิ์ความคุ้มกัน ที่ปฏิเสธไม่ยอม	ขึ้นศาลไทย เว้นแต่ สละสิทธิ์นั้น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ต้องผ่านการคัดเลือกคุณสมบัติเบื้องต้น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ต้องเป็นนิติบุคคล(กรณีงานก่อสร้าง ๑ ล้านบาทขึ้นไป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214313" y="2000250"/>
            <a:ext cx="1000125" cy="571500"/>
          </a:xfrm>
          <a:prstGeom prst="parallelogram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u="sng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เช่น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81825" y="6492875"/>
            <a:ext cx="2162175" cy="365125"/>
          </a:xfrm>
        </p:spPr>
        <p:txBody>
          <a:bodyPr/>
          <a:lstStyle/>
          <a:p>
            <a:pPr>
              <a:defRPr/>
            </a:pPr>
            <a:fld id="{FA6EC1CB-2772-45CC-A418-562DC263E8FF}" type="slidenum">
              <a:rPr lang="en-US" smtClean="0"/>
              <a:pPr>
                <a:defRPr/>
              </a:pPr>
              <a:t>27</a:t>
            </a:fld>
            <a:endParaRPr lang="th-TH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71438" y="2071688"/>
            <a:ext cx="8929718" cy="26431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Clr>
                <a:srgbClr val="003300"/>
              </a:buClr>
              <a:buFont typeface="Wingdings 2" pitchFamily="18" charset="2"/>
              <a:buChar char="N"/>
              <a:defRPr/>
            </a:pPr>
            <a:r>
              <a:rPr lang="th-TH" sz="3200" b="1" u="sng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ห้าม</a:t>
            </a:r>
            <a:r>
              <a:rPr lang="th-TH" sz="3200" b="1" u="sng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กำหนดคุณสมบัติผู้เข้าเสนอราคางานจ้างก่อสร้าง ดังนี้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200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ห้ามกำหนด</a:t>
            </a:r>
            <a:r>
              <a:rPr lang="th-TH" sz="32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ทุนจดทะเบียน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200" b="1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ห้ามกำหนดว่าต้องเป็น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ผู้ประกอบการที่มีผลกำไร</a:t>
            </a:r>
            <a:r>
              <a:rPr lang="th-TH" sz="3200" b="1" dirty="0">
                <a:latin typeface="Cordia New" pitchFamily="34" charset="-34"/>
                <a:cs typeface="FreesiaUPC" pitchFamily="34" charset="-34"/>
              </a:rPr>
              <a:t>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200" b="1" dirty="0" smtClean="0">
                <a:latin typeface="Cordia New" pitchFamily="34" charset="-34"/>
                <a:cs typeface="FreesiaUPC" pitchFamily="34" charset="-34"/>
              </a:rPr>
              <a:t>หรือต้อง</a:t>
            </a:r>
            <a:r>
              <a:rPr lang="th-TH" sz="3200" b="1" dirty="0">
                <a:latin typeface="Cordia New" pitchFamily="34" charset="-34"/>
                <a:cs typeface="FreesiaUPC" pitchFamily="34" charset="-34"/>
              </a:rPr>
              <a:t>มีเครื่องมือ</a:t>
            </a:r>
            <a:r>
              <a:rPr lang="th-TH" sz="3200" b="1" dirty="0">
                <a:solidFill>
                  <a:srgbClr val="99CCFF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เครื่องจักรอยู่ก่อน </a:t>
            </a:r>
            <a:r>
              <a:rPr lang="th-TH" sz="3200" b="1" dirty="0" smtClean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หรือ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ขณะเข้าเสนอราคา</a:t>
            </a:r>
            <a:r>
              <a:rPr lang="th-TH" sz="3200" b="1" dirty="0">
                <a:latin typeface="Cordia New" pitchFamily="34" charset="-34"/>
                <a:cs typeface="FreesiaUPC" pitchFamily="34" charset="-34"/>
              </a:rPr>
              <a:t>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2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ต้องมีหนังสือรับรองทางการเงิน</a:t>
            </a:r>
            <a:r>
              <a:rPr lang="th-TH" sz="3200" b="1" dirty="0">
                <a:solidFill>
                  <a:srgbClr val="0000FF"/>
                </a:solidFill>
                <a:latin typeface="Cordia New" pitchFamily="34" charset="-34"/>
                <a:cs typeface="FreesiaUPC" pitchFamily="34" charset="-34"/>
              </a:rPr>
              <a:t>จากสถาบันการเงินมาแสดง เป็นต้น</a:t>
            </a:r>
          </a:p>
        </p:txBody>
      </p:sp>
      <p:sp>
        <p:nvSpPr>
          <p:cNvPr id="6" name="แผนผังลำดับงาน: สิ้นสุด 5"/>
          <p:cNvSpPr/>
          <p:nvPr/>
        </p:nvSpPr>
        <p:spPr>
          <a:xfrm>
            <a:off x="0" y="928688"/>
            <a:ext cx="8715375" cy="928687"/>
          </a:xfrm>
          <a:prstGeom prst="flowChartTerminator">
            <a:avLst/>
          </a:prstGeom>
          <a:solidFill>
            <a:srgbClr val="FFFF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dirty="0">
              <a:solidFill>
                <a:srgbClr val="FF0000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หนังสือแจ้งเวียนของสำนักนายกรัฐมนตรี ที่ </a:t>
            </a:r>
          </a:p>
          <a:p>
            <a:pPr algn="ctr">
              <a:defRPr/>
            </a:pPr>
            <a:r>
              <a:rPr lang="th-TH" sz="3200" b="1" dirty="0" err="1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นร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(</a:t>
            </a:r>
            <a:r>
              <a:rPr lang="th-TH" sz="3200" b="1" dirty="0" err="1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กวพ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)๑๓๐๕/ว ๗๙๑๔ </a:t>
            </a:r>
            <a:r>
              <a:rPr lang="th-TH" sz="3200" b="1" dirty="0" err="1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ลว.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๒๒ก.ย.๔๓</a:t>
            </a:r>
            <a:b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</a:b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7" name="แผนผังลำดับงาน: สิ้นสุด 6"/>
          <p:cNvSpPr/>
          <p:nvPr/>
        </p:nvSpPr>
        <p:spPr>
          <a:xfrm>
            <a:off x="0" y="4714885"/>
            <a:ext cx="5500694" cy="2143116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r>
              <a:rPr lang="th-TH" sz="3200" b="1" u="sng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ข้อยกเว้น-ให้กำหนดได้เฉพาะ</a:t>
            </a:r>
            <a:r>
              <a:rPr lang="th-TH" sz="3200" b="1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ผลงาน</a:t>
            </a:r>
            <a:r>
              <a:rPr lang="th-TH" sz="3200" b="1" dirty="0" smtClean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ก่อสร้างของผู้เสนองาน</a:t>
            </a:r>
          </a:p>
          <a:p>
            <a:pPr algn="ctr">
              <a:buFont typeface="Wingdings" pitchFamily="2" charset="2"/>
              <a:buChar char="Ø"/>
              <a:defRPr/>
            </a:pPr>
            <a:r>
              <a:rPr lang="th-TH" sz="3200" b="1" dirty="0" smtClean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ตามมติ </a:t>
            </a:r>
            <a:r>
              <a:rPr lang="th-TH" sz="3200" b="1" dirty="0" err="1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ครม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, ที่ </a:t>
            </a:r>
            <a:r>
              <a:rPr lang="th-TH" sz="3200" b="1" dirty="0" err="1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นร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 ๐๒๐๒/ว ๑ </a:t>
            </a:r>
            <a:r>
              <a:rPr lang="th-TH" sz="3200" b="1" dirty="0" err="1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ลว.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๓ 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ม.ค. ๒๕๓๗</a:t>
            </a:r>
            <a:endParaRPr lang="th-TH" sz="3200" b="1" dirty="0">
              <a:latin typeface="Cordia New" pitchFamily="34" charset="-34"/>
              <a:cs typeface="FreesiaUPC" pitchFamily="34" charset="-34"/>
            </a:endParaRPr>
          </a:p>
        </p:txBody>
      </p:sp>
      <p:sp>
        <p:nvSpPr>
          <p:cNvPr id="8" name="ลูกศรลง 7"/>
          <p:cNvSpPr/>
          <p:nvPr/>
        </p:nvSpPr>
        <p:spPr>
          <a:xfrm rot="19864955">
            <a:off x="585788" y="1590675"/>
            <a:ext cx="500062" cy="48577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142844" y="142852"/>
            <a:ext cx="8858312" cy="714380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5400" b="1" dirty="0">
                <a:solidFill>
                  <a:srgbClr val="FFFFC5"/>
                </a:solidFill>
                <a:latin typeface="Cordia New" pitchFamily="34" charset="-34"/>
                <a:cs typeface="FreesiaUPC" pitchFamily="34" charset="-34"/>
              </a:rPr>
              <a:t>ห้ามกำหนด</a:t>
            </a:r>
            <a:r>
              <a:rPr lang="th-TH" sz="5400" b="1" dirty="0">
                <a:solidFill>
                  <a:srgbClr val="FFFFC5"/>
                </a:solidFill>
                <a:cs typeface="EucrosiaUPC" pitchFamily="18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cs typeface="EucrosiaUPC" pitchFamily="18" charset="-34"/>
              </a:rPr>
              <a:t>(</a:t>
            </a:r>
            <a:r>
              <a:rPr lang="en-US" sz="3200" b="1" dirty="0">
                <a:solidFill>
                  <a:schemeClr val="bg1"/>
                </a:solidFill>
                <a:cs typeface="EucrosiaUPC" pitchFamily="18" charset="-34"/>
              </a:rPr>
              <a:t>Spec</a:t>
            </a:r>
            <a:r>
              <a:rPr lang="th-TH" sz="3200" b="1" u="sng" dirty="0">
                <a:solidFill>
                  <a:schemeClr val="bg1"/>
                </a:solidFill>
                <a:cs typeface="FreesiaUPC" pitchFamily="34" charset="-34"/>
              </a:rPr>
              <a:t>)</a:t>
            </a:r>
            <a:r>
              <a:rPr lang="th-TH" sz="4400" b="1" u="sng" dirty="0">
                <a:solidFill>
                  <a:schemeClr val="bg1"/>
                </a:solidFill>
                <a:cs typeface="FreesiaUPC" pitchFamily="34" charset="-34"/>
              </a:rPr>
              <a:t>ผู้เข้าเสนอราคา/งาน ดังนี้</a:t>
            </a:r>
            <a:endParaRPr lang="th-TH" sz="5400" dirty="0">
              <a:solidFill>
                <a:schemeClr val="bg1"/>
              </a:solidFill>
            </a:endParaRPr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5214943" y="4786313"/>
            <a:ext cx="3643308" cy="20716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-</a:t>
            </a:r>
            <a:r>
              <a:rPr lang="th-TH" sz="3200" b="1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โดยให้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กำหนดได้ไม่เกิน๕๐</a:t>
            </a:r>
            <a:r>
              <a:rPr lang="en-US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% 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ของวงเงินงบประมาณ 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หรือวงเงินประมาณการ</a:t>
            </a:r>
            <a:endParaRPr lang="th-TH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001AEA13-EFC6-4C6F-9183-067613398A92}" type="slidenum">
              <a:rPr lang="en-US" smtClean="0"/>
              <a:pPr>
                <a:defRPr/>
              </a:pPr>
              <a:t>28</a:t>
            </a:fld>
            <a:endParaRPr lang="th-TH" dirty="0"/>
          </a:p>
        </p:txBody>
      </p:sp>
      <p:sp>
        <p:nvSpPr>
          <p:cNvPr id="3" name="รูปหกเหลี่ยม 2"/>
          <p:cNvSpPr/>
          <p:nvPr/>
        </p:nvSpPr>
        <p:spPr>
          <a:xfrm>
            <a:off x="0" y="142875"/>
            <a:ext cx="9144000" cy="1643063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b="1" i="1" dirty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i="1" dirty="0">
                <a:solidFill>
                  <a:schemeClr val="tx1"/>
                </a:solidFill>
                <a:cs typeface="FreesiaUPC" pitchFamily="34" charset="-34"/>
              </a:rPr>
              <a:t>มติคณะรัฐมนตรี (๒๘ ธ.ค.๒๕๓๖)</a:t>
            </a:r>
          </a:p>
          <a:p>
            <a:pPr algn="ctr">
              <a:defRPr/>
            </a:pPr>
            <a:r>
              <a:rPr lang="th-TH" b="1" i="1" dirty="0">
                <a:solidFill>
                  <a:schemeClr val="tx1"/>
                </a:solidFill>
                <a:cs typeface="FreesiaUPC" pitchFamily="34" charset="-34"/>
              </a:rPr>
              <a:t>หนังสือสำนักเลขาธิการคณะรัฐมนตรี </a:t>
            </a:r>
          </a:p>
          <a:p>
            <a:pPr algn="ctr">
              <a:defRPr/>
            </a:pPr>
            <a:r>
              <a:rPr lang="th-TH" sz="4000" b="1" i="1" dirty="0">
                <a:solidFill>
                  <a:srgbClr val="FF0000"/>
                </a:solidFill>
                <a:cs typeface="FreesiaUPC" pitchFamily="34" charset="-34"/>
              </a:rPr>
              <a:t>ด่วนมาก ที่ สร ๐๒๐๓/ว ๑ </a:t>
            </a:r>
            <a:r>
              <a:rPr lang="th-TH" sz="4000" b="1" i="1" dirty="0" err="1">
                <a:solidFill>
                  <a:srgbClr val="FF0000"/>
                </a:solidFill>
                <a:cs typeface="FreesiaUPC" pitchFamily="34" charset="-34"/>
              </a:rPr>
              <a:t>ลว.</a:t>
            </a:r>
            <a:r>
              <a:rPr lang="th-TH" sz="4000" b="1" i="1" dirty="0">
                <a:solidFill>
                  <a:srgbClr val="FF0000"/>
                </a:solidFill>
                <a:cs typeface="FreesiaUPC" pitchFamily="34" charset="-34"/>
              </a:rPr>
              <a:t> ๓ ม.ค.๒๕๓๗</a:t>
            </a:r>
          </a:p>
          <a:p>
            <a:pPr>
              <a:defRPr/>
            </a:pPr>
            <a:r>
              <a:rPr lang="th-TH" b="1" i="1" dirty="0">
                <a:solidFill>
                  <a:srgbClr val="CC0000"/>
                </a:solidFill>
                <a:cs typeface="FreesiaUPC" pitchFamily="34" charset="-34"/>
              </a:rPr>
              <a:t/>
            </a:r>
            <a:br>
              <a:rPr lang="th-TH" b="1" i="1" dirty="0">
                <a:solidFill>
                  <a:srgbClr val="CC0000"/>
                </a:solidFill>
                <a:cs typeface="FreesiaUPC" pitchFamily="34" charset="-34"/>
              </a:rPr>
            </a:br>
            <a:endParaRPr lang="th-TH" dirty="0"/>
          </a:p>
        </p:txBody>
      </p:sp>
      <p:sp>
        <p:nvSpPr>
          <p:cNvPr id="5" name="พับมุม 4"/>
          <p:cNvSpPr/>
          <p:nvPr/>
        </p:nvSpPr>
        <p:spPr>
          <a:xfrm>
            <a:off x="214313" y="1857375"/>
            <a:ext cx="8715375" cy="1500188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85738" indent="-185738">
              <a:tabLst>
                <a:tab pos="542925" algn="l"/>
              </a:tabLst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๑.กรณีการประกวดราคา</a:t>
            </a:r>
            <a:r>
              <a:rPr lang="th-TH" sz="3200" b="1" i="1" u="sng" dirty="0">
                <a:solidFill>
                  <a:srgbClr val="D60093"/>
                </a:solidFill>
                <a:cs typeface="FreesiaUPC" pitchFamily="34" charset="-34"/>
              </a:rPr>
              <a:t>มิได้กำหนดงวดงานไว้ 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ให้กำหนดเงื่อนไขในสัญญาจ้างให้ผู้รับจ้าง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จะต้องเสนอแผนการทำงานด้วย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6" name="พับมุม 5"/>
          <p:cNvSpPr/>
          <p:nvPr/>
        </p:nvSpPr>
        <p:spPr>
          <a:xfrm>
            <a:off x="223838" y="3357563"/>
            <a:ext cx="8705850" cy="164306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  <a:p>
            <a:pPr marL="357188" indent="-357188"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๒.กำหนดให้มี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การประกันความชำรุดบกพร่องของงานก่อสร้างไม่น้อยกว่า ๒ ปี 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ยกเว้น ถนนลูกรัง ถนนดิน งานขุดลอกคู คลอง สระ หนอง ซึ่งเป็นงานดินไม่มีดาดคอนกรีต</a:t>
            </a:r>
            <a:endParaRPr lang="th-TH" sz="3200" dirty="0"/>
          </a:p>
        </p:txBody>
      </p:sp>
      <p:sp>
        <p:nvSpPr>
          <p:cNvPr id="7" name="พับมุม 6"/>
          <p:cNvSpPr/>
          <p:nvPr/>
        </p:nvSpPr>
        <p:spPr>
          <a:xfrm>
            <a:off x="214313" y="5072063"/>
            <a:ext cx="8715375" cy="135731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๓.กรณีจำเป็นต้อง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กำหนดผลงาน </a:t>
            </a:r>
            <a:r>
              <a:rPr lang="th-TH" sz="3200" b="1" i="1" u="sng" dirty="0">
                <a:solidFill>
                  <a:schemeClr val="tx1"/>
                </a:solidFill>
                <a:cs typeface="FreesiaUPC" pitchFamily="34" charset="-34"/>
              </a:rPr>
              <a:t>ให้กำหนดได้ไม่เกิน </a:t>
            </a:r>
          </a:p>
          <a:p>
            <a:pPr marL="357188" indent="-357188">
              <a:defRPr/>
            </a:pPr>
            <a:r>
              <a:rPr lang="th-TH" sz="3200" b="1" i="1" dirty="0">
                <a:solidFill>
                  <a:schemeClr val="tx1"/>
                </a:solidFill>
                <a:cs typeface="FreesiaUPC" pitchFamily="34" charset="-34"/>
              </a:rPr>
              <a:t>	</a:t>
            </a:r>
            <a:r>
              <a:rPr lang="th-TH" sz="3200" b="1" i="1" u="sng" dirty="0">
                <a:solidFill>
                  <a:schemeClr val="tx1"/>
                </a:solidFill>
                <a:cs typeface="FreesiaUPC" pitchFamily="34" charset="-34"/>
              </a:rPr>
              <a:t>ร้อยละ ๕๐ของวงเงินที่จะจ้าง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ในครั้งนั้น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492875"/>
            <a:ext cx="2133600" cy="365125"/>
          </a:xfrm>
        </p:spPr>
        <p:txBody>
          <a:bodyPr/>
          <a:lstStyle/>
          <a:p>
            <a:pPr>
              <a:defRPr/>
            </a:pPr>
            <a:fld id="{69E7AD15-0D33-486E-B179-AE1AB46F6BB9}" type="slidenum">
              <a:rPr lang="en-US" smtClean="0"/>
              <a:pPr>
                <a:defRPr/>
              </a:pPr>
              <a:t>29</a:t>
            </a:fld>
            <a:endParaRPr lang="th-TH" dirty="0"/>
          </a:p>
        </p:txBody>
      </p:sp>
      <p:sp>
        <p:nvSpPr>
          <p:cNvPr id="5" name="พับมุม 4"/>
          <p:cNvSpPr/>
          <p:nvPr/>
        </p:nvSpPr>
        <p:spPr>
          <a:xfrm>
            <a:off x="357188" y="1928813"/>
            <a:ext cx="8429625" cy="1214437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i="1" dirty="0">
                <a:latin typeface="Angsana New" pitchFamily="18" charset="-34"/>
                <a:cs typeface="FreesiaUPC" pitchFamily="34" charset="-34"/>
              </a:rPr>
              <a:t>๑. </a:t>
            </a:r>
            <a:r>
              <a:rPr lang="th-TH" sz="3600" b="1" i="1" dirty="0" smtClean="0">
                <a:latin typeface="Angsana New" pitchFamily="18" charset="-34"/>
                <a:cs typeface="FreesiaUPC" pitchFamily="34" charset="-34"/>
              </a:rPr>
              <a:t>หมายความว่าต้อง</a:t>
            </a:r>
            <a:r>
              <a:rPr lang="th-TH" sz="3600" b="1" i="1" dirty="0">
                <a:latin typeface="Angsana New" pitchFamily="18" charset="-34"/>
                <a:cs typeface="FreesiaUPC" pitchFamily="34" charset="-34"/>
              </a:rPr>
              <a:t>มีผลงาน</a:t>
            </a:r>
            <a:r>
              <a:rPr lang="th-TH" sz="36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ประเภทเดียวกัน</a:t>
            </a:r>
            <a:r>
              <a:rPr lang="th-TH" sz="3600" b="1" i="1" dirty="0">
                <a:latin typeface="Angsana New" pitchFamily="18" charset="-34"/>
                <a:cs typeface="FreesiaUPC" pitchFamily="34" charset="-34"/>
              </a:rPr>
              <a:t>กับงานที่ประกวดราคาจ้าง</a:t>
            </a:r>
            <a:endParaRPr lang="th-TH" sz="3600" dirty="0"/>
          </a:p>
        </p:txBody>
      </p:sp>
      <p:sp>
        <p:nvSpPr>
          <p:cNvPr id="6" name="พับมุม 5"/>
          <p:cNvSpPr/>
          <p:nvPr/>
        </p:nvSpPr>
        <p:spPr>
          <a:xfrm>
            <a:off x="357188" y="3143250"/>
            <a:ext cx="8572500" cy="1500188"/>
          </a:xfrm>
          <a:prstGeom prst="foldedCorner">
            <a:avLst/>
          </a:prstGeom>
          <a:solidFill>
            <a:srgbClr val="FFFFE7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sz="3200" b="1" i="1" dirty="0"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endParaRPr lang="th-TH" sz="3200" b="1" i="1" dirty="0">
              <a:latin typeface="Angsana New" pitchFamily="18" charset="-34"/>
              <a:cs typeface="FreesiaUPC" pitchFamily="34" charset="-34"/>
            </a:endParaRPr>
          </a:p>
          <a:p>
            <a:pPr marL="265113" indent="-265113">
              <a:defRPr/>
            </a:pPr>
            <a:r>
              <a:rPr lang="th-TH" sz="3200" b="1" i="1" dirty="0">
                <a:latin typeface="Angsana New" pitchFamily="18" charset="-34"/>
                <a:cs typeface="FreesiaUPC" pitchFamily="34" charset="-34"/>
              </a:rPr>
              <a:t>๒.ต้องเป็นผลงานที่ผู้รับจ้าง</a:t>
            </a:r>
            <a:r>
              <a:rPr lang="th-TH" sz="32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ได้ทำงานแล้วเสร็จตามสัญญา</a:t>
            </a:r>
            <a:r>
              <a:rPr lang="th-TH" sz="3200" b="1" i="1" dirty="0">
                <a:latin typeface="Angsana New" pitchFamily="18" charset="-34"/>
                <a:cs typeface="FreesiaUPC" pitchFamily="34" charset="-34"/>
              </a:rPr>
              <a:t>ที่ได้มีการ           ส่งมอบงานและตรวจรับเรียบร้อยแล้ว </a:t>
            </a:r>
            <a:r>
              <a:rPr lang="th-TH" sz="3200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ภายใต้การจ้างสัญญาเดียว                    มิใช่การจ้างหลาย ๆ ครั้งมารวมกัน</a:t>
            </a:r>
          </a:p>
          <a:p>
            <a:pPr lvl="1">
              <a:defRPr/>
            </a:pPr>
            <a:r>
              <a:rPr lang="th-TH" sz="3200" b="1" i="1" dirty="0">
                <a:latin typeface="Angsana New" pitchFamily="18" charset="-34"/>
                <a:cs typeface="FreesiaUPC" pitchFamily="34" charset="-34"/>
              </a:rPr>
              <a:t>                </a:t>
            </a:r>
            <a:endParaRPr lang="th-TH" sz="3200" b="1" i="1" dirty="0">
              <a:solidFill>
                <a:srgbClr val="0000FF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7" name="พับมุม 6"/>
          <p:cNvSpPr/>
          <p:nvPr/>
        </p:nvSpPr>
        <p:spPr>
          <a:xfrm>
            <a:off x="357188" y="4714875"/>
            <a:ext cx="8643937" cy="185737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lvl="1">
              <a:defRPr/>
            </a:pPr>
            <a:endParaRPr lang="th-TH" b="1" i="1" dirty="0">
              <a:latin typeface="Angsana New" pitchFamily="18" charset="-34"/>
              <a:cs typeface="FreesiaUPC" pitchFamily="34" charset="-34"/>
            </a:endParaRPr>
          </a:p>
          <a:p>
            <a:pPr marL="0" lvl="1">
              <a:defRPr/>
            </a:pPr>
            <a:endParaRPr lang="th-TH" b="1" i="1" dirty="0">
              <a:latin typeface="Angsana New" pitchFamily="18" charset="-34"/>
              <a:cs typeface="FreesiaUPC" pitchFamily="34" charset="-34"/>
            </a:endParaRPr>
          </a:p>
          <a:p>
            <a:pPr marL="0" lvl="1">
              <a:defRPr/>
            </a:pPr>
            <a:r>
              <a:rPr lang="th-TH" sz="3600" b="1" i="1" dirty="0">
                <a:latin typeface="Angsana New" pitchFamily="18" charset="-34"/>
                <a:cs typeface="FreesiaUPC" pitchFamily="34" charset="-34"/>
              </a:rPr>
              <a:t>๓.ต้องเป็นผลงานที่กระทำสัญญากับส่วนราชการ รัฐวิสาหกิจ  	หรือเอกชน ซึ่งเป็นผู้ว่าจ้างโดยตรง</a:t>
            </a:r>
            <a:r>
              <a:rPr lang="th-TH" sz="3600" b="1" i="1" dirty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 ไม่ใช่ผลงานอันเกิด	จากการรับจ้างช่วง</a:t>
            </a:r>
            <a:r>
              <a:rPr lang="th-TH" sz="36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(แนววินิจฉัยของ </a:t>
            </a:r>
            <a:r>
              <a:rPr lang="th-TH" sz="36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กวพ.</a:t>
            </a:r>
            <a:r>
              <a:rPr lang="th-TH" sz="36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)</a:t>
            </a:r>
          </a:p>
          <a:p>
            <a:pPr>
              <a:defRPr/>
            </a:pPr>
            <a:endParaRPr lang="th-TH" b="1" i="1" dirty="0">
              <a:solidFill>
                <a:srgbClr val="CC0000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0" name="สี่เหลี่ยมมุมเว้า 9"/>
          <p:cNvSpPr/>
          <p:nvPr/>
        </p:nvSpPr>
        <p:spPr>
          <a:xfrm>
            <a:off x="285750" y="214313"/>
            <a:ext cx="8715375" cy="1571625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i="1" dirty="0">
              <a:solidFill>
                <a:srgbClr val="0000FF"/>
              </a:solidFill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dirty="0" smtClean="0">
                <a:solidFill>
                  <a:srgbClr val="C00000"/>
                </a:solidFill>
                <a:cs typeface="FreesiaUPC" pitchFamily="34" charset="-34"/>
              </a:rPr>
              <a:t>คำว่า</a:t>
            </a:r>
            <a:r>
              <a:rPr lang="en-US" sz="4400" b="1" u="sng" dirty="0" smtClean="0">
                <a:solidFill>
                  <a:srgbClr val="C00000"/>
                </a:solidFill>
                <a:cs typeface="FreesiaUPC" pitchFamily="34" charset="-34"/>
              </a:rPr>
              <a:t>“</a:t>
            </a:r>
            <a:r>
              <a:rPr lang="th-TH" sz="44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ผลงานก่อสร้าง</a:t>
            </a:r>
            <a:r>
              <a:rPr lang="th-TH" sz="4400" b="1" u="sng" dirty="0">
                <a:solidFill>
                  <a:srgbClr val="C00000"/>
                </a:solidFill>
                <a:cs typeface="FreesiaUPC" pitchFamily="34" charset="-34"/>
              </a:rPr>
              <a:t>ของผู้เสนอราคา</a:t>
            </a:r>
            <a:r>
              <a:rPr lang="en-US" sz="4400" b="1" u="sng" dirty="0">
                <a:solidFill>
                  <a:srgbClr val="C00000"/>
                </a:solidFill>
                <a:cs typeface="FreesiaUPC" pitchFamily="34" charset="-34"/>
              </a:rPr>
              <a:t>”</a:t>
            </a:r>
            <a:endParaRPr lang="th-TH" sz="4400" b="1" u="sng" dirty="0">
              <a:solidFill>
                <a:srgbClr val="C00000"/>
              </a:solidFill>
              <a:cs typeface="FreesiaUPC" pitchFamily="34" charset="-34"/>
            </a:endParaRPr>
          </a:p>
          <a:p>
            <a:pPr>
              <a:defRPr/>
            </a:pP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ส.เวียนสำนักนายกรัฐมนตรี ที่ </a:t>
            </a:r>
            <a:r>
              <a:rPr lang="th-TH" sz="32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 (</a:t>
            </a:r>
            <a:r>
              <a:rPr lang="th-TH" sz="32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กวพ</a:t>
            </a: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)1204/ว11441 </a:t>
            </a:r>
            <a:r>
              <a:rPr lang="th-TH" sz="32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28 พ.ย.39   กำหนดเงื่อนไขไว้ใน</a:t>
            </a:r>
            <a:r>
              <a:rPr lang="th-TH" sz="3200" b="1" i="1" u="sng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ตัวอย่างประกาศประกวด</a:t>
            </a: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ราคา</a:t>
            </a:r>
            <a:r>
              <a:rPr lang="th-TH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/>
            </a:r>
            <a:br>
              <a:rPr lang="th-TH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</a:b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28C2E9F0-9D61-4F26-B4A2-C377F60CDEC0}" type="slidenum">
              <a:rPr lang="en-US" smtClean="0"/>
              <a:pPr>
                <a:defRPr/>
              </a:pPr>
              <a:t>30</a:t>
            </a:fld>
            <a:endParaRPr lang="th-TH" dirty="0"/>
          </a:p>
        </p:txBody>
      </p:sp>
      <p:sp>
        <p:nvSpPr>
          <p:cNvPr id="3" name="Snip and Round Single Corner Rectangle 2"/>
          <p:cNvSpPr/>
          <p:nvPr/>
        </p:nvSpPr>
        <p:spPr>
          <a:xfrm>
            <a:off x="285750" y="357188"/>
            <a:ext cx="8286750" cy="1428750"/>
          </a:xfrm>
          <a:prstGeom prst="snip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คำว่า </a:t>
            </a:r>
            <a:r>
              <a:rPr lang="en-US" sz="48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“</a:t>
            </a:r>
            <a:r>
              <a:rPr lang="th-TH" sz="44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44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มีผลงานประเภทเดียวกันกับงานที่ประกวดราคาจ้าง</a:t>
            </a:r>
            <a:r>
              <a:rPr lang="en-US" sz="44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 ”</a:t>
            </a:r>
            <a:r>
              <a:rPr lang="th-TH" sz="44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 ” </a:t>
            </a:r>
            <a:r>
              <a:rPr lang="th-TH" sz="44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หมายความถึง</a:t>
            </a:r>
            <a:endParaRPr lang="th-TH" sz="4400" dirty="0"/>
          </a:p>
        </p:txBody>
      </p:sp>
      <p:sp>
        <p:nvSpPr>
          <p:cNvPr id="4" name="Snip and Round Single Corner Rectangle 3"/>
          <p:cNvSpPr/>
          <p:nvPr/>
        </p:nvSpPr>
        <p:spPr>
          <a:xfrm>
            <a:off x="285750" y="1785926"/>
            <a:ext cx="8429625" cy="4786312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u="sng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งานที่ใช้เทคนิคในการก่อสร้างอย่างเดียวกัน</a:t>
            </a:r>
            <a:r>
              <a:rPr lang="th-TH" sz="44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กับงานประกวดราคาจ้าง </a:t>
            </a:r>
          </a:p>
          <a:p>
            <a:pPr algn="ctr">
              <a:buFont typeface="Wingdings" pitchFamily="2" charset="2"/>
              <a:buChar char="Ø"/>
              <a:defRPr/>
            </a:pPr>
            <a:r>
              <a:rPr lang="th-TH" sz="4400" b="1" i="1" u="sng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เพื่อจะให้ได้ผู้รับจ้างที่มีประสบการณ์ในการก่อสร้าง ในสภาพงาน ที่คล้ายคลึงกันมาก่อน</a:t>
            </a:r>
          </a:p>
          <a:p>
            <a:pPr algn="ctr">
              <a:defRPr/>
            </a:pP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( หนังสือตอบข้อหารือขอ</a:t>
            </a:r>
            <a:r>
              <a:rPr lang="th-TH" sz="3200" b="1" dirty="0" err="1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งกวพ.อ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ด่วนที่สุด ที่ </a:t>
            </a:r>
            <a:r>
              <a:rPr lang="th-TH" sz="3200" b="1" dirty="0" err="1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กค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              (</a:t>
            </a:r>
            <a:r>
              <a:rPr lang="th-TH" sz="3200" b="1" dirty="0" err="1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กว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พอ)๐๔๒๑.๓/๐๓๖๖๐ </a:t>
            </a:r>
            <a:r>
              <a:rPr lang="th-TH" sz="3200" b="1" dirty="0" err="1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ลว.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๑๓ ก.พ.๒๕๕๑)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547813" y="1700213"/>
            <a:ext cx="6840537" cy="4752975"/>
            <a:chOff x="975" y="1071"/>
            <a:chExt cx="4309" cy="2994"/>
          </a:xfrm>
        </p:grpSpPr>
        <p:sp>
          <p:nvSpPr>
            <p:cNvPr id="111625" name="Oval 18"/>
            <p:cNvSpPr>
              <a:spLocks noChangeArrowheads="1"/>
            </p:cNvSpPr>
            <p:nvPr/>
          </p:nvSpPr>
          <p:spPr bwMode="auto">
            <a:xfrm>
              <a:off x="3878" y="1207"/>
              <a:ext cx="1406" cy="1452"/>
            </a:xfrm>
            <a:prstGeom prst="ellipse">
              <a:avLst/>
            </a:prstGeom>
            <a:solidFill>
              <a:srgbClr val="CCFFFF">
                <a:alpha val="4117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6" name="Oval 19"/>
            <p:cNvSpPr>
              <a:spLocks noChangeArrowheads="1"/>
            </p:cNvSpPr>
            <p:nvPr/>
          </p:nvSpPr>
          <p:spPr bwMode="auto">
            <a:xfrm>
              <a:off x="975" y="1071"/>
              <a:ext cx="1406" cy="1406"/>
            </a:xfrm>
            <a:prstGeom prst="ellipse">
              <a:avLst/>
            </a:prstGeom>
            <a:solidFill>
              <a:srgbClr val="99CC00">
                <a:alpha val="47842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7" name="Oval 20"/>
            <p:cNvSpPr>
              <a:spLocks noChangeArrowheads="1"/>
            </p:cNvSpPr>
            <p:nvPr/>
          </p:nvSpPr>
          <p:spPr bwMode="auto">
            <a:xfrm>
              <a:off x="2472" y="1933"/>
              <a:ext cx="2087" cy="2132"/>
            </a:xfrm>
            <a:prstGeom prst="ellipse">
              <a:avLst/>
            </a:prstGeom>
            <a:solidFill>
              <a:srgbClr val="FFFF00">
                <a:alpha val="41960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0" y="142875"/>
            <a:ext cx="9144000" cy="5597525"/>
            <a:chOff x="0" y="90"/>
            <a:chExt cx="5760" cy="3526"/>
          </a:xfrm>
        </p:grpSpPr>
        <p:sp>
          <p:nvSpPr>
            <p:cNvPr id="111622" name="Rectangle 4"/>
            <p:cNvSpPr>
              <a:spLocks noChangeArrowheads="1"/>
            </p:cNvSpPr>
            <p:nvPr/>
          </p:nvSpPr>
          <p:spPr bwMode="auto">
            <a:xfrm>
              <a:off x="0" y="164"/>
              <a:ext cx="5760" cy="363"/>
            </a:xfrm>
            <a:prstGeom prst="rect">
              <a:avLst/>
            </a:prstGeom>
            <a:solidFill>
              <a:srgbClr val="FF9900">
                <a:alpha val="39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3" name="Rectangle 5"/>
            <p:cNvSpPr>
              <a:spLocks noChangeArrowheads="1"/>
            </p:cNvSpPr>
            <p:nvPr/>
          </p:nvSpPr>
          <p:spPr bwMode="auto">
            <a:xfrm>
              <a:off x="360" y="90"/>
              <a:ext cx="4990" cy="545"/>
            </a:xfrm>
            <a:prstGeom prst="rect">
              <a:avLst/>
            </a:prstGeom>
            <a:solidFill>
              <a:srgbClr val="FFFF00">
                <a:alpha val="39999"/>
              </a:srgbClr>
            </a:solidFill>
            <a:ln w="38100" cmpd="dbl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th-TH" sz="4400" b="1">
                <a:solidFill>
                  <a:schemeClr val="tx2"/>
                </a:solidFill>
                <a:cs typeface="FreesiaUPC" pitchFamily="34" charset="-34"/>
              </a:endParaRPr>
            </a:p>
          </p:txBody>
        </p:sp>
        <p:sp>
          <p:nvSpPr>
            <p:cNvPr id="111624" name="Rectangle 3"/>
            <p:cNvSpPr txBox="1">
              <a:spLocks noChangeArrowheads="1"/>
            </p:cNvSpPr>
            <p:nvPr/>
          </p:nvSpPr>
          <p:spPr bwMode="auto">
            <a:xfrm>
              <a:off x="181" y="1215"/>
              <a:ext cx="5489" cy="2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th-TH" sz="3000" dirty="0">
                  <a:latin typeface="Angsana New" pitchFamily="18" charset="-34"/>
                </a:rPr>
                <a:t> </a:t>
              </a:r>
              <a:r>
                <a:rPr lang="th-TH" sz="3200" b="1" i="1" dirty="0">
                  <a:solidFill>
                    <a:srgbClr val="CC0000"/>
                  </a:solidFill>
                  <a:latin typeface="Angsana New" pitchFamily="18" charset="-34"/>
                  <a:cs typeface="FreesiaUPC" pitchFamily="34" charset="-34"/>
                </a:rPr>
                <a:t>กิจการร่วมค้า ที่</a:t>
              </a:r>
              <a:r>
                <a:rPr lang="th-TH" sz="3200" b="1" i="1" u="sng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จดทะเบียน</a:t>
              </a:r>
              <a:endParaRPr lang="th-TH" sz="3000" b="1" i="1" u="sng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endParaRPr>
            </a:p>
            <a:p>
              <a:pPr marL="742950" lvl="1" indent="-285750">
                <a:spcBef>
                  <a:spcPct val="20000"/>
                </a:spcBef>
                <a:buClr>
                  <a:srgbClr val="C00000"/>
                </a:buClr>
                <a:buFont typeface="Courier New" pitchFamily="49" charset="0"/>
                <a:buChar char="o"/>
              </a:pPr>
              <a:r>
                <a:rPr lang="th-TH" sz="3000" b="1" dirty="0">
                  <a:latin typeface="Angsana New" pitchFamily="18" charset="-34"/>
                  <a:cs typeface="FreesiaUPC" pitchFamily="34" charset="-34"/>
                </a:rPr>
                <a:t>คุณสมบัติจะต้องครบถ้วนตามเงื่อนไข</a:t>
              </a:r>
            </a:p>
            <a:p>
              <a:pPr marL="742950" lvl="1" indent="-285750">
                <a:spcBef>
                  <a:spcPct val="20000"/>
                </a:spcBef>
                <a:buClr>
                  <a:srgbClr val="C00000"/>
                </a:buClr>
                <a:buFont typeface="Courier New" pitchFamily="49" charset="0"/>
                <a:buChar char="o"/>
              </a:pPr>
              <a:r>
                <a:rPr lang="th-TH" sz="3000" b="1" dirty="0">
                  <a:latin typeface="Angsana New" pitchFamily="18" charset="-34"/>
                  <a:cs typeface="FreesiaUPC" pitchFamily="34" charset="-34"/>
                </a:rPr>
                <a:t>คุณสมบัติด้านผลงานก่อสร้าง ..... ให้ใช้ผลงานของผู้เข้าร่วมค้าได้</a:t>
              </a:r>
            </a:p>
            <a:p>
              <a:pPr marL="342900" indent="-342900">
                <a:spcBef>
                  <a:spcPct val="20000"/>
                </a:spcBef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th-TH" sz="3000" b="1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 </a:t>
              </a:r>
              <a:r>
                <a:rPr lang="th-TH" sz="3200" b="1" i="1" dirty="0">
                  <a:solidFill>
                    <a:srgbClr val="CC0000"/>
                  </a:solidFill>
                  <a:latin typeface="Angsana New" pitchFamily="18" charset="-34"/>
                  <a:cs typeface="FreesiaUPC" pitchFamily="34" charset="-34"/>
                </a:rPr>
                <a:t>กิจการร่วมค้า </a:t>
              </a:r>
              <a:r>
                <a:rPr lang="th-TH" sz="3200" b="1" i="1" dirty="0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ที่</a:t>
              </a:r>
              <a:r>
                <a:rPr lang="th-TH" sz="3200" b="1" i="1" u="sng" dirty="0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ไ</a:t>
              </a:r>
              <a:r>
                <a:rPr lang="th-TH" sz="3200" b="1" i="1" u="sng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ม่จดทะเบียน</a:t>
              </a:r>
              <a:endParaRPr lang="th-TH" sz="3000" b="1" i="1" u="sng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endParaRPr>
            </a:p>
            <a:p>
              <a:pPr marL="742950" lvl="1" indent="-285750">
                <a:spcBef>
                  <a:spcPct val="20000"/>
                </a:spcBef>
                <a:buClr>
                  <a:srgbClr val="C00000"/>
                </a:buClr>
                <a:buFont typeface="Courier New" pitchFamily="49" charset="0"/>
                <a:buChar char="o"/>
              </a:pPr>
              <a:r>
                <a:rPr lang="th-TH" sz="3000" b="1" i="1" dirty="0">
                  <a:latin typeface="Angsana New" pitchFamily="18" charset="-34"/>
                  <a:cs typeface="FreesiaUPC" pitchFamily="34" charset="-34"/>
                </a:rPr>
                <a:t>คุณสมบัติทุกราย</a:t>
              </a:r>
              <a:r>
                <a:rPr lang="th-TH" sz="3000" b="1" dirty="0">
                  <a:latin typeface="Angsana New" pitchFamily="18" charset="-34"/>
                  <a:cs typeface="FreesiaUPC" pitchFamily="34" charset="-34"/>
                </a:rPr>
                <a:t>ต้องครบถ้วนตามเงื่อนไข </a:t>
              </a:r>
            </a:p>
            <a:p>
              <a:pPr marL="742950" lvl="1" indent="-285750">
                <a:spcBef>
                  <a:spcPct val="20000"/>
                </a:spcBef>
                <a:buClr>
                  <a:srgbClr val="C00000"/>
                </a:buClr>
                <a:buFont typeface="Courier New" pitchFamily="49" charset="0"/>
                <a:buChar char="o"/>
              </a:pPr>
              <a:r>
                <a:rPr lang="th-TH" sz="3000" b="1" dirty="0">
                  <a:latin typeface="Angsana New" pitchFamily="18" charset="-34"/>
                  <a:cs typeface="FreesiaUPC" pitchFamily="34" charset="-34"/>
                </a:rPr>
                <a:t>ต้อง</a:t>
              </a:r>
              <a:r>
                <a:rPr lang="th-TH" sz="3000" b="1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มีหนังสือบันทึกตกลงกันเป็นลายลักษณ์อักษร ว่า</a:t>
              </a:r>
            </a:p>
            <a:p>
              <a:pPr marL="1143000" lvl="2" indent="-228600">
                <a:spcBef>
                  <a:spcPct val="20000"/>
                </a:spcBef>
                <a:buClr>
                  <a:srgbClr val="C00000"/>
                </a:buClr>
                <a:buFont typeface="Wingdings" pitchFamily="2" charset="2"/>
                <a:buChar char="q"/>
              </a:pPr>
              <a:r>
                <a:rPr lang="th-TH" sz="3000" b="1" dirty="0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ให้ใครเป็นผู้รับชอบหลักในการเข้าเสนอราคาและแสดงหลักฐานพร้อมซองข้อเสนอราคา / ของข้อเสนอทางเทคนิค </a:t>
              </a:r>
            </a:p>
            <a:p>
              <a:pPr marL="914400" lvl="4" indent="95250">
                <a:spcBef>
                  <a:spcPct val="20000"/>
                </a:spcBef>
                <a:buClr>
                  <a:srgbClr val="C00000"/>
                </a:buClr>
                <a:buFont typeface="Wingdings" pitchFamily="2" charset="2"/>
                <a:buChar char="q"/>
              </a:pPr>
              <a:r>
                <a:rPr lang="th-TH" sz="3000" b="1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ให้ใช้ผลงานของผู้เข้าร่วมค้าหลักได้ </a:t>
              </a:r>
              <a:endParaRPr lang="th-TH" sz="3000" i="1" dirty="0">
                <a:solidFill>
                  <a:srgbClr val="0000FF"/>
                </a:solidFill>
                <a:latin typeface="Angsana New" pitchFamily="18" charset="-34"/>
              </a:endParaRPr>
            </a:p>
          </p:txBody>
        </p:sp>
      </p:grpSp>
      <p:sp>
        <p:nvSpPr>
          <p:cNvPr id="11" name="สี่เหลี่ยมมุมเว้า 10"/>
          <p:cNvSpPr/>
          <p:nvPr/>
        </p:nvSpPr>
        <p:spPr>
          <a:xfrm>
            <a:off x="142875" y="71438"/>
            <a:ext cx="8858250" cy="1785937"/>
          </a:xfrm>
          <a:prstGeom prst="plaque">
            <a:avLst>
              <a:gd name="adj" fmla="val 1242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cs typeface="FreesiaUPC" pitchFamily="34" charset="-34"/>
              </a:rPr>
              <a:t>“ </a:t>
            </a:r>
            <a:r>
              <a:rPr lang="th-TH" sz="4400" b="1" i="1" dirty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กรณีกิจการร่วมค้า </a:t>
            </a:r>
            <a:r>
              <a:rPr lang="en-US" sz="4400" b="1" dirty="0">
                <a:solidFill>
                  <a:srgbClr val="C00000"/>
                </a:solidFill>
                <a:cs typeface="FreesiaUPC" pitchFamily="34" charset="-34"/>
              </a:rPr>
              <a:t>”</a:t>
            </a:r>
            <a:r>
              <a:rPr lang="th-TH" sz="4400" i="1" dirty="0">
                <a:latin typeface="Angsana New" pitchFamily="18" charset="-34"/>
              </a:rPr>
              <a:t> </a:t>
            </a:r>
            <a:r>
              <a:rPr lang="th-TH" sz="4400" b="1" i="1" dirty="0">
                <a:solidFill>
                  <a:srgbClr val="0000CC"/>
                </a:solidFill>
                <a:latin typeface="Angsana New" pitchFamily="18" charset="-34"/>
              </a:rPr>
              <a:t>ใช้ผลงานก่อสร้างของ         ผู้ร่วมค้ามายื่นเสนอราคา</a:t>
            </a:r>
            <a:r>
              <a:rPr lang="en-US" sz="4400" b="1" dirty="0">
                <a:solidFill>
                  <a:srgbClr val="0000CC"/>
                </a:solidFill>
                <a:cs typeface="FreesiaUPC" pitchFamily="34" charset="-34"/>
              </a:rPr>
              <a:t> </a:t>
            </a:r>
            <a:r>
              <a:rPr lang="th-TH" sz="4000" b="1" dirty="0">
                <a:solidFill>
                  <a:srgbClr val="0000CC"/>
                </a:solidFill>
                <a:cs typeface="FreesiaUPC" pitchFamily="34" charset="-34"/>
              </a:rPr>
              <a:t>(</a:t>
            </a:r>
            <a:r>
              <a:rPr lang="th-TH" sz="40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ส.เวียนสำนักนายก</a:t>
            </a:r>
            <a:endParaRPr lang="th-TH" sz="4000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ที่นร</a:t>
            </a:r>
            <a:r>
              <a:rPr lang="th-TH" sz="40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sz="40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กวพ</a:t>
            </a:r>
            <a:r>
              <a:rPr lang="th-TH" sz="40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)๑๓๐๕/ว ๒๔๕๗ </a:t>
            </a:r>
            <a:r>
              <a:rPr lang="th-TH" sz="40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40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๑๖ มี.ค.๔๓)</a:t>
            </a:r>
            <a:endParaRPr lang="th-TH" sz="4000" b="1" dirty="0"/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4D7F43-AE66-4C2F-918D-D1D7F1D86253}" type="slidenum">
              <a:rPr lang="en-US" sz="1600"/>
              <a:pPr>
                <a:defRPr/>
              </a:pPr>
              <a:t>31</a:t>
            </a:fld>
            <a:endParaRPr lang="th-TH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4"/>
          <p:cNvSpPr>
            <a:spLocks noChangeArrowheads="1"/>
          </p:cNvSpPr>
          <p:nvPr/>
        </p:nvSpPr>
        <p:spPr bwMode="auto">
          <a:xfrm>
            <a:off x="0" y="549275"/>
            <a:ext cx="9144000" cy="719138"/>
          </a:xfrm>
          <a:prstGeom prst="rect">
            <a:avLst/>
          </a:prstGeom>
          <a:solidFill>
            <a:srgbClr val="FF9900">
              <a:alpha val="3999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787" name="Rectangle 5"/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643937" cy="1666875"/>
          </a:xfrm>
          <a:solidFill>
            <a:srgbClr val="FFFF00">
              <a:alpha val="39999"/>
            </a:srgbClr>
          </a:solidFill>
          <a:ln w="38100" cmpd="dbl"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th-TH" b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กรณีที่เป็นง</a:t>
            </a:r>
            <a:r>
              <a:rPr lang="th-TH" b="1" i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านซื้อ / จ้าง ทั่วไป</a:t>
            </a:r>
            <a:br>
              <a:rPr lang="th-TH" b="1" i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</a:br>
            <a:r>
              <a:rPr lang="th-TH" b="1" i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ไม่มีเรื่องการให้ต้องกำหนดผลงานผู้เสนอราคา </a:t>
            </a:r>
            <a:endParaRPr lang="th-TH" b="1" dirty="0" smtClean="0">
              <a:cs typeface="FreesiaUPC" pitchFamily="34" charset="-34"/>
            </a:endParaRPr>
          </a:p>
        </p:txBody>
      </p:sp>
      <p:sp>
        <p:nvSpPr>
          <p:cNvPr id="13" name="ตัวยึดหมายเลขภาพนิ่ง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41D806-3647-410D-97A4-E2FD7B56D8C6}" type="slidenum">
              <a:rPr lang="en-US"/>
              <a:pPr>
                <a:defRPr/>
              </a:pPr>
              <a:t>32</a:t>
            </a:fld>
            <a:endParaRPr lang="th-TH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14313" y="2357438"/>
            <a:ext cx="8605837" cy="3243902"/>
            <a:chOff x="135" y="1418"/>
            <a:chExt cx="5421" cy="1931"/>
          </a:xfrm>
        </p:grpSpPr>
        <p:sp>
          <p:nvSpPr>
            <p:cNvPr id="118791" name="Rectangle 6"/>
            <p:cNvSpPr>
              <a:spLocks noChangeArrowheads="1"/>
            </p:cNvSpPr>
            <p:nvPr/>
          </p:nvSpPr>
          <p:spPr bwMode="auto">
            <a:xfrm>
              <a:off x="315" y="1425"/>
              <a:ext cx="5241" cy="1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h-TH" sz="3600" b="1" i="1" dirty="0">
                  <a:latin typeface="Angsana New" pitchFamily="18" charset="-34"/>
                  <a:cs typeface="FreesiaUPC" pitchFamily="34" charset="-34"/>
                </a:rPr>
                <a:t>หากจำเป็นต้องกำหนด ก็เป็นดุลยพินิจของส่วนราชการ	ที่จะอนุโลมนำหลักเกณฑ์ของงานก่อสร้างมาใช้ได้</a:t>
              </a:r>
            </a:p>
            <a:p>
              <a:pPr algn="ctr"/>
              <a:r>
                <a:rPr lang="th-TH" sz="6000" b="1" i="1" dirty="0">
                  <a:solidFill>
                    <a:srgbClr val="FF3399"/>
                  </a:solidFill>
                  <a:latin typeface="Angsana New" pitchFamily="18" charset="-34"/>
                  <a:cs typeface="FreesiaUPC" pitchFamily="34" charset="-34"/>
                </a:rPr>
                <a:t>กล่าวคือ </a:t>
              </a:r>
            </a:p>
            <a:p>
              <a:r>
                <a:rPr lang="th-TH" sz="3600" b="1" i="1" dirty="0">
                  <a:latin typeface="Angsana New" pitchFamily="18" charset="-34"/>
                  <a:cs typeface="FreesiaUPC" pitchFamily="34" charset="-34"/>
                </a:rPr>
                <a:t>กำหนดผลงานได้ไม่เกิน ๕๐</a:t>
              </a:r>
              <a:r>
                <a:rPr lang="en-US" sz="3600" b="1" i="1" dirty="0">
                  <a:latin typeface="Angsana New" pitchFamily="18" charset="-34"/>
                  <a:cs typeface="FreesiaUPC" pitchFamily="34" charset="-34"/>
                </a:rPr>
                <a:t>% </a:t>
              </a:r>
              <a:r>
                <a:rPr lang="th-TH" sz="3600" b="1" i="1" dirty="0">
                  <a:latin typeface="Angsana New" pitchFamily="18" charset="-34"/>
                  <a:cs typeface="FreesiaUPC" pitchFamily="34" charset="-34"/>
                </a:rPr>
                <a:t>ของวงเงินงบประมาณ </a:t>
              </a:r>
            </a:p>
            <a:p>
              <a:r>
                <a:rPr lang="th-TH" sz="3600" b="1" i="1" dirty="0">
                  <a:latin typeface="Angsana New" pitchFamily="18" charset="-34"/>
                  <a:cs typeface="FreesiaUPC" pitchFamily="34" charset="-34"/>
                </a:rPr>
                <a:t>                     </a:t>
              </a:r>
              <a:r>
                <a:rPr lang="th-TH" sz="3600" b="1" i="1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(แนววินิจฉัยของ </a:t>
              </a:r>
              <a:r>
                <a:rPr lang="th-TH" sz="3600" b="1" i="1" dirty="0" err="1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กวพ.</a:t>
              </a:r>
              <a:r>
                <a:rPr lang="th-TH" sz="3600" b="1" i="1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)</a:t>
              </a:r>
            </a:p>
          </p:txBody>
        </p:sp>
        <p:sp>
          <p:nvSpPr>
            <p:cNvPr id="118792" name="Oval 18"/>
            <p:cNvSpPr>
              <a:spLocks noChangeArrowheads="1"/>
            </p:cNvSpPr>
            <p:nvPr/>
          </p:nvSpPr>
          <p:spPr bwMode="auto">
            <a:xfrm>
              <a:off x="135" y="1418"/>
              <a:ext cx="180" cy="182"/>
            </a:xfrm>
            <a:prstGeom prst="ellipse">
              <a:avLst/>
            </a:prstGeom>
            <a:solidFill>
              <a:srgbClr val="FF3300"/>
            </a:solidFill>
            <a:ln w="38100" cmpd="dbl">
              <a:solidFill>
                <a:srgbClr val="8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18790" name="รูปภาพ 14" descr="imag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072063"/>
            <a:ext cx="314325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D4EFD-AE74-49AD-8624-4592F2F55F6F}" type="slidenum">
              <a:rPr lang="en-US" smtClean="0"/>
              <a:pPr>
                <a:defRPr/>
              </a:pPr>
              <a:t>33</a:t>
            </a:fld>
            <a:endParaRPr lang="th-TH"/>
          </a:p>
        </p:txBody>
      </p:sp>
      <p:sp>
        <p:nvSpPr>
          <p:cNvPr id="3" name="สี่เหลี่ยมมุมเว้า 2"/>
          <p:cNvSpPr/>
          <p:nvPr/>
        </p:nvSpPr>
        <p:spPr>
          <a:xfrm>
            <a:off x="71406" y="214313"/>
            <a:ext cx="9001125" cy="1714500"/>
          </a:xfrm>
          <a:prstGeom prst="plaque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(ตัวอย่าง)โรงพยาบาล ก. กำหนด</a:t>
            </a:r>
            <a:r>
              <a:rPr lang="en-US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Spec</a:t>
            </a:r>
            <a:r>
              <a:rPr lang="th-TH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เรื่อง</a:t>
            </a:r>
            <a:r>
              <a:rPr lang="th-TH" sz="40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ผลงาน           ของผู้เสนอราคาว่าต้อง</a:t>
            </a:r>
            <a:r>
              <a:rPr lang="th-TH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เป็น</a:t>
            </a:r>
            <a:r>
              <a:rPr lang="th-TH" sz="40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ผลงานที่</a:t>
            </a:r>
            <a:r>
              <a:rPr lang="th-TH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ทำเสร็จย้อนหลังไม่เกิน ๕ ปี </a:t>
            </a:r>
            <a:r>
              <a:rPr lang="th-TH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(แนววินิจฉัย</a:t>
            </a:r>
            <a:r>
              <a:rPr lang="th-TH" b="1" dirty="0" err="1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ที่กค</a:t>
            </a:r>
            <a:r>
              <a:rPr lang="th-TH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๐๔๒๑.๓/๓๒๔๓๐/๑๔/๑๒/๕๒)</a:t>
            </a:r>
            <a:endParaRPr lang="th-TH" dirty="0">
              <a:cs typeface="FreesiaUPC" pitchFamily="34" charset="-34"/>
            </a:endParaRPr>
          </a:p>
        </p:txBody>
      </p:sp>
      <p:sp>
        <p:nvSpPr>
          <p:cNvPr id="4" name="พับมุม 3"/>
          <p:cNvSpPr/>
          <p:nvPr/>
        </p:nvSpPr>
        <p:spPr>
          <a:xfrm>
            <a:off x="285750" y="1928802"/>
            <a:ext cx="8858250" cy="4786323"/>
          </a:xfrm>
          <a:prstGeom prst="foldedCorner">
            <a:avLst/>
          </a:prstGeom>
          <a:solidFill>
            <a:srgbClr val="FFFF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dirty="0" smtClean="0">
              <a:solidFill>
                <a:srgbClr val="0000CC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sz="4000" b="1" dirty="0" smtClean="0">
              <a:solidFill>
                <a:srgbClr val="0000CC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ใน</a:t>
            </a:r>
            <a:r>
              <a:rPr lang="th-TH" sz="40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ประกาศประกวดราคางานก่อสร้าง </a:t>
            </a: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ได้กำหนดเงื่อนไขว่าต้อง</a:t>
            </a:r>
            <a:r>
              <a:rPr lang="th-TH" sz="40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มีผลงานย้อนหลังงานก่อสร้างประเภท</a:t>
            </a: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เดียวกัน</a:t>
            </a:r>
          </a:p>
          <a:p>
            <a:pPr algn="ctr">
              <a:defRPr/>
            </a:pP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ไม่</a:t>
            </a:r>
            <a:r>
              <a:rPr lang="th-TH" sz="40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น้อยกว่า ๕ ปี”</a:t>
            </a:r>
          </a:p>
          <a:p>
            <a:pPr algn="ctr">
              <a:defRPr/>
            </a:pPr>
            <a:r>
              <a:rPr lang="th-TH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4400" b="1" i="1" u="sng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ก็สามารถกำหนดได้ </a:t>
            </a:r>
            <a:endParaRPr lang="th-TH" sz="4000" b="1" i="1" u="sng" dirty="0">
              <a:solidFill>
                <a:srgbClr val="FF0000"/>
              </a:solidFill>
              <a:latin typeface="Cordia New" pitchFamily="34" charset="-34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แต่การกำหนด</a:t>
            </a:r>
            <a:r>
              <a:rPr lang="en-US" sz="3200" b="1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andara" pitchFamily="34" charset="0"/>
                <a:cs typeface="Cordia New" pitchFamily="34" charset="-34"/>
              </a:rPr>
              <a:t>Spec </a:t>
            </a:r>
            <a:r>
              <a:rPr lang="th-TH" sz="3200" b="1" dirty="0">
                <a:solidFill>
                  <a:srgbClr val="660066"/>
                </a:solidFill>
                <a:latin typeface="Candara" pitchFamily="34" charset="0"/>
                <a:cs typeface="FreesiaUPC" pitchFamily="34" charset="-34"/>
              </a:rPr>
              <a:t>ดังกล่าว</a:t>
            </a:r>
            <a:r>
              <a:rPr lang="th-TH" sz="3200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จะต้องเปิด</a:t>
            </a:r>
            <a:r>
              <a:rPr lang="th-TH" sz="32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โอกาสให้มีการแข่งขันราคากันอย่างเป็น</a:t>
            </a:r>
            <a:r>
              <a:rPr lang="th-TH" sz="3200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ธรรมและไม่เป็นการกีดกันหรือเอื้อประโยชน์ให้ผู้เสนอราคารายใดรายหนึ่งตามระเบียบฯพัสดุข้อ ๑๕ ทวิ </a:t>
            </a:r>
            <a:endParaRPr lang="th-TH" sz="3200" dirty="0">
              <a:solidFill>
                <a:srgbClr val="000099"/>
              </a:solidFill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E82B3276-309A-45DB-84AC-4582AACD6F67}" type="slidenum">
              <a:rPr lang="en-US" smtClean="0"/>
              <a:pPr>
                <a:defRPr/>
              </a:pPr>
              <a:t>34</a:t>
            </a:fld>
            <a:endParaRPr lang="th-TH" dirty="0"/>
          </a:p>
        </p:txBody>
      </p:sp>
      <p:sp>
        <p:nvSpPr>
          <p:cNvPr id="3" name="สี่เหลี่ยมมุมเว้า 2"/>
          <p:cNvSpPr/>
          <p:nvPr/>
        </p:nvSpPr>
        <p:spPr>
          <a:xfrm>
            <a:off x="0" y="0"/>
            <a:ext cx="9144000" cy="1828799"/>
          </a:xfrm>
          <a:prstGeom prst="plaque">
            <a:avLst/>
          </a:prstGeom>
          <a:solidFill>
            <a:srgbClr val="FFFFB7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(ตัวอย่าง) </a:t>
            </a: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ประกาศ</a:t>
            </a:r>
            <a:r>
              <a:rPr lang="th-TH" sz="40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จ้างก่อสร้างอาคารสถานีย่อยและบ่อพักท่อร้อยสายใต้ดิน </a:t>
            </a:r>
            <a:r>
              <a:rPr lang="th-TH" sz="4000" b="1" i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โดย</a:t>
            </a:r>
            <a:r>
              <a:rPr lang="th-TH" sz="4000" b="1" i="1" u="sng" dirty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จะกำหนดมูลค่า</a:t>
            </a:r>
            <a:r>
              <a:rPr lang="th-TH" sz="4000" b="1" i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ผลงาน            แยกกันไม่ได้</a:t>
            </a:r>
            <a:r>
              <a:rPr lang="th-TH" sz="2400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(มติ</a:t>
            </a:r>
            <a:r>
              <a:rPr lang="th-TH" sz="2400" b="1" dirty="0" err="1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กวพ.อ</a:t>
            </a:r>
            <a:r>
              <a:rPr lang="th-TH" sz="2400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24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๐๔๒๑.๓/๒๐๗๖๔/๑๐/</a:t>
            </a:r>
            <a:r>
              <a:rPr lang="th-TH" sz="2400" b="1" dirty="0" err="1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ก.ย</a:t>
            </a:r>
            <a:r>
              <a:rPr lang="th-TH" sz="24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/๕๒)</a:t>
            </a:r>
            <a:endParaRPr lang="th-TH" sz="2400" dirty="0">
              <a:solidFill>
                <a:srgbClr val="000099"/>
              </a:solidFill>
              <a:cs typeface="FreesiaUPC" pitchFamily="34" charset="-34"/>
            </a:endParaRPr>
          </a:p>
        </p:txBody>
      </p:sp>
      <p:sp>
        <p:nvSpPr>
          <p:cNvPr id="4" name="พับมุม 3"/>
          <p:cNvSpPr/>
          <p:nvPr/>
        </p:nvSpPr>
        <p:spPr>
          <a:xfrm>
            <a:off x="142875" y="1828799"/>
            <a:ext cx="8715375" cy="1528763"/>
          </a:xfrm>
          <a:prstGeom prst="foldedCorner">
            <a:avLst/>
          </a:prstGeom>
          <a:ln>
            <a:solidFill>
              <a:srgbClr val="FE00B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b="1" dirty="0">
              <a:solidFill>
                <a:srgbClr val="000099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i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หนังสือเวียนสำนักนายกรัฐมนตรี ที่ </a:t>
            </a:r>
            <a:r>
              <a:rPr lang="th-TH" sz="3200" b="1" i="1" dirty="0" err="1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นร</a:t>
            </a:r>
            <a:r>
              <a:rPr lang="th-TH" sz="3200" b="1" i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(</a:t>
            </a:r>
            <a:r>
              <a:rPr lang="th-TH" sz="3200" b="1" i="1" dirty="0" err="1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กวพ.</a:t>
            </a:r>
            <a:r>
              <a:rPr lang="th-TH" sz="3200" b="1" i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๑๑๔๔๑ </a:t>
            </a:r>
            <a:r>
              <a:rPr lang="th-TH" sz="3200" b="1" i="1" dirty="0" err="1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ลว.</a:t>
            </a:r>
            <a:r>
              <a:rPr lang="th-TH" sz="3200" b="1" i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๒๘ พ.ย. ๒๕๓๙) ให้กำหนดผลงานของผู้รับจ้างไว้ว่าต้องเป็นผลงานก่อสร้างประเภทเดียวกันกับงานที่ประกวดราคาในวงเงินไม่น้อยกว่า...บาท นั้น </a:t>
            </a:r>
          </a:p>
        </p:txBody>
      </p:sp>
      <p:sp>
        <p:nvSpPr>
          <p:cNvPr id="6" name="พับมุม 5"/>
          <p:cNvSpPr/>
          <p:nvPr/>
        </p:nvSpPr>
        <p:spPr>
          <a:xfrm>
            <a:off x="214313" y="3357563"/>
            <a:ext cx="8643937" cy="3357562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endParaRPr lang="th-TH" b="1" dirty="0">
              <a:solidFill>
                <a:srgbClr val="C00000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600" b="1" i="1" dirty="0">
                <a:solidFill>
                  <a:srgbClr val="0070C0"/>
                </a:solidFill>
                <a:latin typeface="Cordia New" pitchFamily="34" charset="-34"/>
                <a:cs typeface="FreesiaUPC" pitchFamily="34" charset="-34"/>
              </a:rPr>
              <a:t>มีวัตถุประสงค์นอกจากจะให้ได้ตัวผู้รับจ้างที่มีประสบการณ์ของงานก่อสร้างประเภทเดียวกันแล้ว ยังคำนึงถึงมูลค่าของราคาค่างานที่ผู้รับจ้างเคยดำเนินการมาแล้ว </a:t>
            </a:r>
            <a:r>
              <a:rPr lang="th-TH" sz="3600" b="1" dirty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ซึ่งการจะได้เห็นถึงความสามารถได้  </a:t>
            </a:r>
            <a:r>
              <a:rPr lang="th-TH" sz="3600" b="1" i="1" u="sng" dirty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ก็ย่อมจะต้องเป็นการบริหารภายใต้การจ้างเดียวกัน มิใช่การจ้างหลายๆ สัญญามารวมกัน ดังนั้น                  ผู้เข้าเสนอราคา จึงต้องเสนอผลงานในสัญญาเดียวเท่านั้น</a:t>
            </a:r>
            <a:r>
              <a:rPr lang="th-TH" sz="3600" b="1" i="1" u="sng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</a:t>
            </a:r>
            <a:endParaRPr lang="th-TH" sz="3600" i="1" u="sng" dirty="0">
              <a:solidFill>
                <a:srgbClr val="000099"/>
              </a:solidFill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01472A-37C7-429E-BC29-FF9B797836BD}" type="slidenum">
              <a:rPr lang="en-US" smtClean="0"/>
              <a:pPr>
                <a:defRPr/>
              </a:pPr>
              <a:t>35</a:t>
            </a:fld>
            <a:endParaRPr lang="th-TH"/>
          </a:p>
        </p:txBody>
      </p:sp>
      <p:sp>
        <p:nvSpPr>
          <p:cNvPr id="6" name="เฟรม 5"/>
          <p:cNvSpPr/>
          <p:nvPr/>
        </p:nvSpPr>
        <p:spPr>
          <a:xfrm>
            <a:off x="142844" y="214315"/>
            <a:ext cx="8501063" cy="6429395"/>
          </a:xfrm>
          <a:prstGeom prst="fra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71538" y="1285860"/>
            <a:ext cx="69294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 algn="ctr" eaLnBrk="0" hangingPunct="0">
              <a:defRPr/>
            </a:pPr>
            <a:r>
              <a:rPr lang="th-TH" sz="6000" b="1" dirty="0" smtClean="0">
                <a:latin typeface="Angsana New" pitchFamily="18" charset="-34"/>
                <a:cs typeface="FreesiaUPC" pitchFamily="34" charset="-34"/>
              </a:rPr>
              <a:t>การกำหนด</a:t>
            </a:r>
            <a:r>
              <a:rPr lang="en-US" sz="6000" b="1" dirty="0" smtClean="0">
                <a:latin typeface="Angsana New" pitchFamily="18" charset="-34"/>
                <a:cs typeface="FreesiaUPC" pitchFamily="34" charset="-34"/>
              </a:rPr>
              <a:t>  </a:t>
            </a:r>
            <a:r>
              <a:rPr lang="en-US" sz="4800" b="1" dirty="0" smtClean="0">
                <a:latin typeface="Cooper Black" pitchFamily="18" charset="0"/>
                <a:cs typeface="FreesiaUPC" pitchFamily="34" charset="-34"/>
              </a:rPr>
              <a:t>Spec</a:t>
            </a:r>
            <a:endParaRPr lang="th-TH" sz="6000" b="1" dirty="0" smtClean="0">
              <a:latin typeface="Cooper Black" pitchFamily="18" charset="0"/>
              <a:cs typeface="FreesiaUPC" pitchFamily="34" charset="-34"/>
            </a:endParaRPr>
          </a:p>
          <a:p>
            <a:pPr marL="357188" indent="-357188" algn="ctr" eaLnBrk="0" hangingPunct="0">
              <a:defRPr/>
            </a:pPr>
            <a:r>
              <a:rPr lang="th-TH" sz="8000" b="1" dirty="0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ที่ตัวพัสดุ</a:t>
            </a:r>
            <a:endParaRPr lang="th-TH" sz="6000" b="1" dirty="0" smtClean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 marL="357188" algn="ctr" eaLnBrk="0" hangingPunct="0">
              <a:defRPr/>
            </a:pPr>
            <a:r>
              <a:rPr lang="th-TH" sz="6000" b="1" i="1" u="sng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ที่ใช้ในงานจ้างก่อสร้าง</a:t>
            </a:r>
            <a:endParaRPr lang="th-TH" sz="6000" b="1" i="1" u="sng" dirty="0">
              <a:solidFill>
                <a:srgbClr val="C00000"/>
              </a:solidFill>
              <a:latin typeface="Angsana New" pitchFamily="18" charset="-34"/>
              <a:cs typeface="FreesiaUPC" pitchFamily="34" charset="-34"/>
            </a:endParaRPr>
          </a:p>
        </p:txBody>
      </p:sp>
      <p:pic>
        <p:nvPicPr>
          <p:cNvPr id="8" name="รูปภาพ 7" descr="id_06017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488" y="2571744"/>
            <a:ext cx="1714512" cy="2357454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547813" y="1700213"/>
            <a:ext cx="6840537" cy="4752975"/>
            <a:chOff x="975" y="1071"/>
            <a:chExt cx="4309" cy="2994"/>
          </a:xfrm>
        </p:grpSpPr>
        <p:sp>
          <p:nvSpPr>
            <p:cNvPr id="113676" name="Oval 14"/>
            <p:cNvSpPr>
              <a:spLocks noChangeArrowheads="1"/>
            </p:cNvSpPr>
            <p:nvPr/>
          </p:nvSpPr>
          <p:spPr bwMode="auto">
            <a:xfrm>
              <a:off x="3878" y="1207"/>
              <a:ext cx="1406" cy="1452"/>
            </a:xfrm>
            <a:prstGeom prst="ellipse">
              <a:avLst/>
            </a:prstGeom>
            <a:solidFill>
              <a:srgbClr val="CCFFFF">
                <a:alpha val="4117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7" name="Oval 15"/>
            <p:cNvSpPr>
              <a:spLocks noChangeArrowheads="1"/>
            </p:cNvSpPr>
            <p:nvPr/>
          </p:nvSpPr>
          <p:spPr bwMode="auto">
            <a:xfrm>
              <a:off x="975" y="1071"/>
              <a:ext cx="1406" cy="1406"/>
            </a:xfrm>
            <a:prstGeom prst="ellipse">
              <a:avLst/>
            </a:prstGeom>
            <a:solidFill>
              <a:srgbClr val="99CC00">
                <a:alpha val="47842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8" name="Oval 16"/>
            <p:cNvSpPr>
              <a:spLocks noChangeArrowheads="1"/>
            </p:cNvSpPr>
            <p:nvPr/>
          </p:nvSpPr>
          <p:spPr bwMode="auto">
            <a:xfrm>
              <a:off x="2472" y="1933"/>
              <a:ext cx="2087" cy="2132"/>
            </a:xfrm>
            <a:prstGeom prst="ellipse">
              <a:avLst/>
            </a:prstGeom>
            <a:solidFill>
              <a:srgbClr val="FF99CC">
                <a:alpha val="41960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2458CE-23C7-4DDA-A6A3-CADB26BDC587}" type="slidenum">
              <a:rPr lang="en-US"/>
              <a:pPr>
                <a:defRPr/>
              </a:pPr>
              <a:t>36</a:t>
            </a:fld>
            <a:endParaRPr lang="th-TH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07950" y="2179638"/>
            <a:ext cx="8913813" cy="4464050"/>
            <a:chOff x="68" y="1373"/>
            <a:chExt cx="5615" cy="2812"/>
          </a:xfrm>
        </p:grpSpPr>
        <p:sp>
          <p:nvSpPr>
            <p:cNvPr id="113670" name="AutoShape 12"/>
            <p:cNvSpPr>
              <a:spLocks noChangeArrowheads="1"/>
            </p:cNvSpPr>
            <p:nvPr/>
          </p:nvSpPr>
          <p:spPr bwMode="auto">
            <a:xfrm rot="19837165" flipH="1">
              <a:off x="68" y="1374"/>
              <a:ext cx="771" cy="272"/>
            </a:xfrm>
            <a:prstGeom prst="curvedDownArrow">
              <a:avLst>
                <a:gd name="adj1" fmla="val 56691"/>
                <a:gd name="adj2" fmla="val 113382"/>
                <a:gd name="adj3" fmla="val 33333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1" name="AutoShape 11"/>
            <p:cNvSpPr>
              <a:spLocks noChangeArrowheads="1"/>
            </p:cNvSpPr>
            <p:nvPr/>
          </p:nvSpPr>
          <p:spPr bwMode="auto">
            <a:xfrm rot="2633012">
              <a:off x="4889" y="1373"/>
              <a:ext cx="794" cy="282"/>
            </a:xfrm>
            <a:prstGeom prst="curvedDownArrow">
              <a:avLst>
                <a:gd name="adj1" fmla="val 53379"/>
                <a:gd name="adj2" fmla="val 106771"/>
                <a:gd name="adj3" fmla="val 40403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135" y="1530"/>
              <a:ext cx="5535" cy="2655"/>
              <a:chOff x="135" y="1530"/>
              <a:chExt cx="5535" cy="2655"/>
            </a:xfrm>
          </p:grpSpPr>
          <p:sp>
            <p:nvSpPr>
              <p:cNvPr id="113673" name="Rectangle 8"/>
              <p:cNvSpPr>
                <a:spLocks noChangeArrowheads="1"/>
              </p:cNvSpPr>
              <p:nvPr/>
            </p:nvSpPr>
            <p:spPr bwMode="auto">
              <a:xfrm>
                <a:off x="540" y="1530"/>
                <a:ext cx="4590" cy="360"/>
              </a:xfrm>
              <a:prstGeom prst="rect">
                <a:avLst/>
              </a:prstGeom>
              <a:solidFill>
                <a:srgbClr val="D60093"/>
              </a:solidFill>
              <a:ln w="38100" cmpd="dbl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th-TH" sz="4400" b="1" dirty="0">
                    <a:solidFill>
                      <a:schemeClr val="bg1"/>
                    </a:solidFill>
                    <a:latin typeface="Angsana New" pitchFamily="18" charset="-34"/>
                    <a:cs typeface="FreesiaUPC" pitchFamily="34" charset="-34"/>
                  </a:rPr>
                  <a:t>เรื่อง การกำหนดรายการพัสดุในการก่อสร้าง</a:t>
                </a:r>
              </a:p>
            </p:txBody>
          </p:sp>
          <p:sp>
            <p:nvSpPr>
              <p:cNvPr id="113674" name="Rectangle 9"/>
              <p:cNvSpPr>
                <a:spLocks noChangeArrowheads="1"/>
              </p:cNvSpPr>
              <p:nvPr/>
            </p:nvSpPr>
            <p:spPr bwMode="auto">
              <a:xfrm>
                <a:off x="135" y="1963"/>
                <a:ext cx="2385" cy="2132"/>
              </a:xfrm>
              <a:prstGeom prst="rect">
                <a:avLst/>
              </a:prstGeom>
              <a:noFill/>
              <a:ln w="9525">
                <a:solidFill>
                  <a:srgbClr val="D6009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th-TH" sz="3200" b="1" dirty="0">
                    <a:latin typeface="Angsana New" pitchFamily="18" charset="-34"/>
                  </a:rPr>
                  <a:t>    </a:t>
                </a:r>
                <a:r>
                  <a:rPr lang="th-TH" sz="3200" b="1" i="1" dirty="0">
                    <a:latin typeface="Angsana New" pitchFamily="18" charset="-34"/>
                    <a:cs typeface="FreesiaUPC" pitchFamily="34" charset="-34"/>
                  </a:rPr>
                  <a:t>1. </a:t>
                </a:r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ถ้ามี </a:t>
                </a:r>
                <a:r>
                  <a:rPr lang="th-TH" sz="3200" b="1" i="1" u="sng" dirty="0" err="1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มอก.</a:t>
                </a:r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 หรือ กระทรวง</a:t>
                </a:r>
              </a:p>
              <a:p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อุตสาหกรรมรับรองแล้ว หรือ</a:t>
                </a:r>
              </a:p>
              <a:p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มีมาตรฐานที่ส่วนราชการอื่น</a:t>
                </a:r>
              </a:p>
              <a:p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กำหนดไว้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th-TH" sz="3200" b="1" i="1" dirty="0">
                    <a:solidFill>
                      <a:srgbClr val="0000FF"/>
                    </a:solidFill>
                    <a:latin typeface="Angsana New" pitchFamily="18" charset="-34"/>
                    <a:cs typeface="FreesiaUPC" pitchFamily="34" charset="-34"/>
                  </a:rPr>
                  <a:t>ก็ให้ระบุตามมาตรฐานนั้นได้ </a:t>
                </a:r>
              </a:p>
              <a:p>
                <a:r>
                  <a:rPr lang="th-TH" sz="3200" b="1" i="1" dirty="0">
                    <a:solidFill>
                      <a:srgbClr val="0000FF"/>
                    </a:solidFill>
                    <a:latin typeface="Angsana New" pitchFamily="18" charset="-34"/>
                    <a:cs typeface="FreesiaUPC" pitchFamily="34" charset="-34"/>
                  </a:rPr>
                  <a:t>ตามความจำเป็น</a:t>
                </a:r>
              </a:p>
            </p:txBody>
          </p:sp>
          <p:sp>
            <p:nvSpPr>
              <p:cNvPr id="65551" name="Rectangle 10"/>
              <p:cNvSpPr>
                <a:spLocks noChangeArrowheads="1"/>
              </p:cNvSpPr>
              <p:nvPr/>
            </p:nvSpPr>
            <p:spPr bwMode="auto">
              <a:xfrm>
                <a:off x="2655" y="1935"/>
                <a:ext cx="3015" cy="2250"/>
              </a:xfrm>
              <a:prstGeom prst="rect">
                <a:avLst/>
              </a:prstGeom>
              <a:noFill/>
              <a:ln w="952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th-TH" sz="3400" dirty="0">
                    <a:latin typeface="Angsana New" pitchFamily="18" charset="-34"/>
                  </a:rPr>
                  <a:t>  </a:t>
                </a:r>
                <a:r>
                  <a:rPr lang="th-TH" sz="3200" b="1" i="1" dirty="0">
                    <a:solidFill>
                      <a:srgbClr val="C00000"/>
                    </a:solidFill>
                    <a:latin typeface="Angsana New" pitchFamily="18" charset="-34"/>
                    <a:cs typeface="FreesiaUPC" pitchFamily="34" charset="-34"/>
                  </a:rPr>
                  <a:t>2. </a:t>
                </a:r>
                <a:r>
                  <a:rPr lang="th-TH" b="1" i="1" u="sng" dirty="0">
                    <a:solidFill>
                      <a:srgbClr val="CC0000"/>
                    </a:solidFill>
                    <a:latin typeface="Angsana New" pitchFamily="18" charset="-34"/>
                    <a:cs typeface="FreesiaUPC" pitchFamily="34" charset="-34"/>
                  </a:rPr>
                  <a:t>กรณียังไม่มีมาตรฐานตามข้อ </a:t>
                </a:r>
                <a:r>
                  <a:rPr lang="en-US" b="1" i="1" u="sng" dirty="0">
                    <a:solidFill>
                      <a:srgbClr val="CC0000"/>
                    </a:solidFill>
                    <a:latin typeface="Angsana New" pitchFamily="18" charset="-34"/>
                    <a:cs typeface="FreesiaUPC" pitchFamily="34" charset="-34"/>
                  </a:rPr>
                  <a:t>1</a:t>
                </a:r>
                <a:r>
                  <a:rPr lang="th-TH" b="1" i="1" u="sng" dirty="0">
                    <a:solidFill>
                      <a:srgbClr val="CC0000"/>
                    </a:solidFill>
                    <a:latin typeface="Angsana New" pitchFamily="18" charset="-34"/>
                    <a:cs typeface="FreesiaUPC" pitchFamily="34" charset="-34"/>
                  </a:rPr>
                  <a:t>.</a:t>
                </a:r>
                <a:r>
                  <a:rPr lang="th-TH" b="1" i="1" u="sng" dirty="0">
                    <a:latin typeface="Angsana New" pitchFamily="18" charset="-34"/>
                    <a:cs typeface="FreesiaUPC" pitchFamily="34" charset="-34"/>
                  </a:rPr>
                  <a:t> </a:t>
                </a:r>
              </a:p>
              <a:p>
                <a:pPr>
                  <a:defRPr/>
                </a:pPr>
                <a:r>
                  <a:rPr lang="th-TH" sz="3200" b="1" i="1" dirty="0">
                    <a:latin typeface="Angsana New" pitchFamily="18" charset="-34"/>
                    <a:cs typeface="FreesiaUPC" pitchFamily="34" charset="-34"/>
                  </a:rPr>
                  <a:t>ถ้าส่วนราชการจำเป็นต้องใช้สิ่งของ</a:t>
                </a:r>
              </a:p>
              <a:p>
                <a:pPr>
                  <a:defRPr/>
                </a:pPr>
                <a:r>
                  <a:rPr lang="th-TH" sz="3200" b="1" i="1" dirty="0">
                    <a:latin typeface="Angsana New" pitchFamily="18" charset="-34"/>
                    <a:cs typeface="FreesiaUPC" pitchFamily="34" charset="-34"/>
                  </a:rPr>
                  <a:t>ที่เห็นว่ามีคุณภาพดี เป็นที่นิยมใช้</a:t>
                </a:r>
              </a:p>
              <a:p>
                <a:pPr>
                  <a:defRPr/>
                </a:pPr>
                <a:r>
                  <a:rPr lang="th-TH" sz="3200" b="1" i="1" dirty="0">
                    <a:latin typeface="Angsana New" pitchFamily="18" charset="-34"/>
                    <a:cs typeface="FreesiaUPC" pitchFamily="34" charset="-34"/>
                  </a:rPr>
                  <a:t>ในขณะนั้น </a:t>
                </a:r>
                <a:r>
                  <a:rPr lang="th-TH" sz="3200" b="1" i="1" dirty="0">
                    <a:solidFill>
                      <a:srgbClr val="0000CC"/>
                    </a:solidFill>
                    <a:latin typeface="Angsana New" pitchFamily="18" charset="-34"/>
                    <a:cs typeface="FreesiaUPC" pitchFamily="34" charset="-34"/>
                  </a:rPr>
                  <a:t>ต้องระบุให้มาก เปิดกว้าง </a:t>
                </a:r>
              </a:p>
              <a:p>
                <a:pPr>
                  <a:defRPr/>
                </a:pPr>
                <a:r>
                  <a:rPr lang="th-TH" sz="3200" b="1" i="1" dirty="0">
                    <a:solidFill>
                      <a:srgbClr val="0000CC"/>
                    </a:solidFill>
                    <a:latin typeface="Angsana New" pitchFamily="18" charset="-34"/>
                    <a:cs typeface="FreesiaUPC" pitchFamily="34" charset="-34"/>
                  </a:rPr>
                  <a:t>มากยี่ห้อที่สุดเท่าที่จะสามารถระบุได้ </a:t>
                </a:r>
              </a:p>
              <a:p>
                <a:pPr>
                  <a:defRPr/>
                </a:pPr>
                <a:r>
                  <a:rPr lang="th-TH" sz="3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itchFamily="18" charset="-34"/>
                    <a:cs typeface="FreesiaUPC" pitchFamily="34" charset="-34"/>
                  </a:rPr>
                  <a:t>และสิ่งของที่มีคุณภาพเทียบเท่ากัน</a:t>
                </a:r>
              </a:p>
              <a:p>
                <a:pPr>
                  <a:defRPr/>
                </a:pPr>
                <a:r>
                  <a:rPr lang="th-TH" sz="3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itchFamily="18" charset="-34"/>
                    <a:cs typeface="FreesiaUPC" pitchFamily="34" charset="-34"/>
                  </a:rPr>
                  <a:t>ก็ให้ใช้ได้ด้วย  </a:t>
                </a:r>
              </a:p>
            </p:txBody>
          </p:sp>
        </p:grpSp>
      </p:grpSp>
      <p:sp>
        <p:nvSpPr>
          <p:cNvPr id="20" name="รูปหกเหลี่ยม 19"/>
          <p:cNvSpPr/>
          <p:nvPr/>
        </p:nvSpPr>
        <p:spPr>
          <a:xfrm>
            <a:off x="0" y="142875"/>
            <a:ext cx="9144000" cy="2071688"/>
          </a:xfrm>
          <a:prstGeom prst="hexagon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b="1" i="1" dirty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i="1" dirty="0">
                <a:solidFill>
                  <a:srgbClr val="0000CC"/>
                </a:solidFill>
                <a:cs typeface="FreesiaUPC" pitchFamily="34" charset="-34"/>
              </a:rPr>
              <a:t>มติคณะรัฐมนตรี เมื่อ ๒๓ มี.ค.๒๕๒๐</a:t>
            </a:r>
          </a:p>
          <a:p>
            <a:pPr>
              <a:defRPr/>
            </a:pPr>
            <a:r>
              <a:rPr lang="th-TH" b="1" i="1" dirty="0">
                <a:solidFill>
                  <a:srgbClr val="0000CC"/>
                </a:solidFill>
                <a:cs typeface="FreesiaUPC" pitchFamily="34" charset="-34"/>
              </a:rPr>
              <a:t>หนังสือสำนักเลขาธิการคณะรัฐมนตรี ด่วนมาก ที่      สร ๐๒๐๓/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๕๒ </a:t>
            </a:r>
            <a:r>
              <a:rPr lang="th-TH" b="1" i="1" dirty="0" err="1" smtClean="0">
                <a:solidFill>
                  <a:srgbClr val="0000CC"/>
                </a:solidFill>
                <a:cs typeface="FreesiaUPC" pitchFamily="34" charset="-34"/>
              </a:rPr>
              <a:t>ลว.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 </a:t>
            </a:r>
            <a:r>
              <a:rPr lang="th-TH" b="1" i="1" dirty="0">
                <a:solidFill>
                  <a:srgbClr val="0000CC"/>
                </a:solidFill>
                <a:cs typeface="FreesiaUPC" pitchFamily="34" charset="-34"/>
              </a:rPr>
              <a:t>๒๘ มี.ค.๒๕๓๗ กำหนดเกี่ยวกับ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“คุณสมบัติผู้เสนอราคาต้องให้มีการแข่งขันอย่างเป็นธรรม”</a:t>
            </a: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  <a:p>
            <a:pPr>
              <a:defRPr/>
            </a:pPr>
            <a:r>
              <a:rPr lang="th-TH" b="1" i="1" dirty="0">
                <a:solidFill>
                  <a:srgbClr val="CC0000"/>
                </a:solidFill>
                <a:cs typeface="FreesiaUPC" pitchFamily="34" charset="-34"/>
              </a:rPr>
              <a:t/>
            </a:r>
            <a:br>
              <a:rPr lang="th-TH" b="1" i="1" dirty="0">
                <a:solidFill>
                  <a:srgbClr val="CC0000"/>
                </a:solidFill>
                <a:cs typeface="FreesiaUPC" pitchFamily="34" charset="-34"/>
              </a:rPr>
            </a:b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C2F557-584A-4437-9905-235EF848E7A8}" type="slidenum">
              <a:rPr lang="en-US" smtClean="0"/>
              <a:pPr/>
              <a:t>37</a:t>
            </a:fld>
            <a:endParaRPr lang="th-TH" smtClean="0"/>
          </a:p>
        </p:txBody>
      </p:sp>
      <p:sp>
        <p:nvSpPr>
          <p:cNvPr id="3" name="วงรี 2"/>
          <p:cNvSpPr/>
          <p:nvPr/>
        </p:nvSpPr>
        <p:spPr>
          <a:xfrm>
            <a:off x="214313" y="0"/>
            <a:ext cx="8715375" cy="6572250"/>
          </a:xfrm>
          <a:prstGeom prst="ellips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54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ปัญหา</a:t>
            </a:r>
          </a:p>
          <a:p>
            <a:pPr>
              <a:defRPr/>
            </a:pPr>
            <a:r>
              <a:rPr lang="th-TH" sz="54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การไม่ทำ</a:t>
            </a: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บันทึก</a:t>
            </a:r>
            <a:r>
              <a:rPr lang="th-TH" sz="48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รายงาน</a:t>
            </a: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เสนอ</a:t>
            </a:r>
          </a:p>
          <a:p>
            <a:pPr>
              <a:defRPr/>
            </a:pP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ขอ</a:t>
            </a:r>
            <a:r>
              <a:rPr lang="th-TH" sz="48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ความ</a:t>
            </a: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เห็นชอบในการ</a:t>
            </a:r>
            <a:r>
              <a:rPr lang="th-TH" sz="48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ซื้อ/จ้าง ต่อหัวหน้าส่วนราชการ</a:t>
            </a: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ก่อน</a:t>
            </a:r>
            <a:endParaRPr lang="th-TH" sz="4000" b="1" dirty="0">
              <a:solidFill>
                <a:schemeClr val="tx1"/>
              </a:solidFill>
              <a:latin typeface="BrowalliaUPC" pitchFamily="34" charset="-34"/>
              <a:cs typeface="FreesiaUPC" pitchFamily="34" charset="-34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th-TH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(ระเบียบฯพัสดุ ข้อ ๒๗</a:t>
            </a:r>
            <a:r>
              <a:rPr lang="th-TH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)</a:t>
            </a:r>
            <a:endParaRPr lang="th-TH" sz="2800" b="1" dirty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4" name="คำบรรยายภาพแบบเมฆ 3"/>
          <p:cNvSpPr/>
          <p:nvPr/>
        </p:nvSpPr>
        <p:spPr>
          <a:xfrm>
            <a:off x="7429500" y="0"/>
            <a:ext cx="1500188" cy="1357313"/>
          </a:xfrm>
          <a:prstGeom prst="cloud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พระจันทร์ 4"/>
          <p:cNvSpPr/>
          <p:nvPr/>
        </p:nvSpPr>
        <p:spPr>
          <a:xfrm rot="1008287">
            <a:off x="306388" y="55563"/>
            <a:ext cx="1000125" cy="785812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เครื่องหมายบั้ง 5"/>
          <p:cNvSpPr/>
          <p:nvPr/>
        </p:nvSpPr>
        <p:spPr>
          <a:xfrm>
            <a:off x="4343400" y="5257800"/>
            <a:ext cx="500062" cy="428625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  <p:pic>
        <p:nvPicPr>
          <p:cNvPr id="7" name="รูปภาพ 6" descr="การตูน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685800"/>
            <a:ext cx="1371600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648700" cy="1357312"/>
          </a:xfrm>
          <a:solidFill>
            <a:srgbClr val="FFFF00"/>
          </a:solidFill>
          <a:ln>
            <a:solidFill>
              <a:srgbClr val="FF3399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rgbClr val="0070C0"/>
                </a:solidFill>
                <a:cs typeface="FreesiaUPC" pitchFamily="34" charset="-34"/>
              </a:rPr>
              <a:t>  </a:t>
            </a:r>
            <a:r>
              <a:rPr lang="th-TH" sz="4800" b="1" dirty="0" smtClean="0">
                <a:cs typeface="FreesiaUPC" pitchFamily="34" charset="-34"/>
              </a:rPr>
              <a:t>(ตัวอย่าง)</a:t>
            </a:r>
            <a:r>
              <a:rPr lang="th-TH" b="1" dirty="0" smtClean="0">
                <a:cs typeface="FreesiaUPC" pitchFamily="34" charset="-34"/>
              </a:rPr>
              <a:t>การไม่ทำรายงานขอซื้อ/ขอจ้าง                    ก่อนการจัดหาตามระเบียบฯ ข้อ  ๒๗</a:t>
            </a:r>
            <a:endParaRPr lang="th-TH" sz="4000" b="1" dirty="0" smtClean="0"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643063"/>
            <a:ext cx="8643938" cy="4929187"/>
          </a:xfrm>
          <a:solidFill>
            <a:srgbClr val="E1FFE1"/>
          </a:solidFill>
          <a:ln>
            <a:solidFill>
              <a:srgbClr val="FF3399"/>
            </a:solidFill>
          </a:ln>
        </p:spPr>
        <p:txBody>
          <a:bodyPr rtlCol="0">
            <a:normAutofit/>
          </a:bodyPr>
          <a:lstStyle/>
          <a:p>
            <a:pPr indent="-273050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ปัญหา </a:t>
            </a:r>
            <a:r>
              <a:rPr lang="th-TH" b="1" dirty="0" smtClean="0">
                <a:cs typeface="FreesiaUPC" pitchFamily="34" charset="-34"/>
              </a:rPr>
              <a:t>ผอ.โรงพยาบาล ก. สั่งให้หน.เจ้าหน้าที่พัสดุจ้างบริษัท ฯ ต่อเติม ปรับปรุงอาคารฯเป็นห้องประชุมและห้องปฏิบัติการ</a:t>
            </a:r>
            <a:r>
              <a:rPr lang="th-TH" b="1" dirty="0" smtClean="0">
                <a:solidFill>
                  <a:srgbClr val="660033"/>
                </a:solidFill>
                <a:cs typeface="FreesiaUPC" pitchFamily="34" charset="-34"/>
              </a:rPr>
              <a:t>โดยมิได้</a:t>
            </a:r>
            <a:r>
              <a:rPr lang="th-TH" b="1" i="1" dirty="0" smtClean="0">
                <a:solidFill>
                  <a:srgbClr val="660033"/>
                </a:solidFill>
                <a:cs typeface="FreesiaUPC" pitchFamily="34" charset="-34"/>
              </a:rPr>
              <a:t>จัดทำรายงานขอจ้างและมิได้จ้าง</a:t>
            </a:r>
            <a:r>
              <a:rPr lang="th-TH" b="1" i="1" u="sng" dirty="0" smtClean="0">
                <a:solidFill>
                  <a:srgbClr val="660033"/>
                </a:solidFill>
                <a:cs typeface="FreesiaUPC" pitchFamily="34" charset="-34"/>
              </a:rPr>
              <a:t>โดยวิธีสอบราคา</a:t>
            </a:r>
            <a:r>
              <a:rPr lang="th-TH" b="1" i="1" dirty="0" smtClean="0">
                <a:solidFill>
                  <a:srgbClr val="660033"/>
                </a:solidFill>
                <a:cs typeface="FreesiaUPC" pitchFamily="34" charset="-34"/>
              </a:rPr>
              <a:t>ตามระเบียบฯข้อ ๒๗,ข้อ ๒๐ </a:t>
            </a:r>
            <a:r>
              <a:rPr lang="th-TH" b="1" dirty="0" smtClean="0">
                <a:cs typeface="FreesiaUPC" pitchFamily="34" charset="-34"/>
              </a:rPr>
              <a:t>จังหวัดมีคำสั่งลงโทษข้าราชการทั้งสองแล้ว</a:t>
            </a:r>
          </a:p>
          <a:p>
            <a:pPr marL="92075" indent="-9525" eaLnBrk="1" fontAlgn="auto" hangingPunct="1"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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แนวทางแก้ไข(มติ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ปี๕๐)</a:t>
            </a:r>
          </a:p>
          <a:p>
            <a:pPr marL="92075" indent="-9525" eaLnBrk="1" fontAlgn="auto" hangingPunct="1"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"/>
              <a:defRPr/>
            </a:pP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ให้</a:t>
            </a:r>
            <a:r>
              <a:rPr lang="th-TH" b="1" dirty="0" smtClean="0">
                <a:cs typeface="FreesiaUPC" pitchFamily="34" charset="-34"/>
              </a:rPr>
              <a:t>แจ้งให้โรงพยาบาล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จัดทำสัญญา</a:t>
            </a:r>
            <a:r>
              <a:rPr lang="th-TH" b="1" dirty="0" smtClean="0">
                <a:solidFill>
                  <a:srgbClr val="000099"/>
                </a:solidFill>
                <a:cs typeface="FreesiaUPC" pitchFamily="34" charset="-34"/>
              </a:rPr>
              <a:t>กับบริษัท ฯในส่วนของงานที่ได้	ทำไปแล้ว</a:t>
            </a:r>
            <a:r>
              <a:rPr lang="th-TH" b="1" dirty="0" smtClean="0">
                <a:cs typeface="FreesiaUPC" pitchFamily="34" charset="-34"/>
              </a:rPr>
              <a:t>และทำการ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ตรวจรับ</a:t>
            </a:r>
            <a:r>
              <a:rPr lang="th-TH" b="1" dirty="0" smtClean="0">
                <a:cs typeface="FreesiaUPC" pitchFamily="34" charset="-34"/>
              </a:rPr>
              <a:t>ตามระเบียบฯ</a:t>
            </a:r>
          </a:p>
          <a:p>
            <a:pPr marL="92075" indent="-9525" eaLnBrk="1" fontAlgn="auto" hangingPunct="1"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►"/>
              <a:defRPr/>
            </a:pPr>
            <a:r>
              <a:rPr lang="th-TH" b="1" dirty="0" smtClean="0">
                <a:cs typeface="FreesiaUPC" pitchFamily="34" charset="-34"/>
              </a:rPr>
              <a:t>ส่วนเนื้องานที่ยังไม่ได้ก่อสร้าง -ต้อง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แต่งตั้งค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กก.กำหนดราคากลาง </a:t>
            </a:r>
            <a:r>
              <a:rPr lang="th-TH" b="1" dirty="0" smtClean="0">
                <a:cs typeface="FreesiaUPC" pitchFamily="34" charset="-34"/>
              </a:rPr>
              <a:t>เพื่อคำนวณราคางานก่อสร้างส่วนที่เหลือ และ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จัดหาพัสดุใหม่</a:t>
            </a:r>
            <a:r>
              <a:rPr lang="th-TH" b="1" dirty="0" smtClean="0">
                <a:cs typeface="FreesiaUPC" pitchFamily="34" charset="-34"/>
              </a:rPr>
              <a:t>ต่อไป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08E14-11E5-4052-9985-5D2085ABF477}" type="slidenum">
              <a:rPr lang="en-US"/>
              <a:pPr>
                <a:defRPr/>
              </a:pPr>
              <a:t>38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8429625" y="6356350"/>
            <a:ext cx="571500" cy="365125"/>
          </a:xfrm>
        </p:spPr>
        <p:txBody>
          <a:bodyPr/>
          <a:lstStyle/>
          <a:p>
            <a:pPr>
              <a:defRPr/>
            </a:pPr>
            <a:fld id="{9E585997-A51E-4279-8276-5FA1799AC034}" type="slidenum">
              <a:rPr lang="en-US" sz="1400" smtClean="0"/>
              <a:pPr>
                <a:defRPr/>
              </a:pPr>
              <a:t>39</a:t>
            </a:fld>
            <a:endParaRPr lang="th-TH" sz="1400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142875"/>
            <a:ext cx="8786812" cy="10715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(ตัวอย่าง๒)</a:t>
            </a:r>
            <a:r>
              <a:rPr lang="th-TH" sz="4800" b="1" dirty="0">
                <a:solidFill>
                  <a:srgbClr val="C00000"/>
                </a:solidFill>
                <a:cs typeface="FreesiaUPC" pitchFamily="34" charset="-34"/>
              </a:rPr>
              <a:t>การไม่ทำรายงานขอซื้อ/ขอจ้าง </a:t>
            </a:r>
            <a:endParaRPr lang="th-TH" sz="4800" dirty="0">
              <a:solidFill>
                <a:srgbClr val="C00000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1428750"/>
            <a:ext cx="8858250" cy="50720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l">
              <a:buFont typeface="Wingdings" pitchFamily="2" charset="2"/>
              <a:buChar char="q"/>
              <a:tabLst>
                <a:tab pos="0" algn="l"/>
              </a:tabLst>
              <a:defRPr/>
            </a:pP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โรงพยาบาล ก. เจ้าหน้าที่วิทยาศาสตร์ กับพวก ได้จัดซื้อน้ำยาตรวจวิเคราะห์ทางห้องปฏิบัติการไปโดยพลการ</a:t>
            </a:r>
          </a:p>
          <a:p>
            <a:pPr algn="l">
              <a:buFont typeface="Wingdings" pitchFamily="2" charset="2"/>
              <a:buChar char="q"/>
              <a:tabLst>
                <a:tab pos="0" algn="l"/>
              </a:tabLst>
              <a:defRPr/>
            </a:pPr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โดยมิได้จัดทำรายงานขอซื้อเพื่อขอความเห็นชอบต่อหัวหน้าส่วนราชการก่อน </a:t>
            </a:r>
            <a:r>
              <a:rPr lang="th-TH" sz="3600" b="1" u="sng" dirty="0" smtClean="0">
                <a:solidFill>
                  <a:srgbClr val="007033"/>
                </a:solidFill>
                <a:cs typeface="FreesiaUPC" pitchFamily="34" charset="-34"/>
              </a:rPr>
              <a:t>แม้จะได้นำไปใช้ในราชการจริง </a:t>
            </a:r>
          </a:p>
          <a:p>
            <a:pPr algn="l">
              <a:buFont typeface="Wingdings" pitchFamily="2" charset="2"/>
              <a:buChar char="Ø"/>
              <a:tabLst>
                <a:tab pos="0" algn="l"/>
              </a:tabLst>
              <a:defRPr/>
            </a:pP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แต่เป็นการปฏิบัติที่ไม่ถูกต้องตามระเบียบฯข้อ ๒๗ </a:t>
            </a:r>
          </a:p>
          <a:p>
            <a:pPr algn="l">
              <a:buFont typeface="Wingdings" pitchFamily="2" charset="2"/>
              <a:buChar char="v"/>
              <a:tabLst>
                <a:tab pos="0" algn="l"/>
              </a:tabLst>
              <a:defRPr/>
            </a:pPr>
            <a:r>
              <a:rPr lang="th-TH" sz="3600" b="1" i="1" u="sng" dirty="0" smtClean="0">
                <a:solidFill>
                  <a:srgbClr val="0000CC"/>
                </a:solidFill>
                <a:cs typeface="FreesiaUPC" pitchFamily="34" charset="-34"/>
              </a:rPr>
              <a:t>กรณีนี้ไม่ปรากฏว่า เป็นกรณีจำเป็นต้องซื้อโดยวิธีตกลงราคาหรือเป็นกรณีจำเป็นเร่งด่วน ล่าช้าจะเสียหายแก่ราชการ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ตามระเบียบฯข้อ ๓๙ วรรคสอง ที่ให้สามารถจัดซื้อไปก่อนแล้วรีบรายงานต่อหัวหน้าส่วนราชการภายหลังได้ แต่อย่างใด</a:t>
            </a:r>
            <a:endParaRPr lang="th-TH" sz="3600" b="1" dirty="0">
              <a:solidFill>
                <a:schemeClr val="tx1"/>
              </a:solidFill>
              <a:cs typeface="FreesiaUPC" pitchFamily="34" charset="-34"/>
            </a:endParaRPr>
          </a:p>
        </p:txBody>
      </p:sp>
      <p:pic>
        <p:nvPicPr>
          <p:cNvPr id="110597" name="Picture 7" descr="http://gotoknow.org/file/penjunarunrat/Kitt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0"/>
            <a:ext cx="1357312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7786688" y="6356350"/>
            <a:ext cx="900112" cy="365125"/>
          </a:xfrm>
        </p:spPr>
        <p:txBody>
          <a:bodyPr/>
          <a:lstStyle/>
          <a:p>
            <a:pPr>
              <a:defRPr/>
            </a:pPr>
            <a:fld id="{2BD4571F-36A1-4226-9CC2-CE38A92CED24}" type="slidenum">
              <a:rPr lang="en-US" sz="1400" smtClean="0"/>
              <a:pPr>
                <a:defRPr/>
              </a:pPr>
              <a:t>40</a:t>
            </a:fld>
            <a:endParaRPr lang="th-TH" sz="1400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28625" y="142875"/>
            <a:ext cx="8501063" cy="58169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FF05B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เมื่อปรากฏว่าหัวหน้าส่วนราชการได้ลงโทษทางวินัยไปแล้ว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และมีการตรวจรับน้ำยาฯไว้ใช้ในราชการจริง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โรงพยาบาลจึงต้องรับผิดชอบหนี้ค้างชำระค่าน้ำยาให้แก่	บริษัทฯ จำนวน ๑ ล้านบาทเศษ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ดังนั้น เพื่อบรรเทาความเสียหายที่เกิดขึ้น สามารถเบิกจ่ายเงินไปชำระหนี้ให้แก่เจ้าหนี้ได้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จึงอนุมัติผ่อนผันการไม่ปฏิบัติตามระเบียบฯ พัสดุ ให้เป็นกรณีพิเศษเฉพาะราย</a:t>
            </a:r>
          </a:p>
          <a:p>
            <a:pPr>
              <a:buFont typeface="Wingdings" pitchFamily="2" charset="2"/>
              <a:buChar char="Ø"/>
              <a:defRPr/>
            </a:pPr>
            <a:endParaRPr lang="th-TH" b="1" dirty="0">
              <a:cs typeface="FreesiaUPC" pitchFamily="34" charset="-34"/>
            </a:endParaRPr>
          </a:p>
          <a:p>
            <a:pPr algn="ctr">
              <a:defRPr/>
            </a:pPr>
            <a:r>
              <a:rPr lang="th-TH" b="1" dirty="0">
                <a:cs typeface="FreesiaUPC" pitchFamily="34" charset="-34"/>
              </a:rPr>
              <a:t>????????????????</a:t>
            </a:r>
          </a:p>
          <a:p>
            <a:pPr>
              <a:buFont typeface="Wingdings" pitchFamily="2" charset="2"/>
              <a:buChar char="Ø"/>
              <a:defRPr/>
            </a:pPr>
            <a:endParaRPr lang="th-TH" b="1" dirty="0"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D7AEEB-DC21-4ED1-BE70-6DE668A03443}" type="slidenum">
              <a:rPr lang="en-US" smtClean="0"/>
              <a:pPr/>
              <a:t>41</a:t>
            </a:fld>
            <a:endParaRPr lang="th-TH" smtClean="0"/>
          </a:p>
        </p:txBody>
      </p:sp>
      <p:sp>
        <p:nvSpPr>
          <p:cNvPr id="3" name="ม้วนกระดาษแนวนอน 2"/>
          <p:cNvSpPr/>
          <p:nvPr/>
        </p:nvSpPr>
        <p:spPr>
          <a:xfrm>
            <a:off x="571472" y="142852"/>
            <a:ext cx="8001056" cy="5643602"/>
          </a:xfrm>
          <a:prstGeom prst="horizontalScroll">
            <a:avLst/>
          </a:prstGeom>
          <a:solidFill>
            <a:srgbClr val="00B0F0"/>
          </a:solidFill>
          <a:ln w="76200">
            <a:solidFill>
              <a:srgbClr val="FF05BE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6600" b="1" dirty="0" smtClean="0">
                <a:solidFill>
                  <a:schemeClr val="bg1"/>
                </a:solidFill>
                <a:cs typeface="FreesiaUPC" pitchFamily="34" charset="-34"/>
              </a:rPr>
              <a:t>ปัญหาการ</a:t>
            </a:r>
            <a:endParaRPr lang="th-TH" sz="6600" b="1" dirty="0">
              <a:solidFill>
                <a:schemeClr val="bg1"/>
              </a:solidFill>
              <a:cs typeface="FreesiaUPC" pitchFamily="34" charset="-34"/>
            </a:endParaRPr>
          </a:p>
          <a:p>
            <a:pPr>
              <a:defRPr/>
            </a:pPr>
            <a:r>
              <a:rPr lang="th-TH" sz="6600" b="1" dirty="0">
                <a:solidFill>
                  <a:schemeClr val="bg1"/>
                </a:solidFill>
                <a:cs typeface="FreesiaUPC" pitchFamily="34" charset="-34"/>
              </a:rPr>
              <a:t>แบ่งซื้อ หรือ แบ่งจ้าง </a:t>
            </a:r>
            <a:endParaRPr lang="th-TH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AB7AEE-9159-46E5-8424-24A19307F3DC}" type="slidenum">
              <a:rPr lang="en-US" smtClean="0"/>
              <a:pPr/>
              <a:t>42</a:t>
            </a:fld>
            <a:endParaRPr lang="th-TH" smtClean="0"/>
          </a:p>
        </p:txBody>
      </p:sp>
      <p:sp>
        <p:nvSpPr>
          <p:cNvPr id="5" name="รูปหกเหลี่ยม 4"/>
          <p:cNvSpPr/>
          <p:nvPr/>
        </p:nvSpPr>
        <p:spPr>
          <a:xfrm>
            <a:off x="0" y="1357313"/>
            <a:ext cx="5500688" cy="2214562"/>
          </a:xfrm>
          <a:prstGeom prst="hexag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(ข้อ ๒๒ วรรคแรก)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การซื้อ หรือจ้าง โดยวิธีตกลงราคา หรือ สอบราคาตามข้อ ๑๙,๒๐</a:t>
            </a:r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214313" y="3786188"/>
            <a:ext cx="8643937" cy="26431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ข้อห้ามแบ่งซื้อ หรือ แบ่งจ้าง/ให้พิจารณาขณะดำเนินการ </a:t>
            </a:r>
          </a:p>
          <a:p>
            <a:pPr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-หากมีเจตนา </a:t>
            </a: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ที่จะลดวงเงินที่จะซื้อ หรือจะจ้าง</a:t>
            </a:r>
          </a:p>
          <a:p>
            <a:pPr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	</a:t>
            </a: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ในครั้งเดียวกันให้ต่ำลง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เพื่อเปลี่ยนแปลง</a:t>
            </a:r>
            <a:endParaRPr lang="th-TH" sz="3600" b="1" u="sng" dirty="0">
              <a:solidFill>
                <a:srgbClr val="FF0000"/>
              </a:solidFill>
              <a:cs typeface="FreesiaUPC" pitchFamily="34" charset="-34"/>
            </a:endParaRPr>
          </a:p>
          <a:p>
            <a:pPr marL="742950" indent="-742950">
              <a:buFontTx/>
              <a:buAutoNum type="thaiNumParenR"/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วิธีจัดหา ตามข้อ ๑๙ และ ๒๐ ให้ลดลง </a:t>
            </a:r>
          </a:p>
          <a:p>
            <a:pPr marL="742950" indent="-742950">
              <a:buFontTx/>
              <a:buAutoNum type="thaiNumParenR"/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หรือ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ให้ผู้มีอำนาจอนุมัติสั่งซื้อ/สั่งจ้าง เปลี่ยนแปลงไป</a:t>
            </a:r>
            <a:endParaRPr lang="th-TH" sz="3600" dirty="0">
              <a:solidFill>
                <a:srgbClr val="002060"/>
              </a:solidFill>
            </a:endParaRPr>
          </a:p>
        </p:txBody>
      </p:sp>
      <p:sp>
        <p:nvSpPr>
          <p:cNvPr id="7" name="แผนผังลำดับงาน: สิ้นสุด 6"/>
          <p:cNvSpPr/>
          <p:nvPr/>
        </p:nvSpPr>
        <p:spPr>
          <a:xfrm>
            <a:off x="4714875" y="1571625"/>
            <a:ext cx="4429125" cy="1714500"/>
          </a:xfrm>
          <a:prstGeom prst="flowChartTermina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ผู้สั่งซื้อ-สั่งจ้าง จะสั่งให้ทำโดยวิธีที่สูงกว่าก็ได้</a:t>
            </a:r>
            <a:endParaRPr lang="th-TH" sz="3600" dirty="0">
              <a:solidFill>
                <a:srgbClr val="0000CC"/>
              </a:solidFill>
            </a:endParaRPr>
          </a:p>
        </p:txBody>
      </p:sp>
      <p:sp>
        <p:nvSpPr>
          <p:cNvPr id="9" name="รูปหกเหลี่ยม 8"/>
          <p:cNvSpPr/>
          <p:nvPr/>
        </p:nvSpPr>
        <p:spPr>
          <a:xfrm>
            <a:off x="214313" y="71438"/>
            <a:ext cx="8572500" cy="1143000"/>
          </a:xfrm>
          <a:prstGeom prst="hexagon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4800" b="1" dirty="0">
                <a:solidFill>
                  <a:srgbClr val="0000CC"/>
                </a:solidFill>
                <a:cs typeface="FreesiaUPC" pitchFamily="34" charset="-34"/>
              </a:rPr>
              <a:t>หลักการของระเบียบ</a:t>
            </a:r>
          </a:p>
        </p:txBody>
      </p:sp>
      <p:sp>
        <p:nvSpPr>
          <p:cNvPr id="8" name="บล็อกส่วนโค้ง 7"/>
          <p:cNvSpPr/>
          <p:nvPr/>
        </p:nvSpPr>
        <p:spPr>
          <a:xfrm>
            <a:off x="4357688" y="1428750"/>
            <a:ext cx="1071562" cy="571500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pic>
        <p:nvPicPr>
          <p:cNvPr id="11" name="รูปภาพ 10" descr="251XHCAG772E1CAHR3ZGCCAJU4A5WCAQ32S5PCAAY5M72CAHTPT73CA4GBFDMCAJXBNRBCA2YPK4SCACY0NR1CA2IWVQ5CACTWC0ACA4ZIGM7CA05UPM0CAORHLE5CABG6JIDCA8R7JGXCAG573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52400"/>
            <a:ext cx="1047750" cy="104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50" cy="2011362"/>
          </a:xfrm>
          <a:solidFill>
            <a:srgbClr val="FFFF00"/>
          </a:solidFill>
          <a:ln w="76200">
            <a:solidFill>
              <a:srgbClr val="006600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th-TH" sz="4000" b="1" smtClean="0">
                <a:cs typeface="FreesiaUPC" pitchFamily="34" charset="-34"/>
              </a:rPr>
              <a:t>เหตุที่ห้ามแบ่งซื้อ /แบ่งจ้าง </a:t>
            </a:r>
            <a:br>
              <a:rPr lang="th-TH" sz="4000" b="1" smtClean="0">
                <a:cs typeface="FreesiaUPC" pitchFamily="34" charset="-34"/>
              </a:rPr>
            </a:br>
            <a:r>
              <a:rPr lang="th-TH" sz="4000" b="1" smtClean="0">
                <a:cs typeface="FreesiaUPC" pitchFamily="34" charset="-34"/>
              </a:rPr>
              <a:t>เนื่องจากการจัดหาพัสดุคราวละจำนวนมาก ทำให้มีการแข่งขันราคาอย่างเสรี /ราชการได้ประโยชน์สูงสุด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2428875"/>
            <a:ext cx="8186738" cy="2571750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6600"/>
            </a:solidFill>
          </a:ln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12800" b="1" dirty="0" smtClean="0">
                <a:solidFill>
                  <a:srgbClr val="0070C0"/>
                </a:solidFill>
                <a:cs typeface="FreesiaUPC" pitchFamily="34" charset="-34"/>
              </a:rPr>
              <a:t>(</a:t>
            </a:r>
            <a:r>
              <a:rPr lang="th-TH" sz="12800" b="1" dirty="0" err="1" smtClean="0">
                <a:solidFill>
                  <a:srgbClr val="0070C0"/>
                </a:solidFill>
                <a:cs typeface="FreesiaUPC" pitchFamily="34" charset="-34"/>
              </a:rPr>
              <a:t>มตืกวพ.มื.ย.</a:t>
            </a:r>
            <a:r>
              <a:rPr lang="th-TH" sz="12800" b="1" dirty="0" smtClean="0">
                <a:solidFill>
                  <a:srgbClr val="0070C0"/>
                </a:solidFill>
                <a:cs typeface="FreesiaUPC" pitchFamily="34" charset="-34"/>
              </a:rPr>
              <a:t>๓๑)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14400" b="1" dirty="0" smtClean="0">
                <a:cs typeface="FreesiaUPC" pitchFamily="34" charset="-34"/>
              </a:rPr>
              <a:t>การแบ่งซื้อ หรือแบ่งจ้าง หมายความถึง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14400" b="1" i="1" u="sng" dirty="0" smtClean="0">
                <a:solidFill>
                  <a:srgbClr val="FF0000"/>
                </a:solidFill>
                <a:cs typeface="FreesiaUPC" pitchFamily="34" charset="-34"/>
              </a:rPr>
              <a:t>การซื้อ/การจ้าง ที่มีลักษณะพัสดุประเภทเดียวกัน</a:t>
            </a:r>
          </a:p>
          <a:p>
            <a:pPr algn="ctr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th-TH" sz="16000" b="1" dirty="0" smtClean="0">
                <a:cs typeface="FreesiaUPC" pitchFamily="34" charset="-34"/>
              </a:rPr>
              <a:t>มีความต้องการในการ</a:t>
            </a:r>
            <a:r>
              <a:rPr lang="th-TH" sz="16000" b="1" i="1" u="sng" dirty="0" smtClean="0">
                <a:solidFill>
                  <a:srgbClr val="C00000"/>
                </a:solidFill>
                <a:cs typeface="FreesiaUPC" pitchFamily="34" charset="-34"/>
              </a:rPr>
              <a:t>ใช้พัสดุในระยะเวลาเดียวกัน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12800" b="1" i="1" u="sng" dirty="0" smtClean="0">
                <a:solidFill>
                  <a:srgbClr val="FF0000"/>
                </a:solidFill>
                <a:cs typeface="FreesiaUPC" pitchFamily="34" charset="-34"/>
              </a:rPr>
              <a:t> </a:t>
            </a: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3600" b="1" dirty="0" smtClean="0">
              <a:solidFill>
                <a:srgbClr val="0070C0"/>
              </a:solidFill>
              <a:cs typeface="FreesiaUPC" pitchFamily="34" charset="-34"/>
            </a:endParaRP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600" b="1" dirty="0" smtClean="0">
                <a:solidFill>
                  <a:srgbClr val="0070C0"/>
                </a:solidFill>
                <a:cs typeface="FreesiaUPC" pitchFamily="34" charset="-34"/>
              </a:rPr>
              <a:t>						</a:t>
            </a:r>
            <a:endParaRPr lang="th-TH" sz="3600" b="1" dirty="0">
              <a:solidFill>
                <a:srgbClr val="0070C0"/>
              </a:solidFill>
              <a:cs typeface="FreesiaUPC" pitchFamily="34" charset="-34"/>
            </a:endParaRPr>
          </a:p>
        </p:txBody>
      </p:sp>
      <p:sp>
        <p:nvSpPr>
          <p:cNvPr id="98308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7E17CC-07EA-403B-B1EA-769BC59D78AC}" type="slidenum">
              <a:rPr lang="en-US" smtClean="0"/>
              <a:pPr/>
              <a:t>43</a:t>
            </a:fld>
            <a:endParaRPr lang="th-TH" smtClean="0"/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 bwMode="auto">
          <a:xfrm>
            <a:off x="428625" y="5000625"/>
            <a:ext cx="8410575" cy="1500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97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1600" b="1" dirty="0">
                <a:solidFill>
                  <a:srgbClr val="0070C0"/>
                </a:solidFill>
                <a:cs typeface="FreesiaUPC" pitchFamily="34" charset="-34"/>
              </a:rPr>
              <a:t> </a:t>
            </a:r>
            <a:r>
              <a:rPr lang="en-US" sz="4400" b="1" dirty="0">
                <a:solidFill>
                  <a:srgbClr val="0000CC"/>
                </a:solidFill>
                <a:cs typeface="FreesiaUPC" pitchFamily="34" charset="-34"/>
              </a:rPr>
              <a:t>“</a:t>
            </a:r>
            <a:r>
              <a:rPr lang="th-TH" sz="4400" b="1" dirty="0">
                <a:solidFill>
                  <a:srgbClr val="0000CC"/>
                </a:solidFill>
                <a:cs typeface="FreesiaUPC" pitchFamily="34" charset="-34"/>
              </a:rPr>
              <a:t>ก็</a:t>
            </a:r>
            <a:r>
              <a:rPr lang="th-TH" sz="4400" b="1" u="sng" dirty="0">
                <a:solidFill>
                  <a:srgbClr val="0000CC"/>
                </a:solidFill>
                <a:cs typeface="FreesiaUPC" pitchFamily="34" charset="-34"/>
              </a:rPr>
              <a:t>ควรดำเนินการจัดหาในคราวเดียวกัน</a:t>
            </a:r>
            <a:r>
              <a:rPr lang="en-US" sz="4400" b="1" dirty="0">
                <a:solidFill>
                  <a:srgbClr val="0000CC"/>
                </a:solidFill>
                <a:cs typeface="FreesiaUPC" pitchFamily="34" charset="-34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ชื่อเรื่อง 1"/>
          <p:cNvSpPr>
            <a:spLocks noGrp="1"/>
          </p:cNvSpPr>
          <p:nvPr>
            <p:ph type="title"/>
          </p:nvPr>
        </p:nvSpPr>
        <p:spPr>
          <a:xfrm>
            <a:off x="266700" y="200025"/>
            <a:ext cx="8610600" cy="871538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b="1" dirty="0" smtClean="0">
                <a:cs typeface="FreesiaUPC" pitchFamily="34" charset="-34"/>
              </a:rPr>
              <a:t>การรวมจัดซื้อพัสดุประเภทเดียวกัน</a:t>
            </a:r>
            <a:endParaRPr lang="th-TH" sz="5400" dirty="0" smtClean="0">
              <a:cs typeface="FreesiaUPC" pitchFamily="34" charset="-34"/>
            </a:endParaRPr>
          </a:p>
        </p:txBody>
      </p:sp>
      <p:sp>
        <p:nvSpPr>
          <p:cNvPr id="99331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6700" y="1143000"/>
            <a:ext cx="8610600" cy="5514975"/>
          </a:xfrm>
          <a:solidFill>
            <a:srgbClr val="FFFFE5"/>
          </a:solidFill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วิธีปฏิบัติ (๑)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 </a:t>
            </a:r>
            <a:r>
              <a:rPr lang="th-TH" b="1" dirty="0" smtClean="0">
                <a:cs typeface="FreesiaUPC" pitchFamily="34" charset="-34"/>
              </a:rPr>
              <a:t>กรณีพัสดุที่จัดซื้อ เป็นประเภทชนิดเดียวกันแม้ต่างขนาด ต่างราคากัน 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ควรรวมการจัดซื้อในคราวเดียวกัน </a:t>
            </a:r>
          </a:p>
          <a:p>
            <a:pPr eaLnBrk="1" hangingPunct="1"/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หากความต้องการใช้งาน</a:t>
            </a: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รวมทั้งปี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มีวงเงินเกินกว่า ๑๐๐.๐๐๐ บาทแล้ว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cs typeface="FreesiaUPC" pitchFamily="34" charset="-34"/>
              </a:rPr>
              <a:t>หน่วยงานก็จะต้องดำเนินการสอบราคาหรือประกวดราคา</a:t>
            </a:r>
          </a:p>
          <a:p>
            <a:pPr eaLnBrk="1" hangingPunct="1">
              <a:buFontTx/>
              <a:buNone/>
            </a:pPr>
            <a:r>
              <a:rPr lang="th-TH" b="1" dirty="0" smtClean="0">
                <a:cs typeface="FreesiaUPC" pitchFamily="34" charset="-34"/>
              </a:rPr>
              <a:t> 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วิธีปฏิบัติ(๒)</a:t>
            </a:r>
            <a:r>
              <a:rPr lang="th-TH" b="1" dirty="0" smtClean="0">
                <a:cs typeface="FreesiaUPC" pitchFamily="34" charset="-34"/>
              </a:rPr>
              <a:t> เพื่อประโยชน์ในการบริหารจัดการของหน่วยงาน ทั้งในการเก็บรักษา หรือควบคุมคุณภาพและปริมาณของพัสดุที่จัดซื้อ</a:t>
            </a:r>
          </a:p>
          <a:p>
            <a:pPr eaLnBrk="1" hangingPunct="1"/>
            <a:r>
              <a:rPr lang="th-TH" b="1" dirty="0" smtClean="0"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0033CC"/>
                </a:solidFill>
                <a:cs typeface="FreesiaUPC" pitchFamily="34" charset="-34"/>
              </a:rPr>
              <a:t>หน่วยงานสามารถ</a:t>
            </a:r>
            <a:r>
              <a:rPr lang="th-TH" b="1" i="1" u="sng" dirty="0" smtClean="0">
                <a:solidFill>
                  <a:srgbClr val="006600"/>
                </a:solidFill>
                <a:cs typeface="FreesiaUPC" pitchFamily="34" charset="-34"/>
              </a:rPr>
              <a:t>กำหนดเงื่อนไขการจัดซื้อ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โดยใช้สัญญาจะซื้อจะขายแบบราคาคงที่ไม่จำกัดปริมาณ</a:t>
            </a:r>
            <a:r>
              <a:rPr lang="th-TH" b="1" u="sng" dirty="0" smtClean="0">
                <a:solidFill>
                  <a:srgbClr val="0033CC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0033CC"/>
                </a:solidFill>
                <a:cs typeface="FreesiaUPC" pitchFamily="34" charset="-34"/>
              </a:rPr>
              <a:t>เพื่อออกใบสั่งซื้อเป็นคราว ๆ  ให้สอดคล้องกับความต้องการใช้งานจริง ของแต่ละช่วงเวลา</a:t>
            </a:r>
            <a:r>
              <a:rPr lang="th-TH" sz="2800" b="1" dirty="0" smtClean="0">
                <a:solidFill>
                  <a:srgbClr val="0033CC"/>
                </a:solidFill>
                <a:cs typeface="FreesiaUPC" pitchFamily="34" charset="-34"/>
              </a:rPr>
              <a:t>ได้</a:t>
            </a:r>
          </a:p>
        </p:txBody>
      </p:sp>
      <p:sp>
        <p:nvSpPr>
          <p:cNvPr id="9933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A1CE0A-7FB9-4C98-8834-425FC4B6EA30}" type="slidenum">
              <a:rPr lang="en-US" smtClean="0"/>
              <a:pPr/>
              <a:t>44</a:t>
            </a:fld>
            <a:endParaRPr lang="th-TH" smtClean="0"/>
          </a:p>
        </p:txBody>
      </p:sp>
      <p:pic>
        <p:nvPicPr>
          <p:cNvPr id="5" name="รูปภาพ 4" descr="รูปภาพ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54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รูปหกเหลี่ยม 2"/>
          <p:cNvSpPr/>
          <p:nvPr/>
        </p:nvSpPr>
        <p:spPr>
          <a:xfrm>
            <a:off x="0" y="0"/>
            <a:ext cx="9144000" cy="2000250"/>
          </a:xfrm>
          <a:prstGeom prst="hexagon">
            <a:avLst>
              <a:gd name="adj" fmla="val 64516"/>
              <a:gd name="vf" fmla="val 11547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th-TH" sz="4800" b="1" dirty="0">
                <a:solidFill>
                  <a:srgbClr val="00682F"/>
                </a:solidFill>
                <a:cs typeface="FreesiaUPC" pitchFamily="34" charset="-34"/>
              </a:rPr>
              <a:t>ลักษณะของ สัญญาจะซื้อจะขายแบบราคาคงที่ไม่จำกัดปริมาณ</a:t>
            </a:r>
          </a:p>
        </p:txBody>
      </p:sp>
      <p:sp>
        <p:nvSpPr>
          <p:cNvPr id="4" name="รูปหกเหลี่ยม 3"/>
          <p:cNvSpPr/>
          <p:nvPr/>
        </p:nvSpPr>
        <p:spPr>
          <a:xfrm>
            <a:off x="0" y="2057400"/>
            <a:ext cx="9144000" cy="1428750"/>
          </a:xfrm>
          <a:prstGeom prst="hexagon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i="1" dirty="0">
                <a:solidFill>
                  <a:srgbClr val="C00000"/>
                </a:solidFill>
                <a:cs typeface="FreesiaUPC" pitchFamily="34" charset="-34"/>
              </a:rPr>
              <a:t>เป็นสัญญาที่</a:t>
            </a:r>
            <a:r>
              <a:rPr lang="th-TH" sz="3600" b="1" i="1" dirty="0" err="1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sz="3600" b="1" i="1" dirty="0">
                <a:solidFill>
                  <a:srgbClr val="C00000"/>
                </a:solidFill>
                <a:cs typeface="FreesiaUPC" pitchFamily="34" charset="-34"/>
              </a:rPr>
              <a:t>กำหนดขึ้นมา </a:t>
            </a:r>
            <a:r>
              <a:rPr lang="th-TH" sz="3600" b="1" i="1" dirty="0">
                <a:solidFill>
                  <a:schemeClr val="tx1"/>
                </a:solidFill>
                <a:cs typeface="FreesiaUPC" pitchFamily="34" charset="-34"/>
              </a:rPr>
              <a:t>เพื่อ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ใช้กับการซื้อขายที่มีราคาพัสดุต่อหน่วยที่คงที่ แน่นอนตลอดอายุสัญญา</a:t>
            </a:r>
          </a:p>
        </p:txBody>
      </p:sp>
      <p:sp>
        <p:nvSpPr>
          <p:cNvPr id="5" name="รูปหกเหลี่ยม 4"/>
          <p:cNvSpPr/>
          <p:nvPr/>
        </p:nvSpPr>
        <p:spPr>
          <a:xfrm>
            <a:off x="0" y="3571875"/>
            <a:ext cx="9144000" cy="1500188"/>
          </a:xfrm>
          <a:prstGeom prst="hexagon">
            <a:avLst/>
          </a:prstGeom>
          <a:solidFill>
            <a:srgbClr val="FFFF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cs typeface="FreesiaUPC" pitchFamily="34" charset="-34"/>
              </a:rPr>
              <a:t>แต่การจัดซื้อตามสัญญา ผู้ซื้อจะ</a:t>
            </a:r>
            <a:r>
              <a:rPr lang="th-TH" sz="3200" b="1" dirty="0" err="1">
                <a:solidFill>
                  <a:srgbClr val="002060"/>
                </a:solidFill>
                <a:cs typeface="FreesiaUPC" pitchFamily="34" charset="-34"/>
              </a:rPr>
              <a:t>ทะยอย</a:t>
            </a:r>
            <a:r>
              <a:rPr lang="th-TH" sz="3200" b="1" dirty="0">
                <a:solidFill>
                  <a:srgbClr val="002060"/>
                </a:solidFill>
                <a:cs typeface="FreesiaUPC" pitchFamily="34" charset="-34"/>
              </a:rPr>
              <a:t>การสั่งซื้อตามความต้องการของผู้ซื้อ/ผู้ขายสัญญาว่าจะเตรียมพัสดุไว้ให้เพียงพอตามจำนวนที่ได้ประมาณการไว้ในสัญญา</a:t>
            </a:r>
          </a:p>
        </p:txBody>
      </p:sp>
      <p:sp>
        <p:nvSpPr>
          <p:cNvPr id="6" name="รูปหกเหลี่ยม 5"/>
          <p:cNvSpPr/>
          <p:nvPr/>
        </p:nvSpPr>
        <p:spPr>
          <a:xfrm>
            <a:off x="0" y="5143500"/>
            <a:ext cx="9144000" cy="1500188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โดยมีวงเงินตามสัญญา </a:t>
            </a: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ประมาณไว้ไม่เกินกว่า</a:t>
            </a: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วงเงิน</a:t>
            </a:r>
          </a:p>
          <a:p>
            <a:pPr>
              <a:defRPr/>
            </a:pP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ที่</a:t>
            </a: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ดำเนินการจัดหาในครั้งนั้น</a:t>
            </a:r>
          </a:p>
        </p:txBody>
      </p:sp>
      <p:sp>
        <p:nvSpPr>
          <p:cNvPr id="7" name="ลูกศรโค้งขวา 6"/>
          <p:cNvSpPr/>
          <p:nvPr/>
        </p:nvSpPr>
        <p:spPr>
          <a:xfrm rot="933130">
            <a:off x="214313" y="1214438"/>
            <a:ext cx="785812" cy="1285875"/>
          </a:xfrm>
          <a:prstGeom prst="curvedRightArrow">
            <a:avLst>
              <a:gd name="adj1" fmla="val 25000"/>
              <a:gd name="adj2" fmla="val 37407"/>
              <a:gd name="adj3" fmla="val 25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ลูกศรโค้งขวา 7"/>
          <p:cNvSpPr/>
          <p:nvPr/>
        </p:nvSpPr>
        <p:spPr>
          <a:xfrm>
            <a:off x="142875" y="3071813"/>
            <a:ext cx="571500" cy="857250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>
            <a:off x="142875" y="4786313"/>
            <a:ext cx="571500" cy="1000125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00361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74720A-E385-49FE-B913-1FC3D3B9AB01}" type="slidenum">
              <a:rPr lang="en-US" smtClean="0"/>
              <a:pPr/>
              <a:t>45</a:t>
            </a:fld>
            <a:endParaRPr lang="th-TH" smtClean="0"/>
          </a:p>
        </p:txBody>
      </p:sp>
      <p:pic>
        <p:nvPicPr>
          <p:cNvPr id="100362" name="รูปภาพ 4" descr="atoon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0"/>
            <a:ext cx="12144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428596" y="357166"/>
            <a:ext cx="8143932" cy="62865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8800" dirty="0">
              <a:solidFill>
                <a:srgbClr val="00B05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00034" y="1882210"/>
            <a:ext cx="81439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b="1" dirty="0" smtClean="0">
                <a:solidFill>
                  <a:srgbClr val="00B050"/>
                </a:solidFill>
                <a:latin typeface="Cordia New" pitchFamily="34" charset="-34"/>
                <a:cs typeface="FreesiaUPC" pitchFamily="34" charset="-34"/>
              </a:rPr>
              <a:t>กรณีต่อไปนี้ไม่ถือว่าแบ่งซื้อ/แบ่งจ้าง</a:t>
            </a:r>
            <a:endParaRPr lang="th-TH" sz="9600" dirty="0">
              <a:solidFill>
                <a:srgbClr val="00B050"/>
              </a:solidFill>
            </a:endParaRPr>
          </a:p>
        </p:txBody>
      </p:sp>
      <p:pic>
        <p:nvPicPr>
          <p:cNvPr id="6" name="รูปภาพ 5" descr="ATT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571480"/>
            <a:ext cx="2500330" cy="1285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14313"/>
            <a:ext cx="8591550" cy="1357312"/>
          </a:xfrm>
          <a:solidFill>
            <a:srgbClr val="FFFDA3"/>
          </a:solidFill>
          <a:ln w="76200" cmpd="tri">
            <a:solidFill>
              <a:schemeClr val="tx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เงินงบประมาณที่แยกออกเป็น แต่ละรายการ  </a:t>
            </a:r>
            <a:br>
              <a:rPr lang="th-TH" b="1" dirty="0" smtClean="0">
                <a:latin typeface="Cordia New" pitchFamily="34" charset="-34"/>
                <a:cs typeface="FreesiaUPC" pitchFamily="34" charset="-34"/>
              </a:rPr>
            </a:br>
            <a:r>
              <a:rPr lang="th-TH" sz="5300" b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ไม่ถือว่าแบ่งซื้อ /แบ่งจ้าง.</a:t>
            </a:r>
            <a:endParaRPr lang="th-TH" sz="4900" b="1" u="sng" dirty="0" smtClean="0">
              <a:solidFill>
                <a:srgbClr val="C00000"/>
              </a:solidFill>
              <a:latin typeface="Cordia New" pitchFamily="34" charset="-34"/>
              <a:cs typeface="FreesiaUPC" pitchFamily="34" charset="-34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446088" y="1571625"/>
            <a:ext cx="8431212" cy="5000625"/>
          </a:xfrm>
          <a:solidFill>
            <a:srgbClr val="E1FFE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ส่วนราชการ</a:t>
            </a:r>
            <a:r>
              <a:rPr lang="th-TH" b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ได้รับการจัดสรรเงินงบประมาณ</a:t>
            </a:r>
            <a:r>
              <a:rPr lang="th-TH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b="1" u="sng" dirty="0" smtClean="0">
                <a:latin typeface="Cordia New" pitchFamily="34" charset="-34"/>
                <a:cs typeface="FreesiaUPC" pitchFamily="34" charset="-34"/>
              </a:rPr>
              <a:t>โครงการจ้างก่อสร้างอาคาร </a:t>
            </a:r>
            <a:r>
              <a:rPr lang="th-TH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ซึ่ง</a:t>
            </a:r>
            <a:r>
              <a:rPr lang="th-TH" b="1" u="sng" dirty="0" smtClean="0">
                <a:latin typeface="Cordia New" pitchFamily="34" charset="-34"/>
                <a:cs typeface="FreesiaUPC" pitchFamily="34" charset="-34"/>
              </a:rPr>
              <a:t>มีหลายอาคาร โดยเงินระบุ</a:t>
            </a:r>
            <a:r>
              <a:rPr lang="th-TH" b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จำแนกเป็นรายอาคาร </a:t>
            </a:r>
          </a:p>
          <a:p>
            <a:pPr eaLnBrk="1" hangingPunct="1"/>
            <a:r>
              <a:rPr lang="th-TH" b="1" u="sng" dirty="0" smtClean="0">
                <a:latin typeface="Cordia New" pitchFamily="34" charset="-34"/>
                <a:cs typeface="FreesiaUPC" pitchFamily="34" charset="-34"/>
              </a:rPr>
              <a:t>ถือว่า </a:t>
            </a:r>
            <a:r>
              <a:rPr lang="th-TH" b="1" u="sng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เงินงบประมาณค่าก่อสร้างอาคารของแต่ละอาคารแยกออกจากกัน </a:t>
            </a:r>
            <a:r>
              <a:rPr lang="th-TH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การดำเนินการจัดจ้างก่อสร้างอาคาร สามารถดำเนินการได้ในลักษณะหนึ่งลักษณะใดดังนี้</a:t>
            </a:r>
          </a:p>
          <a:p>
            <a:pPr marL="971550" lvl="1" indent="-514350" eaLnBrk="1" hangingPunct="1">
              <a:buFontTx/>
              <a:buAutoNum type="arabicPeriod"/>
            </a:pPr>
            <a:r>
              <a:rPr lang="th-TH" sz="3200" b="1" dirty="0" smtClean="0">
                <a:solidFill>
                  <a:srgbClr val="0033CC"/>
                </a:solidFill>
                <a:latin typeface="Cordia New" pitchFamily="34" charset="-34"/>
                <a:cs typeface="FreesiaUPC" pitchFamily="34" charset="-34"/>
              </a:rPr>
              <a:t>ประกวดราคาเป็นรายครั้ง ๆ ละอาคาร</a:t>
            </a:r>
          </a:p>
          <a:p>
            <a:pPr marL="971550" lvl="1" indent="-514350" eaLnBrk="1" hangingPunct="1">
              <a:buFontTx/>
              <a:buAutoNum type="arabicPeriod"/>
            </a:pPr>
            <a:r>
              <a:rPr lang="th-TH" sz="3200" b="1" dirty="0" smtClean="0">
                <a:latin typeface="Cordia New" pitchFamily="34" charset="-34"/>
                <a:cs typeface="FreesiaUPC" pitchFamily="34" charset="-34"/>
              </a:rPr>
              <a:t>ประกวดราคาเป็นรายครั้ง ๆ ละกลุ่มอาคาร</a:t>
            </a:r>
          </a:p>
          <a:p>
            <a:pPr marL="971550" lvl="1" indent="-514350" eaLnBrk="1" hangingPunct="1">
              <a:buFontTx/>
              <a:buAutoNum type="arabicPeriod"/>
            </a:pPr>
            <a:r>
              <a:rPr lang="th-TH" sz="3200" b="1" dirty="0" smtClean="0">
                <a:solidFill>
                  <a:srgbClr val="006600"/>
                </a:solidFill>
                <a:latin typeface="Cordia New" pitchFamily="34" charset="-34"/>
                <a:cs typeface="FreesiaUPC" pitchFamily="34" charset="-34"/>
              </a:rPr>
              <a:t>ประกวดราคาเป็นรายครั้ง ๆ ละหลายกลุ่มอาคาร</a:t>
            </a:r>
          </a:p>
          <a:p>
            <a:pPr marL="971550" lvl="1" indent="-514350" eaLnBrk="1" hangingPunct="1">
              <a:buFontTx/>
              <a:buAutoNum type="arabicPeriod"/>
            </a:pP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ประกวดราคาครั้งเดียวกันทุกอาคาร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FDEF85-01F7-4F39-82AF-72D3CA283AAE}" type="slidenum">
              <a:rPr lang="en-US"/>
              <a:pPr>
                <a:defRPr/>
              </a:pPr>
              <a:t>47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ชื่อเรื่อง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577262" cy="1714500"/>
          </a:xfrm>
          <a:solidFill>
            <a:srgbClr val="FFFF00"/>
          </a:solidFill>
          <a:ln w="57150">
            <a:solidFill>
              <a:srgbClr val="00B0F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300" b="1" dirty="0" smtClean="0">
                <a:solidFill>
                  <a:srgbClr val="FF0000"/>
                </a:solidFill>
                <a:cs typeface="FreesiaUPC" pitchFamily="34" charset="-34"/>
              </a:rPr>
              <a:t>การแบ่งวงเงินและ</a:t>
            </a:r>
            <a:r>
              <a:rPr lang="th-TH" sz="5300" b="1" u="sng" dirty="0" smtClean="0">
                <a:solidFill>
                  <a:srgbClr val="FF0000"/>
                </a:solidFill>
                <a:cs typeface="FreesiaUPC" pitchFamily="34" charset="-34"/>
              </a:rPr>
              <a:t>กระจายอำนาจ </a:t>
            </a:r>
            <a:r>
              <a:rPr lang="th-TH" sz="4000" b="1" u="sng" dirty="0" smtClean="0">
                <a:cs typeface="FreesiaUPC" pitchFamily="34" charset="-34"/>
              </a:rPr>
              <a:t/>
            </a:r>
            <a:br>
              <a:rPr lang="th-TH" sz="4000" b="1" u="sng" dirty="0" smtClean="0">
                <a:cs typeface="FreesiaUPC" pitchFamily="34" charset="-34"/>
              </a:rPr>
            </a:br>
            <a:r>
              <a:rPr lang="th-TH" sz="4000" b="1" dirty="0" smtClean="0">
                <a:cs typeface="FreesiaUPC" pitchFamily="34" charset="-34"/>
              </a:rPr>
              <a:t>ในการจัดซื้อ/จัดจ้างไปให้หน่วยงานย่อยแต่ละแห่ง           	ในสังกัดไปจัดหาเอง ไม่ถือว่าแบ่งซื้อ/แบ่งจ้าง</a:t>
            </a:r>
            <a:endParaRPr lang="th-TH" sz="4000" dirty="0" smtClean="0"/>
          </a:p>
        </p:txBody>
      </p:sp>
      <p:sp>
        <p:nvSpPr>
          <p:cNvPr id="29699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85750" y="2000240"/>
            <a:ext cx="8715375" cy="2500312"/>
          </a:xfrm>
          <a:solidFill>
            <a:srgbClr val="FFFFFF"/>
          </a:solidFill>
          <a:ln>
            <a:solidFill>
              <a:srgbClr val="990099"/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แต่เมื่อหน่วยงานย่อยที่ได้รับมอบอำนาจมาแล้ว 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หรือได้รับอนุมัติเงินประจำงวดมาในคราวเดียวกัน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ก็สมควรจัดซื้อจัดจ้างรวมเป็นครั้งเดียวกันด้วย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 </a:t>
            </a:r>
          </a:p>
        </p:txBody>
      </p:sp>
      <p:sp>
        <p:nvSpPr>
          <p:cNvPr id="105476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57188" y="4000504"/>
            <a:ext cx="8577262" cy="2714625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 typeface="Wingdings" pitchFamily="2" charset="2"/>
              <a:buChar char="ü"/>
            </a:pPr>
            <a:r>
              <a:rPr lang="th-TH" sz="3600" b="1" dirty="0" smtClean="0">
                <a:cs typeface="FreesiaUPC" pitchFamily="34" charset="-34"/>
              </a:rPr>
              <a:t>แต่เพื่อสะดวกในการพิจารณาราคา</a:t>
            </a:r>
          </a:p>
          <a:p>
            <a:pPr algn="ctr" eaLnBrk="1" hangingPunct="1"/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อาจกำหนดเงื่อนไขในการตัดสินราคาว่า จะ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พิจารณาราคารวม หรือราคาต่อหน่วย หรือต่อรายการ 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แล้วแต่กรณี ตามความจำเป็นได้ด้วย </a:t>
            </a:r>
            <a:r>
              <a:rPr lang="th-TH" sz="3600" b="1" dirty="0" smtClean="0">
                <a:cs typeface="FreesiaUPC" pitchFamily="34" charset="-34"/>
              </a:rPr>
              <a:t>(มติ</a:t>
            </a:r>
            <a:r>
              <a:rPr lang="th-TH" sz="3600" b="1" dirty="0" err="1" smtClean="0">
                <a:cs typeface="FreesiaUPC" pitchFamily="34" charset="-34"/>
              </a:rPr>
              <a:t>กวพ.</a:t>
            </a:r>
            <a:r>
              <a:rPr lang="th-TH" sz="3600" b="1" dirty="0" smtClean="0">
                <a:cs typeface="FreesiaUPC" pitchFamily="34" charset="-34"/>
              </a:rPr>
              <a:t>๓๐ก.ย.๔๕)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19D395-E0BD-4A7B-81D4-E9D4B41C65BC}" type="slidenum">
              <a:rPr lang="en-US"/>
              <a:pPr>
                <a:defRPr/>
              </a:pPr>
              <a:t>48</a:t>
            </a:fld>
            <a:endParaRPr lang="th-TH"/>
          </a:p>
        </p:txBody>
      </p:sp>
      <p:sp>
        <p:nvSpPr>
          <p:cNvPr id="5" name="ปุ่มปฏิบัติการ: หน้าแรก 4">
            <a:hlinkClick r:id="" action="ppaction://hlinkshowjump?jump=firstslide" highlightClick="1"/>
          </p:cNvPr>
          <p:cNvSpPr/>
          <p:nvPr/>
        </p:nvSpPr>
        <p:spPr>
          <a:xfrm>
            <a:off x="357188" y="5572125"/>
            <a:ext cx="357187" cy="428625"/>
          </a:xfrm>
          <a:prstGeom prst="actionButtonHo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7" name="ลูกศรโค้งขวา 6"/>
          <p:cNvSpPr/>
          <p:nvPr/>
        </p:nvSpPr>
        <p:spPr>
          <a:xfrm>
            <a:off x="285750" y="4000500"/>
            <a:ext cx="642938" cy="714375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55D32-F59C-48E2-9141-E222BCCAED71}" type="slidenum">
              <a:rPr lang="en-US"/>
              <a:pPr>
                <a:defRPr/>
              </a:pPr>
              <a:t>49</a:t>
            </a:fld>
            <a:endParaRPr lang="th-TH"/>
          </a:p>
        </p:txBody>
      </p:sp>
      <p:sp>
        <p:nvSpPr>
          <p:cNvPr id="9" name="รูปหกเหลี่ยม 8"/>
          <p:cNvSpPr/>
          <p:nvPr/>
        </p:nvSpPr>
        <p:spPr>
          <a:xfrm>
            <a:off x="214313" y="71438"/>
            <a:ext cx="8572500" cy="1285860"/>
          </a:xfrm>
          <a:prstGeom prst="hexagon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กรณีมีเหตุผลความจำเป็นเร่งด่วน</a:t>
            </a:r>
          </a:p>
          <a:p>
            <a:pPr algn="ctr">
              <a:defRPr/>
            </a:pP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ล่าช้าจะเสียหายแก่ราชการ</a:t>
            </a:r>
            <a:endParaRPr lang="th-TH" sz="4800" b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142875" y="1500174"/>
            <a:ext cx="8858250" cy="5214974"/>
          </a:xfrm>
          <a:prstGeom prst="roundRect">
            <a:avLst/>
          </a:prstGeom>
          <a:solidFill>
            <a:srgbClr val="FFFF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 smtClean="0">
                <a:solidFill>
                  <a:srgbClr val="002060"/>
                </a:solidFill>
                <a:cs typeface="FreesiaUPC" pitchFamily="34" charset="-34"/>
              </a:rPr>
              <a:t>ส่วน</a:t>
            </a:r>
            <a:r>
              <a:rPr lang="th-TH" sz="3200" b="1" dirty="0">
                <a:solidFill>
                  <a:srgbClr val="002060"/>
                </a:solidFill>
                <a:cs typeface="FreesiaUPC" pitchFamily="34" charset="-34"/>
              </a:rPr>
              <a:t>ราชการ ก. 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จะจ้างทำวารสารอิเล็กทรอนิกส์</a:t>
            </a:r>
            <a:r>
              <a:rPr lang="th-TH" sz="3200" b="1" i="1" u="sng" dirty="0">
                <a:solidFill>
                  <a:srgbClr val="FF0000"/>
                </a:solidFill>
                <a:cs typeface="FreesiaUPC" pitchFamily="34" charset="-34"/>
              </a:rPr>
              <a:t>ในวงเงินสอบ</a:t>
            </a:r>
            <a:r>
              <a:rPr lang="th-TH" sz="3200" b="1" i="1" u="sng" dirty="0" smtClean="0">
                <a:solidFill>
                  <a:srgbClr val="FF0000"/>
                </a:solidFill>
                <a:cs typeface="FreesiaUPC" pitchFamily="34" charset="-34"/>
              </a:rPr>
              <a:t>ราคา</a:t>
            </a:r>
          </a:p>
          <a:p>
            <a:pPr marL="542925" indent="-542925">
              <a:buFont typeface="Wingdings" pitchFamily="2" charset="2"/>
              <a:buChar char="q"/>
              <a:defRPr/>
            </a:pP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 แต่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เนื่องจากมีความจำเป็นต้องให้วารสารออกทันในเดือนตุลาคมและ</a:t>
            </a: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พฤศจิกายน</a:t>
            </a:r>
          </a:p>
          <a:p>
            <a:pPr marL="542925" indent="-542925">
              <a:buFont typeface="Wingdings" pitchFamily="2" charset="2"/>
              <a:buChar char="q"/>
              <a:defRPr/>
            </a:pP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 หาก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ใช้วิธีสอบราคาจะไม่ทันการ ทำให้ราชการเสียหาย จึงขอจ้างโดยวิธีตกลง</a:t>
            </a: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ราคา ๒ 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เดือนไปก่อน ส่วนที่เหลืออีก ๑๒ </a:t>
            </a: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เดือน วงเงิน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เกิน ๑ แสนจะใช้วิธีสอบราคาต่อไป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ถือว่า </a:t>
            </a:r>
            <a:r>
              <a:rPr lang="th-TH" b="1" u="sng" dirty="0">
                <a:solidFill>
                  <a:srgbClr val="C00000"/>
                </a:solidFill>
                <a:cs typeface="FreesiaUPC" pitchFamily="34" charset="-34"/>
              </a:rPr>
              <a:t>มีเหตุผลความจำเป็น โดยมิได้มีเจตนา</a:t>
            </a: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ที่จะลดวงเงินให้ต่ำกว่าที่กำหนดโดยวิธีหนึ่งวิธีใด จึงสามารถดำเนินการได้โดยไม่ถือว่าแบ่งจ้าง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428596" y="71414"/>
            <a:ext cx="8429684" cy="1285884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กรมประมงหารือแนวทางปฏิบัติในการจ้างเหมาเอกชนดำเนินงานว่า</a:t>
            </a:r>
            <a:r>
              <a:rPr lang="th-TH" sz="3600" b="1" i="1" u="sng" dirty="0" smtClean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เป็นการแบ่งซื้อ/แบ่งจ้าง หรือไม่ ? </a:t>
            </a:r>
            <a:endParaRPr lang="th-TH" sz="3600" dirty="0">
              <a:solidFill>
                <a:schemeClr val="bg1"/>
              </a:solidFill>
            </a:endParaRP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44" y="1500174"/>
            <a:ext cx="9001156" cy="51435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b="1" i="1" u="sng" dirty="0" smtClean="0">
              <a:solidFill>
                <a:srgbClr val="003300"/>
              </a:solidFill>
              <a:latin typeface="Antique Olive Compact" pitchFamily="34" charset="0"/>
              <a:cs typeface="FreesiaUPC" pitchFamily="34" charset="-34"/>
            </a:endParaRPr>
          </a:p>
          <a:p>
            <a:r>
              <a:rPr lang="th-TH" sz="3600" b="1" i="1" u="sng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มติ</a:t>
            </a:r>
            <a:r>
              <a:rPr lang="th-TH" sz="3600" b="1" i="1" u="sng" dirty="0" err="1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กวพ.</a:t>
            </a:r>
            <a:r>
              <a:rPr lang="th-TH" sz="3600" b="1" i="1" u="sng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ครั้งที่๔๙/๒๕๕๓</a:t>
            </a:r>
          </a:p>
          <a:p>
            <a:pPr marL="363538" indent="-363538"/>
            <a:r>
              <a:rPr lang="th-TH" sz="3600" b="1" i="1" u="sng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๑.กรมประมงจำเป็นต้องบุคคลที่มีความรู้ ความสามารถ มีประสบการณ์ และมีความชำนาญเฉพาะตัว เพื่อให้ทำงานเฉพาะอย่าง ตามที่แผนงานกำหนดไว้ </a:t>
            </a:r>
            <a:r>
              <a:rPr lang="th-TH" sz="3600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โดยเห็นผลงานของผู้นั้นมาก่อนแล้ว ถือว่าเป็นการจ้างผู้มีความชำนาญเฉพาะตัว เพื่อให้ทำงานเฉพาะอย่างตามระเบียบฯข้อ ๒๔(๑)</a:t>
            </a:r>
          </a:p>
          <a:p>
            <a:pPr marL="261938" indent="-261938">
              <a:buFont typeface="Wingdings" pitchFamily="2" charset="2"/>
              <a:buChar char="ü"/>
            </a:pPr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ดังนั้น ในการทำสัญญาจ้าง กรมฯจึง</a:t>
            </a:r>
            <a:r>
              <a:rPr lang="th-TH" sz="3600" b="1" i="1" u="sng" dirty="0" smtClean="0">
                <a:solidFill>
                  <a:srgbClr val="7030A0"/>
                </a:solidFill>
                <a:latin typeface="Antique Olive Compact" pitchFamily="34" charset="0"/>
                <a:cs typeface="FreesiaUPC" pitchFamily="34" charset="-34"/>
              </a:rPr>
              <a:t>สามารถจ้างเหมาเป็นรายบุคคลได้</a:t>
            </a:r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โดย</a:t>
            </a:r>
            <a:r>
              <a:rPr lang="th-TH" sz="3600" b="1" i="1" u="sng" dirty="0" smtClean="0">
                <a:solidFill>
                  <a:srgbClr val="F307C6"/>
                </a:solidFill>
                <a:latin typeface="Antique Olive Compact" pitchFamily="34" charset="0"/>
                <a:cs typeface="FreesiaUPC" pitchFamily="34" charset="-34"/>
              </a:rPr>
              <a:t>ไม่ถือว่าเป็นการแบ่งซื้อ/แบ่งจ้าง                 </a:t>
            </a:r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ตามระเบียบฯ ข้อ ๒๒ วรรคสอง</a:t>
            </a:r>
          </a:p>
          <a:p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 </a:t>
            </a:r>
            <a:endParaRPr lang="th-TH" sz="3600" i="1" u="sng" dirty="0">
              <a:solidFill>
                <a:srgbClr val="0000CC"/>
              </a:solidFill>
            </a:endParaRPr>
          </a:p>
        </p:txBody>
      </p:sp>
      <p:pic>
        <p:nvPicPr>
          <p:cNvPr id="4" name="รูปภาพ 3" descr="reply-0000003268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5750" y="928670"/>
            <a:ext cx="1238250" cy="142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มุมมน 2"/>
          <p:cNvSpPr/>
          <p:nvPr/>
        </p:nvSpPr>
        <p:spPr>
          <a:xfrm>
            <a:off x="285720" y="1071546"/>
            <a:ext cx="8643998" cy="55721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sz="4000" b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endParaRPr lang="th-TH" b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endParaRPr lang="th-TH" b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r>
              <a:rPr lang="th-TH" sz="3600" b="1" u="sng" dirty="0" smtClean="0">
                <a:solidFill>
                  <a:srgbClr val="F307C6"/>
                </a:solidFill>
                <a:latin typeface="Antique Olive Compact" pitchFamily="34" charset="0"/>
                <a:cs typeface="FreesiaUPC" pitchFamily="34" charset="-34"/>
              </a:rPr>
              <a:t>๒.วิธีการจ้าง</a:t>
            </a:r>
          </a:p>
          <a:p>
            <a:pPr marL="363538" indent="-363538">
              <a:buFont typeface="Wingdings" pitchFamily="2" charset="2"/>
              <a:buChar char="ü"/>
            </a:pPr>
            <a:r>
              <a:rPr lang="th-TH" sz="3600" b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หากวงเงินตามสัญญาแต่ละราย  ครั้งหนึ่งมีวงเงิน</a:t>
            </a:r>
          </a:p>
          <a:p>
            <a:pPr marL="363538"/>
            <a:r>
              <a:rPr lang="th-TH" sz="3600" b="1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-ไม่เกิน ๑ แสนบาท ก็ชอบที่จะจ้างโดยวิธีตกลงราคาได้</a:t>
            </a:r>
          </a:p>
          <a:p>
            <a:pPr marL="363538" indent="-363538">
              <a:buFont typeface="Wingdings" pitchFamily="2" charset="2"/>
              <a:buChar char="ü"/>
            </a:pPr>
            <a:r>
              <a:rPr lang="th-TH" sz="3600" b="1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-เกิน ๑ แสนบาท ก็ชอบที่จะจ้างโดยวิธีพิเศษได้ตามระเบียบฯข้อ ๒๔(๑) โดยอนุโลม</a:t>
            </a:r>
          </a:p>
          <a:p>
            <a:pPr marL="363538" indent="-363538"/>
            <a:r>
              <a:rPr lang="th-TH" sz="3600" b="1" i="1" u="sng" dirty="0" smtClean="0">
                <a:solidFill>
                  <a:srgbClr val="F307C6"/>
                </a:solidFill>
                <a:latin typeface="Antique Olive Compact" pitchFamily="34" charset="0"/>
                <a:cs typeface="FreesiaUPC" pitchFamily="34" charset="-34"/>
              </a:rPr>
              <a:t>๓.การจ่ายค่าจ้างเพิ่มเติม กระทำได้ ๓ แนวทางดังนี้</a:t>
            </a:r>
          </a:p>
          <a:p>
            <a:pPr marL="363538"/>
            <a:r>
              <a:rPr lang="th-TH" sz="3600" b="1" i="1" u="sng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แนวทางที่ ๑ </a:t>
            </a:r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หากได้กำหนดเงื่อนไขการจ่ายค่าตอบแทนอื่นโดยคิดเป็นค่าจ้างเพิ่มเติมไว้ในสัญญานอกเหนือจากเนื้องานปกติแล้ว ก็กระทำได้</a:t>
            </a:r>
          </a:p>
          <a:p>
            <a:pPr marL="363538"/>
            <a:endParaRPr lang="th-TH" b="1" i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pPr marL="363538" indent="-363538"/>
            <a:endParaRPr lang="th-TH" b="1" i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endParaRPr lang="th-TH" b="1" dirty="0" smtClean="0">
              <a:solidFill>
                <a:schemeClr val="tx1"/>
              </a:solidFill>
              <a:latin typeface="Antique Olive Compact" pitchFamily="34" charset="0"/>
              <a:cs typeface="FreesiaUPC" pitchFamily="34" charset="-34"/>
            </a:endParaRPr>
          </a:p>
        </p:txBody>
      </p:sp>
      <p:sp>
        <p:nvSpPr>
          <p:cNvPr id="5" name="รูปหกเหลี่ยม 4"/>
          <p:cNvSpPr/>
          <p:nvPr/>
        </p:nvSpPr>
        <p:spPr>
          <a:xfrm>
            <a:off x="0" y="0"/>
            <a:ext cx="9144000" cy="100010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สำหรับวิธีการจ้างเหมาเอกชนดำเนินงาน</a:t>
            </a:r>
            <a:endParaRPr lang="th-TH" sz="4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ดและมนมุมสี่เหลี่ยมหนึ่งมุม 2"/>
          <p:cNvSpPr/>
          <p:nvPr/>
        </p:nvSpPr>
        <p:spPr>
          <a:xfrm>
            <a:off x="214282" y="71414"/>
            <a:ext cx="8715436" cy="6572272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63538"/>
            <a:endParaRPr lang="th-TH" b="1" i="1" u="sng" dirty="0" smtClean="0">
              <a:solidFill>
                <a:srgbClr val="C00000"/>
              </a:solidFill>
              <a:latin typeface="Antique Olive Compact" pitchFamily="34" charset="0"/>
              <a:cs typeface="FreesiaUPC" pitchFamily="34" charset="-34"/>
            </a:endParaRPr>
          </a:p>
          <a:p>
            <a:pPr marL="363538"/>
            <a:r>
              <a:rPr lang="th-TH" sz="3600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แนวทางที่๒ </a:t>
            </a:r>
          </a:p>
          <a:p>
            <a:pPr marL="363538">
              <a:buFont typeface="Wingdings" pitchFamily="2" charset="2"/>
              <a:buChar char="ü"/>
            </a:pPr>
            <a:r>
              <a:rPr lang="th-TH" sz="3600" b="1" i="1" u="sng" dirty="0" smtClean="0">
                <a:solidFill>
                  <a:srgbClr val="800080"/>
                </a:solidFill>
                <a:latin typeface="Antique Olive Compact" pitchFamily="34" charset="0"/>
                <a:cs typeface="FreesiaUPC" pitchFamily="34" charset="-34"/>
              </a:rPr>
              <a:t>หากไม่ได้ระบุเงื่อนไขการจ่ายค่าจ้างเพิ่มเติมไว้ในสัญญาตั้งแต่แรกตามแนวทางที่๑ ก็สามารถแก้ไขสัญญาจ้างได้ แต่ต้องเป็นเรื่องที่อยู่ภายใต้เนื้องานหรือขอบวัตถุประสงค์เดิม</a:t>
            </a:r>
          </a:p>
          <a:p>
            <a:pPr marL="363538"/>
            <a:r>
              <a:rPr lang="th-TH" sz="3600" b="1" i="1" u="sng" dirty="0" smtClean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แนวทางที่ ๓</a:t>
            </a:r>
          </a:p>
          <a:p>
            <a:pPr>
              <a:buFont typeface="Wingdings" pitchFamily="2" charset="2"/>
              <a:buChar char="Ø"/>
            </a:pPr>
            <a:r>
              <a:rPr lang="th-TH" sz="3600" b="1" i="1" dirty="0" smtClean="0">
                <a:solidFill>
                  <a:srgbClr val="6600CC"/>
                </a:solidFill>
                <a:latin typeface="Antique Olive Compact" pitchFamily="34" charset="0"/>
                <a:cs typeface="FreesiaUPC" pitchFamily="34" charset="-34"/>
              </a:rPr>
              <a:t>หากเป็นกรณีที่จะให้ทำงานเพิ่มเติมที่ไม่ได้อยู่ในขอบวัตถุประสงค์ของเนื้องานตามสัญญาจ้างที่ทำไว้เดิม </a:t>
            </a:r>
          </a:p>
          <a:p>
            <a:pPr lvl="1"/>
            <a:r>
              <a:rPr lang="th-TH" sz="3600" b="1" i="1" dirty="0" smtClean="0">
                <a:solidFill>
                  <a:srgbClr val="6600CC"/>
                </a:solidFill>
                <a:latin typeface="Antique Olive Compact" pitchFamily="34" charset="0"/>
                <a:cs typeface="FreesiaUPC" pitchFamily="34" charset="-34"/>
              </a:rPr>
              <a:t>-</a:t>
            </a:r>
            <a:r>
              <a:rPr lang="th-TH" sz="3600" b="1" i="1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กรณีนี้ย่อม</a:t>
            </a:r>
            <a:r>
              <a:rPr lang="th-TH" sz="3600" b="1" i="1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ไม่สามารถแก้ไขเปลี่ยนแปลงสัญญาได้  </a:t>
            </a:r>
            <a:r>
              <a:rPr lang="th-TH" sz="3600" b="1" i="1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กรมฯจะต้องจัดหาใหม่ และหากมีเหตุผลที่ต้องจ้างรายเดิมก็สามารถจ้างโดยวิธีพิเศษตามระเบียบฯข้อ๒๔(๕)ได้โดยอนุโลม</a:t>
            </a:r>
          </a:p>
          <a:p>
            <a:pPr marL="363538"/>
            <a:endParaRPr lang="th-TH" b="1" i="1" u="sng" dirty="0" smtClean="0">
              <a:solidFill>
                <a:srgbClr val="800080"/>
              </a:solidFill>
              <a:latin typeface="Antique Olive Compact" pitchFamily="34" charset="0"/>
              <a:cs typeface="FreesiaUPC" pitchFamily="34" charset="-34"/>
            </a:endParaRPr>
          </a:p>
        </p:txBody>
      </p:sp>
      <p:pic>
        <p:nvPicPr>
          <p:cNvPr id="4" name="รูปภาพ 3" descr="16kxhn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2912" y="6243660"/>
            <a:ext cx="638175" cy="471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66B45D-E3ED-4003-A051-284B110BDC41}" type="slidenum">
              <a:rPr lang="en-US" smtClean="0"/>
              <a:pPr/>
              <a:t>53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75" y="142875"/>
            <a:ext cx="8786813" cy="17145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400" b="1" dirty="0">
                <a:solidFill>
                  <a:srgbClr val="FF0000"/>
                </a:solidFill>
                <a:cs typeface="FreesiaUPC" pitchFamily="34" charset="-34"/>
              </a:rPr>
              <a:t>การซื้อ/จ้าง   โดยวิธีตกลงราคา </a:t>
            </a:r>
            <a:r>
              <a:rPr lang="th-TH" sz="4400" b="1" dirty="0">
                <a:solidFill>
                  <a:srgbClr val="002060"/>
                </a:solidFill>
                <a:cs typeface="FreesiaUPC" pitchFamily="34" charset="-34"/>
              </a:rPr>
              <a:t>                       </a:t>
            </a:r>
          </a:p>
          <a:p>
            <a:pPr>
              <a:defRPr/>
            </a:pPr>
            <a:r>
              <a:rPr lang="th-TH" sz="4400" b="1" dirty="0">
                <a:solidFill>
                  <a:srgbClr val="002060"/>
                </a:solidFill>
                <a:cs typeface="FreesiaUPC" pitchFamily="34" charset="-34"/>
              </a:rPr>
              <a:t>(เป็นการจัดหาพัสดุ   วงเงินไม่เกิน ๑ แสนบาท </a:t>
            </a:r>
          </a:p>
          <a:p>
            <a:pPr>
              <a:defRPr/>
            </a:pPr>
            <a:r>
              <a:rPr lang="th-TH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(ข้อ๓๙ วรรคแรก)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)</a:t>
            </a:r>
            <a:r>
              <a:rPr lang="th-TH" b="1" dirty="0">
                <a:solidFill>
                  <a:srgbClr val="FF0000"/>
                </a:solidFill>
                <a:cs typeface="FreesiaUPC" pitchFamily="34" charset="-34"/>
              </a:rPr>
              <a:t>มีวิธีปฏิบัติดังนี้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357188" y="2000250"/>
            <a:ext cx="7358062" cy="928688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73038" indent="-173038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dirty="0">
                <a:latin typeface="BrowalliaUPC" pitchFamily="34" charset="-34"/>
                <a:cs typeface="EucrosiaUPC" pitchFamily="18" charset="-34"/>
              </a:rPr>
              <a:t>๑.</a:t>
            </a: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เมื่อหัวหน้าส่วนราชการได้รับความเห็นชอบรายงานขอซื้อ/ขอจ้าง ตามที่เจ้าหน้าที่พัสดุเสนอแล้ว</a:t>
            </a:r>
            <a:endParaRPr lang="th-TH" sz="3600" b="1" dirty="0">
              <a:solidFill>
                <a:schemeClr val="tx1"/>
              </a:solidFill>
              <a:latin typeface="BrowalliaUPC" pitchFamily="34" charset="-34"/>
              <a:cs typeface="EucrosiaUPC" pitchFamily="18" charset="-34"/>
            </a:endParaRPr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1143000" y="4643438"/>
            <a:ext cx="7929563" cy="1928812"/>
          </a:xfrm>
          <a:prstGeom prst="roundRect">
            <a:avLst/>
          </a:prstGeom>
          <a:solidFill>
            <a:srgbClr val="FFEBF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tabLst>
                <a:tab pos="444500" algn="l"/>
              </a:tabLst>
              <a:defRPr/>
            </a:pPr>
            <a:r>
              <a:rPr lang="th-TH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๓.</a:t>
            </a: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หลังจากนั้น </a:t>
            </a: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ใ</a:t>
            </a: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ห้หัวหน้า</a:t>
            </a:r>
            <a:r>
              <a:rPr lang="th-TH" sz="3200" b="1" u="sng" dirty="0" err="1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จนท.</a:t>
            </a: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พัสดุ เขียนใบสั่งซื้อ/สั่งจ้าง</a:t>
            </a: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	</a:t>
            </a:r>
            <a:r>
              <a:rPr lang="th-TH" sz="3200" b="1" u="sng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ได้ภายใน</a:t>
            </a: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ว</a:t>
            </a:r>
            <a:r>
              <a:rPr lang="th-TH" sz="3200" b="1" u="sng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งเงินที่ได้รับความเห็นชอบจากหัวหน้า-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tabLst>
                <a:tab pos="444500" algn="l"/>
              </a:tabLst>
              <a:defRPr/>
            </a:pP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  </a:t>
            </a:r>
            <a:r>
              <a:rPr lang="th-TH" sz="3200" b="1" u="sng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ส่วนราชการตามที่ได้มีการรายงานขอซื้อ/จ้างไว้แล้วนั้น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928688" y="3071813"/>
            <a:ext cx="7786687" cy="1428750"/>
          </a:xfrm>
          <a:prstGeom prst="roundRect">
            <a:avLst/>
          </a:prstGeom>
          <a:solidFill>
            <a:srgbClr val="D2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๒.</a:t>
            </a:r>
            <a:r>
              <a:rPr lang="th-TH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ให้เจ้าหน้าที่พัสดุไป</a:t>
            </a:r>
            <a:r>
              <a:rPr lang="th-TH" sz="4000" b="1" u="sng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ติดต่อตกลงราคา</a:t>
            </a:r>
            <a:r>
              <a:rPr lang="th-TH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กับผู้ขาย/ผู้รับจ้างโดยตรง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(ระเบียบมิได้มีข้อกำหนดว่าต้องมีใบเสนอราคา</a:t>
            </a: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) </a:t>
            </a:r>
            <a:endParaRPr lang="th-TH" sz="3200" dirty="0"/>
          </a:p>
        </p:txBody>
      </p:sp>
      <p:sp>
        <p:nvSpPr>
          <p:cNvPr id="7" name="ลูกศรลง 6"/>
          <p:cNvSpPr/>
          <p:nvPr/>
        </p:nvSpPr>
        <p:spPr>
          <a:xfrm rot="19008274">
            <a:off x="398463" y="2870200"/>
            <a:ext cx="644525" cy="10033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 rot="18862338">
            <a:off x="491331" y="4496594"/>
            <a:ext cx="785813" cy="113982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DF8679-8A89-47D0-89FF-A0BB721B4B21}" type="slidenum">
              <a:rPr lang="en-US" smtClean="0"/>
              <a:pPr/>
              <a:t>54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75" y="71438"/>
            <a:ext cx="8786813" cy="12858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400" b="1" i="1" u="sng" dirty="0">
                <a:solidFill>
                  <a:srgbClr val="007033"/>
                </a:solidFill>
                <a:cs typeface="FreesiaUPC" pitchFamily="34" charset="-34"/>
              </a:rPr>
              <a:t>การซื้อ/จ้าง วิธีตกลงราคา </a:t>
            </a:r>
            <a:r>
              <a:rPr lang="th-TH" sz="4000" b="1" dirty="0">
                <a:solidFill>
                  <a:srgbClr val="007033"/>
                </a:solidFill>
                <a:cs typeface="FreesiaUPC" pitchFamily="34" charset="-34"/>
              </a:rPr>
              <a:t>กรณีมีความจำเป็นเร่งด่วน </a:t>
            </a:r>
            <a:br>
              <a:rPr lang="th-TH" sz="4000" b="1" dirty="0">
                <a:solidFill>
                  <a:srgbClr val="007033"/>
                </a:solidFill>
                <a:cs typeface="FreesiaUPC" pitchFamily="34" charset="-34"/>
              </a:rPr>
            </a:br>
            <a:r>
              <a:rPr lang="th-TH" sz="4000" b="1" dirty="0">
                <a:solidFill>
                  <a:srgbClr val="007033"/>
                </a:solidFill>
                <a:cs typeface="FreesiaUPC" pitchFamily="34" charset="-34"/>
              </a:rPr>
              <a:t>ที่</a:t>
            </a:r>
            <a:r>
              <a:rPr lang="th-TH" sz="4000" b="1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ไม่อาจคาดหมายไว้ก่อนล่วงหน้าได้ </a:t>
            </a:r>
            <a:r>
              <a:rPr lang="th-TH" sz="3200" b="1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(ข้อ๓๙วรรค </a:t>
            </a:r>
            <a:r>
              <a:rPr lang="th-TH" sz="4000" b="1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๒</a:t>
            </a:r>
            <a:r>
              <a:rPr lang="th-TH" sz="4400" b="1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)</a:t>
            </a:r>
            <a:r>
              <a:rPr lang="th-TH" sz="4400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 </a:t>
            </a:r>
            <a:endParaRPr lang="th-TH" sz="4400" dirty="0">
              <a:solidFill>
                <a:srgbClr val="007033"/>
              </a:solidFill>
            </a:endParaRPr>
          </a:p>
        </p:txBody>
      </p:sp>
      <p:sp>
        <p:nvSpPr>
          <p:cNvPr id="4" name="เครื่องหมายบั้ง 3"/>
          <p:cNvSpPr/>
          <p:nvPr/>
        </p:nvSpPr>
        <p:spPr>
          <a:xfrm>
            <a:off x="0" y="1357313"/>
            <a:ext cx="9144000" cy="1071562"/>
          </a:xfrm>
          <a:prstGeom prst="chevron">
            <a:avLst/>
          </a:prstGeom>
          <a:solidFill>
            <a:srgbClr val="FFEBFA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2075" indent="-920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ใช้กับ</a:t>
            </a:r>
            <a:r>
              <a:rPr lang="th-TH" sz="3200" b="1" u="sng" dirty="0">
                <a:solidFill>
                  <a:srgbClr val="202394"/>
                </a:solidFill>
                <a:latin typeface="BrowalliaUPC" pitchFamily="34" charset="-34"/>
                <a:cs typeface="FreesiaUPC" pitchFamily="34" charset="-34"/>
              </a:rPr>
              <a:t>กรณีจำเป็น/เร่งด่วน/</a:t>
            </a:r>
            <a:r>
              <a:rPr lang="th-TH" sz="3200" b="1" i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ที่ไม่อาจคาดหมายไว้ก่อนล่วงหน้า  โดยให้ทำรายงานขอซื้อ/จ้างภายหลัง</a:t>
            </a:r>
            <a:r>
              <a:rPr lang="th-TH" sz="2800" b="1" i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ได้</a:t>
            </a:r>
          </a:p>
        </p:txBody>
      </p:sp>
      <p:sp>
        <p:nvSpPr>
          <p:cNvPr id="5" name="เครื่องหมายบั้ง 4"/>
          <p:cNvSpPr/>
          <p:nvPr/>
        </p:nvSpPr>
        <p:spPr>
          <a:xfrm>
            <a:off x="0" y="2428875"/>
            <a:ext cx="9144000" cy="1714500"/>
          </a:xfrm>
          <a:prstGeom prst="chevron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u="sng" dirty="0">
                <a:solidFill>
                  <a:srgbClr val="202394"/>
                </a:solidFill>
                <a:latin typeface="BrowalliaUPC" pitchFamily="34" charset="-34"/>
                <a:cs typeface="FreesiaUPC" pitchFamily="34" charset="-34"/>
              </a:rPr>
              <a:t>วิธีปฏิบัติ  </a:t>
            </a:r>
            <a:r>
              <a:rPr lang="th-TH" sz="36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ขั้นตอนที่ </a:t>
            </a:r>
            <a:r>
              <a:rPr lang="th-TH" sz="36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(๑)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dirty="0"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-ให้</a:t>
            </a:r>
            <a:r>
              <a:rPr lang="th-TH" sz="3600" b="1" dirty="0" err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จนท.</a:t>
            </a: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พัสดุ/</a:t>
            </a:r>
            <a:r>
              <a:rPr lang="th-TH" sz="3600" b="1" dirty="0" err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จนท.</a:t>
            </a: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ผู้รับผิดชอบ ในการปฏิบัติงานนั้น จัดซื้อ/จ้างไปก่อนได้      </a:t>
            </a:r>
          </a:p>
        </p:txBody>
      </p:sp>
      <p:sp>
        <p:nvSpPr>
          <p:cNvPr id="6" name="เครื่องหมายบั้ง 5"/>
          <p:cNvSpPr/>
          <p:nvPr/>
        </p:nvSpPr>
        <p:spPr>
          <a:xfrm>
            <a:off x="0" y="4071938"/>
            <a:ext cx="9144000" cy="1285875"/>
          </a:xfrm>
          <a:prstGeom prst="chevron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ขั้นตอนที่(๒)</a:t>
            </a:r>
            <a:r>
              <a:rPr lang="th-TH" b="1" dirty="0">
                <a:latin typeface="BrowalliaUPC" pitchFamily="34" charset="-34"/>
                <a:cs typeface="FreesiaUPC" pitchFamily="34" charset="-34"/>
              </a:rPr>
              <a:t>	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ให้จัดทำรายงานขอซื้อ/จ้าง ขอความเห็นชอบหัวหน้าส่วนราชการในภายหลัง  โดยมีสาระสำคัญเท่าที่จำเป็น</a:t>
            </a:r>
          </a:p>
        </p:txBody>
      </p:sp>
      <p:sp>
        <p:nvSpPr>
          <p:cNvPr id="7" name="เครื่องหมายบั้ง 6"/>
          <p:cNvSpPr/>
          <p:nvPr/>
        </p:nvSpPr>
        <p:spPr>
          <a:xfrm>
            <a:off x="0" y="5500688"/>
            <a:ext cx="9144000" cy="1285875"/>
          </a:xfrm>
          <a:prstGeom prst="chevron">
            <a:avLst/>
          </a:prstGeom>
          <a:solidFill>
            <a:srgbClr val="FFEBF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ขั้นตอนที่(๓)</a:t>
            </a: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</a:t>
            </a: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ให้ใช้รายงานที่หัวหน้าส่วนราชการเห็นชอบนั้นเป็น</a:t>
            </a: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หลักฐานการตรวจรับโดยอนุโลม</a:t>
            </a:r>
          </a:p>
        </p:txBody>
      </p:sp>
      <p:sp>
        <p:nvSpPr>
          <p:cNvPr id="8" name="ลูกศรลง 7"/>
          <p:cNvSpPr/>
          <p:nvPr/>
        </p:nvSpPr>
        <p:spPr>
          <a:xfrm rot="19221095">
            <a:off x="307975" y="2579688"/>
            <a:ext cx="500063" cy="64293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 rot="19434887">
            <a:off x="101600" y="3971925"/>
            <a:ext cx="509588" cy="63658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ลูกศรลง 9"/>
          <p:cNvSpPr/>
          <p:nvPr/>
        </p:nvSpPr>
        <p:spPr>
          <a:xfrm rot="19221095">
            <a:off x="147638" y="5414963"/>
            <a:ext cx="500062" cy="64293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04A874-93B0-4AF1-977B-1F28AB65A0E6}" type="slidenum">
              <a:rPr lang="en-US" smtClean="0"/>
              <a:pPr/>
              <a:t>55</a:t>
            </a:fld>
            <a:endParaRPr lang="th-TH" smtClean="0"/>
          </a:p>
        </p:txBody>
      </p:sp>
      <p:sp>
        <p:nvSpPr>
          <p:cNvPr id="3" name="พับมุม 2"/>
          <p:cNvSpPr/>
          <p:nvPr/>
        </p:nvSpPr>
        <p:spPr>
          <a:xfrm>
            <a:off x="0" y="0"/>
            <a:ext cx="9144000" cy="6858000"/>
          </a:xfrm>
          <a:prstGeom prst="foldedCorner">
            <a:avLst/>
          </a:prstGeom>
          <a:solidFill>
            <a:srgbClr val="FDFE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4" name="เครื่องหมายบั้ง 3"/>
          <p:cNvSpPr/>
          <p:nvPr/>
        </p:nvSpPr>
        <p:spPr>
          <a:xfrm>
            <a:off x="0" y="142875"/>
            <a:ext cx="9001125" cy="1428750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th-TH" sz="4800" b="1" dirty="0">
                <a:solidFill>
                  <a:srgbClr val="0000CC"/>
                </a:solidFill>
                <a:cs typeface="EucrosiaUPC" pitchFamily="18" charset="-34"/>
              </a:rPr>
              <a:t>การซื้อ/จ้าง โดยวิธีสอบราคา </a:t>
            </a:r>
          </a:p>
          <a:p>
            <a:pPr>
              <a:lnSpc>
                <a:spcPct val="90000"/>
              </a:lnSpc>
              <a:defRPr/>
            </a:pPr>
            <a:r>
              <a:rPr lang="th-TH" sz="4800" b="1" dirty="0">
                <a:solidFill>
                  <a:srgbClr val="0000CC"/>
                </a:solidFill>
                <a:cs typeface="EucrosiaUPC" pitchFamily="18" charset="-34"/>
              </a:rPr>
              <a:t>(วงเงินเกิน๑แสน-๒ ล้าน)</a:t>
            </a:r>
            <a:endParaRPr lang="th-TH" sz="48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500063" y="2057400"/>
            <a:ext cx="8501062" cy="1228725"/>
          </a:xfrm>
          <a:prstGeom prst="homePlate">
            <a:avLst/>
          </a:prstGeom>
          <a:solidFill>
            <a:srgbClr val="FBD5F3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ระเบียบฯข้อ ๔๐ กำหนดว่า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ให้</a:t>
            </a:r>
            <a:r>
              <a:rPr lang="th-TH" sz="3600" b="1" dirty="0" err="1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จนท.</a:t>
            </a: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พัสดุจัดทำร่างประกาศและเอกสารสอบราคา</a:t>
            </a:r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285750" y="3429000"/>
            <a:ext cx="8358188" cy="2857500"/>
          </a:xfrm>
          <a:prstGeom prst="roundRect">
            <a:avLst/>
          </a:prstGeom>
          <a:solidFill>
            <a:srgbClr val="D2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ในการจัดทำเอกสารสอบราคาตามข้อ ๔๐ </a:t>
            </a:r>
            <a:endParaRPr lang="th-TH" sz="3600" b="1" i="1" dirty="0" smtClean="0">
              <a:solidFill>
                <a:schemeClr val="tx1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r>
              <a:rPr lang="th-TH" sz="3600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มี</a:t>
            </a:r>
            <a:r>
              <a:rPr lang="th-TH" sz="36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หนังสือเวียนสำนักนายกรัฐมนตรี 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ที่ </a:t>
            </a:r>
            <a:r>
              <a:rPr lang="th-TH" sz="3600" b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sz="36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sz="3600" b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กวพ</a:t>
            </a:r>
            <a:r>
              <a:rPr lang="th-TH" sz="36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)๑๒๐๔/ว ๘๕๘ ลงวันที่ ๗ ธันวาคม ๒๕๓๕</a:t>
            </a:r>
            <a:endParaRPr lang="th-TH" sz="3600" b="1" i="1" dirty="0">
              <a:solidFill>
                <a:schemeClr val="tx1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r>
              <a:rPr lang="th-TH" sz="36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กำหนดให้หัวหน้าเจ้าหน้าที่พัสดุ เป็นผู้ลงชื่อกำกับตรา</a:t>
            </a:r>
          </a:p>
          <a:p>
            <a:pPr>
              <a:defRPr/>
            </a:pPr>
            <a:r>
              <a:rPr lang="th-TH" sz="36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ชื่อส่วนราชการ เช่นเดียวกับวิธีประกวดราคา</a:t>
            </a:r>
          </a:p>
        </p:txBody>
      </p:sp>
      <p:sp>
        <p:nvSpPr>
          <p:cNvPr id="7" name="ลูกศรลง 6"/>
          <p:cNvSpPr/>
          <p:nvPr/>
        </p:nvSpPr>
        <p:spPr>
          <a:xfrm rot="17745645">
            <a:off x="2181225" y="1379538"/>
            <a:ext cx="785813" cy="93503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BF433B-717D-49CF-85FD-4347BE215686}" type="slidenum">
              <a:rPr lang="en-US" smtClean="0"/>
              <a:pPr/>
              <a:t>56</a:t>
            </a:fld>
            <a:endParaRPr lang="th-TH" smtClean="0"/>
          </a:p>
        </p:txBody>
      </p:sp>
      <p:sp>
        <p:nvSpPr>
          <p:cNvPr id="3" name="รูปหกเหลี่ยม 2"/>
          <p:cNvSpPr/>
          <p:nvPr/>
        </p:nvSpPr>
        <p:spPr>
          <a:xfrm>
            <a:off x="0" y="142875"/>
            <a:ext cx="9144000" cy="1304925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4400" b="1" dirty="0">
              <a:solidFill>
                <a:schemeClr val="accent2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r>
              <a:rPr lang="th-TH" sz="44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การเผยแพร่ประกาศสอบราคา(ข้อ ๔๑)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(ต้องปิดประกาศ/ลง</a:t>
            </a:r>
            <a:r>
              <a:rPr lang="th-TH" sz="3200" b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เว็บไซต์ </a:t>
            </a: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วันเดียวกันกับในประกาศ)</a:t>
            </a:r>
          </a:p>
          <a:p>
            <a:pPr>
              <a:defRPr/>
            </a:pPr>
            <a:r>
              <a:rPr lang="th-TH" dirty="0">
                <a:solidFill>
                  <a:srgbClr val="0000CC"/>
                </a:solidFill>
              </a:rPr>
              <a:t>(</a:t>
            </a:r>
            <a:endParaRPr lang="th-TH" sz="4000" b="1" dirty="0">
              <a:solidFill>
                <a:srgbClr val="0000CC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14313" y="1500188"/>
            <a:ext cx="4857750" cy="51435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u="sng" dirty="0">
                <a:solidFill>
                  <a:schemeClr val="accent2"/>
                </a:solidFill>
                <a:latin typeface="Angsana New" pitchFamily="18" charset="-34"/>
                <a:cs typeface="FreesiaUPC" pitchFamily="34" charset="-34"/>
              </a:rPr>
              <a:t>วิธีปฏิบัติ</a:t>
            </a: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ระเบียบฯ ข้อ ๔๑ กำหนดให้เจ้าหน้าที่พัสดุดำเนินการดังนี้</a:t>
            </a: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	๑.ก่อนวันเปิดซองสอบราคาไม่น้อยกว่า ๑๐ วัน สำหรับการสอบราคาในประเทศ ...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ให้ส่งประกาศและเอกสารสอบราคา         ไปไปยังผู้มีอาชีพขาย /รับจ้างโดยตรง/หรือทางไปรษณีย์ลงทะเบียนให้มากที่สุดเท่าที่จะทำได้</a:t>
            </a:r>
            <a:r>
              <a:rPr lang="th-TH" sz="32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-ปิด ณ ที่ทำการของหน่วยงานโดยเปิดเผย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4857750" y="1643063"/>
            <a:ext cx="4143375" cy="4929187"/>
          </a:xfrm>
          <a:prstGeom prst="round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ประกอบกับมติครม.เมื่อ ๒๘ ธันวาคม ๒๕๔๗           </a:t>
            </a:r>
            <a:endParaRPr lang="th-TH" sz="3200" b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u="sng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</a:t>
            </a:r>
            <a:r>
              <a:rPr lang="th-TH" sz="32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หน่วยงาน</a:t>
            </a:r>
            <a:r>
              <a:rPr lang="th-TH" sz="3200" b="1" u="sng" dirty="0" err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ลงเว็ปไซต์</a:t>
            </a:r>
            <a:r>
              <a:rPr lang="th-TH" sz="32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ประกาศสอบ/ประกวดราคาทุก</a:t>
            </a:r>
            <a:r>
              <a:rPr lang="th-TH" sz="3200" b="1" u="sng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วงเงินของ</a:t>
            </a:r>
            <a:r>
              <a:rPr lang="th-TH" sz="32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หน่วยงานและของกรมบัญชีกลาง             อีกทางหนึ่ง</a:t>
            </a:r>
          </a:p>
          <a:p>
            <a:pPr marL="182563" indent="-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sz="3200" b="1" dirty="0" err="1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ครั้งที่๔๔/๒๕๕๒</a:t>
            </a: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)</a:t>
            </a:r>
            <a:endParaRPr lang="th-TH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endParaRPr lang="th-TH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endParaRPr lang="th-TH" b="1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pic>
        <p:nvPicPr>
          <p:cNvPr id="105478" name="Picture 2" descr="425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285750"/>
            <a:ext cx="857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ําดับงาน: กระบวนการสำรอง 1"/>
          <p:cNvSpPr/>
          <p:nvPr/>
        </p:nvSpPr>
        <p:spPr>
          <a:xfrm>
            <a:off x="214313" y="685800"/>
            <a:ext cx="8929687" cy="6029325"/>
          </a:xfrm>
          <a:prstGeom prst="flowChartAlternateProcess">
            <a:avLst/>
          </a:prstGeom>
          <a:solidFill>
            <a:srgbClr val="E7FEF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tabLst>
                <a:tab pos="268288" algn="l"/>
              </a:tabLst>
              <a:defRPr/>
            </a:pPr>
            <a:endParaRPr lang="th-TH" sz="3200" b="1" dirty="0">
              <a:solidFill>
                <a:srgbClr val="7030A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tabLst>
                <a:tab pos="268288" algn="l"/>
              </a:tabLst>
              <a:defRPr/>
            </a:pPr>
            <a:r>
              <a:rPr lang="th-TH" sz="3200" b="1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</a:p>
          <a:p>
            <a:pPr algn="l">
              <a:lnSpc>
                <a:spcPct val="90000"/>
              </a:lnSpc>
              <a:tabLst>
                <a:tab pos="268288" algn="l"/>
              </a:tabLst>
              <a:defRPr/>
            </a:pP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</a:p>
          <a:p>
            <a:pPr algn="l">
              <a:lnSpc>
                <a:spcPct val="90000"/>
              </a:lnSpc>
              <a:buFont typeface="Wingdings" pitchFamily="2" charset="2"/>
              <a:buChar char="q"/>
              <a:tabLst>
                <a:tab pos="268288" algn="l"/>
              </a:tabLst>
              <a:defRPr/>
            </a:pP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-ไม่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มีการขายเอกสารสอบราคา-และ</a:t>
            </a: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ไม่มีการวางหลักประกันซอง</a:t>
            </a:r>
          </a:p>
          <a:p>
            <a:pPr algn="l">
              <a:lnSpc>
                <a:spcPct val="90000"/>
              </a:lnSpc>
              <a:buFont typeface="Wingdings" pitchFamily="2" charset="2"/>
              <a:buChar char="v"/>
              <a:tabLst>
                <a:tab pos="268288" algn="l"/>
              </a:tabLst>
              <a:defRPr/>
            </a:pPr>
            <a:r>
              <a:rPr lang="th-TH" sz="3200" b="1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-ให้แจกจ่าย/หรือให้เอกสารได้ ตั้งแต่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วันที่ลงประกาศสอบราคา</a:t>
            </a:r>
          </a:p>
          <a:p>
            <a:pPr marL="177800" indent="-177800" algn="l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กำหนดวันยื่นซอง ถึงวัน</a:t>
            </a: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ปิดรับซองต้อง</a:t>
            </a: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ไม่น้อยกว่า ๑๐วัน</a:t>
            </a:r>
          </a:p>
          <a:p>
            <a:pPr algn="l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-จะกำหนดให้ยื่นซองสอบราคาทางไปรษณีย์ก็ได้</a:t>
            </a:r>
          </a:p>
          <a:p>
            <a:pPr marL="174625" indent="-174625" algn="l">
              <a:lnSpc>
                <a:spcPct val="90000"/>
              </a:lnSpc>
              <a:buFont typeface="BrowalliaUPC" pitchFamily="34" charset="-34"/>
              <a:buChar char="Ø"/>
              <a:defRPr/>
            </a:pPr>
            <a:r>
              <a:rPr lang="th-TH" b="1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  <a:r>
              <a:rPr lang="th-TH" sz="3200" b="1" dirty="0">
                <a:solidFill>
                  <a:srgbClr val="660066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ผู้รับซองได้แก่</a:t>
            </a:r>
            <a:r>
              <a:rPr lang="th-TH" sz="3200" b="1" dirty="0" err="1">
                <a:solidFill>
                  <a:srgbClr val="660066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จนท.</a:t>
            </a:r>
            <a:r>
              <a:rPr lang="th-TH" sz="3200" b="1" dirty="0">
                <a:solidFill>
                  <a:srgbClr val="660066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งานสารบรรณ/หรือผู้ที่ได้รับแต่งตั้งให้รับซองโดยเฉพาะ</a:t>
            </a:r>
            <a:endParaRPr lang="th-TH" b="1" dirty="0">
              <a:solidFill>
                <a:srgbClr val="660066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 algn="l">
              <a:lnSpc>
                <a:spcPct val="90000"/>
              </a:lnSpc>
              <a:buFont typeface="Wingdings" pitchFamily="2" charset="2"/>
              <a:buChar char="ü"/>
              <a:tabLst>
                <a:tab pos="0" algn="l"/>
                <a:tab pos="631825" algn="l"/>
              </a:tabLst>
              <a:defRPr/>
            </a:pPr>
            <a:r>
              <a:rPr lang="th-TH" b="1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	</a:t>
            </a:r>
            <a:r>
              <a:rPr lang="th-TH" b="1" u="sng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-เมื่อรับซองแล้วให้ส่งให้หัวหน้า</a:t>
            </a:r>
            <a:r>
              <a:rPr lang="th-TH" b="1" u="sng" dirty="0" err="1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จนท.</a:t>
            </a:r>
            <a:r>
              <a:rPr lang="th-TH" b="1" u="sng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พัสดุ เก็บรักษาไว้ </a:t>
            </a:r>
          </a:p>
          <a:p>
            <a:pPr algn="l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627063" algn="l"/>
              </a:tabLst>
              <a:defRPr/>
            </a:pPr>
            <a:r>
              <a:rPr lang="th-TH" sz="3200" b="1" dirty="0" smtClean="0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เมื่อ</a:t>
            </a:r>
            <a:r>
              <a:rPr lang="th-TH" sz="3200" b="1" dirty="0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ปิดรับซองให้หน.</a:t>
            </a:r>
            <a:r>
              <a:rPr lang="th-TH" sz="3200" b="1" dirty="0" err="1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จนท</a:t>
            </a:r>
            <a:r>
              <a:rPr lang="th-TH" sz="3200" b="1" dirty="0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พัสดุทำบันทึก</a:t>
            </a:r>
            <a:r>
              <a:rPr lang="th-TH" sz="3200" b="1" dirty="0" err="1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ส่งค</a:t>
            </a:r>
            <a:r>
              <a:rPr lang="th-TH" sz="3200" b="1" dirty="0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กก.เปิดซองสอบราคา</a:t>
            </a:r>
          </a:p>
          <a:p>
            <a:pPr marL="273050" indent="-273050" algn="l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</a:t>
            </a:r>
            <a:r>
              <a:rPr lang="th-TH" sz="32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คกก.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เปิดซองสอบราคาคัดเลือกผู้เสนอราคา </a:t>
            </a:r>
          </a:p>
          <a:p>
            <a:pPr marL="273050" indent="-273050">
              <a:lnSpc>
                <a:spcPct val="90000"/>
              </a:lnSpc>
              <a:defRPr/>
            </a:pP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		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หาก</a:t>
            </a:r>
            <a:r>
              <a:rPr lang="th-TH" sz="3200" b="1" i="1" u="sng" dirty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มีผู้เสนอราคามีคุณสมบัติถูกต้องรายเดียว </a:t>
            </a:r>
          </a:p>
          <a:p>
            <a:pPr algn="l">
              <a:lnSpc>
                <a:spcPct val="90000"/>
              </a:lnSpc>
              <a:tabLst>
                <a:tab pos="268288" algn="l"/>
              </a:tabLs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ให้ตรวจสอบคุณภาพของสิ่งของ/ว่า มีคุณภาพ/คุณสมบัติและ	เป็นประโยชน์ต่อราชการหรือไม่ </a:t>
            </a:r>
            <a:r>
              <a:rPr lang="th-TH" sz="3200" b="1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หาก</a:t>
            </a: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เห็นว่าสมควรซื้อ/จ้างจากรายเดียวนั้น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ก็ให้ดำเนินการ</a:t>
            </a:r>
            <a:r>
              <a:rPr lang="th-TH" sz="32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ต่อไปได้ โดย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ไม่ต้องยกเลิกการสอบราคา</a:t>
            </a:r>
          </a:p>
          <a:p>
            <a:pPr algn="l">
              <a:lnSpc>
                <a:spcPct val="90000"/>
              </a:lnSpc>
              <a:defRPr/>
            </a:pPr>
            <a:endParaRPr lang="th-TH" sz="24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 algn="l">
              <a:lnSpc>
                <a:spcPct val="90000"/>
              </a:lnSpc>
              <a:defRPr/>
            </a:pPr>
            <a:endParaRPr lang="th-TH" sz="24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 algn="l">
              <a:lnSpc>
                <a:spcPct val="90000"/>
              </a:lnSpc>
              <a:defRPr/>
            </a:pPr>
            <a:endParaRPr lang="th-TH" sz="24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sz="24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3" name="แผนผังลําดับงาน: กระบวนการสำรอง 2"/>
          <p:cNvSpPr/>
          <p:nvPr/>
        </p:nvSpPr>
        <p:spPr>
          <a:xfrm>
            <a:off x="1571605" y="76200"/>
            <a:ext cx="7000924" cy="609600"/>
          </a:xfrm>
          <a:prstGeom prst="flowChartAlternateProcess">
            <a:avLst/>
          </a:prstGeom>
          <a:solidFill>
            <a:srgbClr val="007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th-TH" sz="5400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ลักษณะของ  </a:t>
            </a:r>
            <a:r>
              <a:rPr lang="th-TH" sz="54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วิธีสอบราคา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7B423B97-DA51-45D1-A1B7-25E0DF57C679}" type="slidenum">
              <a:rPr lang="en-US"/>
              <a:pPr>
                <a:defRPr/>
              </a:pPr>
              <a:t>57</a:t>
            </a:fld>
            <a:endParaRPr lang="th-TH" dirty="0"/>
          </a:p>
        </p:txBody>
      </p:sp>
      <p:sp>
        <p:nvSpPr>
          <p:cNvPr id="6" name="ลูกศรโค้งขวา 5"/>
          <p:cNvSpPr/>
          <p:nvPr/>
        </p:nvSpPr>
        <p:spPr>
          <a:xfrm rot="2371792">
            <a:off x="191594" y="-10938"/>
            <a:ext cx="758825" cy="87471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FF8F46-3604-4CA8-BDD9-F3C9E44A3273}" type="slidenum">
              <a:rPr lang="en-US" smtClean="0"/>
              <a:pPr/>
              <a:t>58</a:t>
            </a:fld>
            <a:endParaRPr lang="th-TH" smtClean="0"/>
          </a:p>
        </p:txBody>
      </p:sp>
      <p:sp>
        <p:nvSpPr>
          <p:cNvPr id="3" name="พับมุม 2"/>
          <p:cNvSpPr/>
          <p:nvPr/>
        </p:nvSpPr>
        <p:spPr>
          <a:xfrm>
            <a:off x="0" y="0"/>
            <a:ext cx="9144000" cy="6858000"/>
          </a:xfrm>
          <a:prstGeom prst="foldedCorne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4" name="เครื่องหมายบั้ง 3"/>
          <p:cNvSpPr/>
          <p:nvPr/>
        </p:nvSpPr>
        <p:spPr>
          <a:xfrm>
            <a:off x="0" y="214313"/>
            <a:ext cx="9001125" cy="1357312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th-TH" sz="4800" b="1" dirty="0">
                <a:solidFill>
                  <a:srgbClr val="0000CC"/>
                </a:solidFill>
                <a:cs typeface="EucrosiaUPC" pitchFamily="18" charset="-34"/>
              </a:rPr>
              <a:t>การซื้อ/จ้าง โดยวิธีประกวดราคา </a:t>
            </a:r>
          </a:p>
          <a:p>
            <a:pPr>
              <a:lnSpc>
                <a:spcPct val="90000"/>
              </a:lnSpc>
              <a:defRPr/>
            </a:pPr>
            <a:r>
              <a:rPr lang="th-TH" sz="4800" b="1" dirty="0">
                <a:solidFill>
                  <a:srgbClr val="0000CC"/>
                </a:solidFill>
                <a:cs typeface="EucrosiaUPC" pitchFamily="18" charset="-34"/>
              </a:rPr>
              <a:t>(วงเงินเกิน๒ ล้านขึ้นไป)</a:t>
            </a:r>
            <a:endParaRPr lang="th-TH" sz="48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285750" y="1714500"/>
            <a:ext cx="8429625" cy="1214438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ให้</a:t>
            </a:r>
            <a:r>
              <a:rPr lang="th-TH" sz="3600" b="1" dirty="0" err="1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จนท.</a:t>
            </a: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พัสดุจัดทำร่างประกาศและเอกสารประกวดราคาตามแบบที่</a:t>
            </a:r>
            <a:r>
              <a:rPr lang="th-TH" sz="3600" b="1" dirty="0" err="1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กวพ.</a:t>
            </a: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กำหนด</a:t>
            </a:r>
          </a:p>
        </p:txBody>
      </p:sp>
      <p:sp>
        <p:nvSpPr>
          <p:cNvPr id="12" name="รูปห้าเหลี่ยม 11"/>
          <p:cNvSpPr/>
          <p:nvPr/>
        </p:nvSpPr>
        <p:spPr>
          <a:xfrm>
            <a:off x="142875" y="2857500"/>
            <a:ext cx="9001125" cy="2571750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274638" indent="-274638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tabLst>
                <a:tab pos="2689225" algn="l"/>
              </a:tabLst>
              <a:defRPr/>
            </a:pPr>
            <a:r>
              <a:rPr lang="th-TH" sz="3200" b="1" u="sng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การเผยแพร่เอกสารประกวดราคา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(ข้อ ๔๕, ๔๖)</a:t>
            </a:r>
          </a:p>
          <a:p>
            <a:pPr marL="274638" indent="-274638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tabLst>
                <a:tab pos="2689225" algn="l"/>
              </a:tabLst>
              <a:defRPr/>
            </a:pP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ให้</a:t>
            </a:r>
            <a:r>
              <a:rPr lang="th-TH" sz="3200" b="1" i="1" u="sng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หัวหน้า</a:t>
            </a:r>
            <a:r>
              <a:rPr lang="th-TH" sz="3200" b="1" i="1" u="sng" dirty="0" err="1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จนท.</a:t>
            </a:r>
            <a:r>
              <a:rPr lang="th-TH" sz="3200" b="1" i="1" u="sng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พัสดุ 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มีหน้าที่รับผิดชอบ ควบคุม ดูแล และจัดทำหลักฐานการเผยแพร่ดังนี้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	ปิดประกาศ ณ สำนักงาน    -ส่งให้กรมประชาสัมพันธ์</a:t>
            </a:r>
          </a:p>
          <a:p>
            <a:pPr marL="514350" indent="-51435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		วิทยุ/หนังสือพิมพ์/อ.</a:t>
            </a:r>
            <a:r>
              <a:rPr lang="th-TH" sz="3200" b="1" dirty="0" err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ส.ม.ท.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     -ศูนย์รวมข่าว/ส.ตง</a:t>
            </a:r>
          </a:p>
          <a:p>
            <a:pPr marL="514350" indent="-51435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13" name="รูปห้าเหลี่ยม 12"/>
          <p:cNvSpPr/>
          <p:nvPr/>
        </p:nvSpPr>
        <p:spPr>
          <a:xfrm>
            <a:off x="214313" y="5000625"/>
            <a:ext cx="8929687" cy="1643063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514350" indent="-51435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i="1" u="sng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ข้อควรระวัง </a:t>
            </a:r>
          </a:p>
          <a:p>
            <a:pPr marL="514350" indent="-51435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มติครม.</a:t>
            </a:r>
            <a:r>
              <a:rPr lang="th-TH" sz="36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 ๒๘ </a:t>
            </a:r>
            <a:r>
              <a:rPr lang="th-TH" sz="3600" b="1" u="sng" dirty="0" err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ธ.ค</a:t>
            </a:r>
            <a:r>
              <a:rPr lang="th-TH" sz="36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 ๒๕๔๗ </a:t>
            </a:r>
            <a:r>
              <a:rPr lang="th-TH" sz="36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ให้ลงเว็บไซต์ประกาศของหน่วยงานและของกรมบัญชีกลาง อีกทางหนึ่งด้วย</a:t>
            </a:r>
            <a:endParaRPr lang="th-TH" sz="3600" b="1" dirty="0">
              <a:solidFill>
                <a:srgbClr val="0000CC"/>
              </a:solidFill>
              <a:latin typeface="BrowalliaUPC" pitchFamily="34" charset="-34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0" y="71438"/>
            <a:ext cx="9144000" cy="1323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th-TH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แนวทางการพิจารณาการจัดหาพัสดุด้วยวิธีประกวดราคาของคณะกรรมการพิจารณาผลการประกวดราคา (ข้อ๕๐)</a:t>
            </a:r>
            <a:endParaRPr lang="en-US" sz="4000" b="1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107523" name="Rectangle 4"/>
          <p:cNvSpPr>
            <a:spLocks noChangeArrowheads="1"/>
          </p:cNvSpPr>
          <p:nvPr/>
        </p:nvSpPr>
        <p:spPr bwMode="auto">
          <a:xfrm>
            <a:off x="539750" y="0"/>
            <a:ext cx="82804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24" name="AutoShape 7"/>
          <p:cNvSpPr>
            <a:spLocks noChangeArrowheads="1"/>
          </p:cNvSpPr>
          <p:nvPr/>
        </p:nvSpPr>
        <p:spPr bwMode="auto">
          <a:xfrm>
            <a:off x="6588125" y="5857875"/>
            <a:ext cx="2305050" cy="785813"/>
          </a:xfrm>
          <a:prstGeom prst="wedgeRoundRectCallout">
            <a:avLst>
              <a:gd name="adj1" fmla="val -47454"/>
              <a:gd name="adj2" fmla="val -106875"/>
              <a:gd name="adj3" fmla="val 16667"/>
            </a:avLst>
          </a:prstGeom>
          <a:solidFill>
            <a:srgbClr val="3399FF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th-TH" sz="3500" b="1">
                <a:latin typeface="Browallia New" pitchFamily="34" charset="-34"/>
                <a:cs typeface="Browallia New" pitchFamily="34" charset="-34"/>
              </a:rPr>
              <a:t>ใช้วิธีพิเศษได้</a:t>
            </a:r>
            <a:endParaRPr lang="th-TH">
              <a:latin typeface="Tahoma" pitchFamily="34" charset="0"/>
            </a:endParaRPr>
          </a:p>
        </p:txBody>
      </p:sp>
      <p:sp>
        <p:nvSpPr>
          <p:cNvPr id="107525" name="Text Box 8"/>
          <p:cNvSpPr txBox="1">
            <a:spLocks noChangeArrowheads="1"/>
          </p:cNvSpPr>
          <p:nvPr/>
        </p:nvSpPr>
        <p:spPr bwMode="auto">
          <a:xfrm>
            <a:off x="6227763" y="4643438"/>
            <a:ext cx="2736850" cy="935037"/>
          </a:xfrm>
          <a:prstGeom prst="rect">
            <a:avLst/>
          </a:prstGeom>
          <a:solidFill>
            <a:srgbClr val="CC99FF"/>
          </a:solidFill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</a:pPr>
            <a:r>
              <a:rPr lang="th-TH" sz="3000" b="1">
                <a:latin typeface="Times New Roman" pitchFamily="18" charset="0"/>
                <a:cs typeface="Browallia New" pitchFamily="34" charset="-34"/>
              </a:rPr>
              <a:t>๔)</a:t>
            </a:r>
            <a:r>
              <a:rPr lang="th-TH" sz="3000" b="1">
                <a:solidFill>
                  <a:srgbClr val="002060"/>
                </a:solidFill>
                <a:latin typeface="Times New Roman" pitchFamily="18" charset="0"/>
                <a:cs typeface="Browallia New" pitchFamily="34" charset="-34"/>
              </a:rPr>
              <a:t>ประกวดราคาใหม่</a:t>
            </a:r>
            <a:br>
              <a:rPr lang="th-TH" sz="3000" b="1">
                <a:solidFill>
                  <a:srgbClr val="002060"/>
                </a:solidFill>
                <a:latin typeface="Times New Roman" pitchFamily="18" charset="0"/>
                <a:cs typeface="Browallia New" pitchFamily="34" charset="-34"/>
              </a:rPr>
            </a:br>
            <a:r>
              <a:rPr lang="th-TH" sz="3000" b="1">
                <a:solidFill>
                  <a:srgbClr val="002060"/>
                </a:solidFill>
                <a:latin typeface="Times New Roman" pitchFamily="18" charset="0"/>
                <a:cs typeface="Browallia New" pitchFamily="34" charset="-34"/>
              </a:rPr>
              <a:t>-ถ้าเห็นว่าไม่ได้ผลดี</a:t>
            </a:r>
            <a:endParaRPr lang="th-TH" sz="3000">
              <a:solidFill>
                <a:srgbClr val="002060"/>
              </a:solidFill>
              <a:latin typeface="Times New Roman" pitchFamily="18" charset="0"/>
              <a:cs typeface="Browallia New" pitchFamily="34" charset="-34"/>
            </a:endParaRPr>
          </a:p>
        </p:txBody>
      </p:sp>
      <p:sp>
        <p:nvSpPr>
          <p:cNvPr id="107526" name="AutoShape 9"/>
          <p:cNvSpPr>
            <a:spLocks noChangeArrowheads="1"/>
          </p:cNvSpPr>
          <p:nvPr/>
        </p:nvSpPr>
        <p:spPr bwMode="auto">
          <a:xfrm>
            <a:off x="214313" y="5929313"/>
            <a:ext cx="2357437" cy="428625"/>
          </a:xfrm>
          <a:prstGeom prst="wedgeRoundRectCallout">
            <a:avLst>
              <a:gd name="adj1" fmla="val 18083"/>
              <a:gd name="adj2" fmla="val -150167"/>
              <a:gd name="adj3" fmla="val 16667"/>
            </a:avLst>
          </a:prstGeom>
          <a:solidFill>
            <a:srgbClr val="9900FF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th-TH" sz="32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๖)ต่อรอง ข้อ๔๓</a:t>
            </a:r>
            <a:endParaRPr lang="th-TH" sz="2800" b="1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7527" name="Rectangle 10"/>
          <p:cNvSpPr>
            <a:spLocks noChangeArrowheads="1"/>
          </p:cNvSpPr>
          <p:nvPr/>
        </p:nvSpPr>
        <p:spPr bwMode="auto">
          <a:xfrm>
            <a:off x="2857500" y="5786438"/>
            <a:ext cx="3154363" cy="923925"/>
          </a:xfrm>
          <a:prstGeom prst="rect">
            <a:avLst/>
          </a:prstGeom>
          <a:solidFill>
            <a:srgbClr val="FFCCFF"/>
          </a:solidFill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th-TH" sz="3000" b="1">
                <a:latin typeface="Times New Roman" pitchFamily="18" charset="0"/>
                <a:cs typeface="BrowalliaUPC" pitchFamily="34" charset="-34"/>
              </a:rPr>
              <a:t>๗)รายงานผล หส.ราชการ  ผ่านหน.จนทพัสดุ</a:t>
            </a:r>
          </a:p>
        </p:txBody>
      </p:sp>
      <p:sp>
        <p:nvSpPr>
          <p:cNvPr id="107528" name="Rectangle 11"/>
          <p:cNvSpPr>
            <a:spLocks noChangeArrowheads="1"/>
          </p:cNvSpPr>
          <p:nvPr/>
        </p:nvSpPr>
        <p:spPr bwMode="auto">
          <a:xfrm>
            <a:off x="250825" y="2073275"/>
            <a:ext cx="5892800" cy="2062103"/>
          </a:xfrm>
          <a:prstGeom prst="rect">
            <a:avLst/>
          </a:prstGeom>
          <a:solidFill>
            <a:srgbClr val="EFE1E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000" b="1" dirty="0">
                <a:latin typeface="Times New Roman" pitchFamily="18" charset="0"/>
              </a:rPr>
              <a:t>๒)</a:t>
            </a:r>
            <a:r>
              <a:rPr lang="th-TH" sz="3200" b="1" dirty="0">
                <a:latin typeface="Times New Roman" pitchFamily="18" charset="0"/>
              </a:rPr>
              <a:t>คัดเลือกสิ่งของ/งานจ้างที่ถูกต้องตามประกาศ</a:t>
            </a:r>
          </a:p>
          <a:p>
            <a:pPr eaLnBrk="0" hangingPunct="0">
              <a:buFontTx/>
              <a:buChar char="-"/>
            </a:pPr>
            <a:r>
              <a:rPr lang="th-TH" sz="3200" b="1" dirty="0">
                <a:latin typeface="Times New Roman" pitchFamily="18" charset="0"/>
              </a:rPr>
              <a:t>สอบถามข้อเท็จจริงได้/ห้ามมิให้เปลี่ยน</a:t>
            </a:r>
            <a:r>
              <a:rPr lang="th-TH" sz="3200" b="1" dirty="0" smtClean="0">
                <a:latin typeface="Times New Roman" pitchFamily="18" charset="0"/>
              </a:rPr>
              <a:t>สาระสำคัญที่</a:t>
            </a:r>
            <a:r>
              <a:rPr lang="th-TH" sz="3200" b="1" dirty="0">
                <a:latin typeface="Times New Roman" pitchFamily="18" charset="0"/>
              </a:rPr>
              <a:t>เคยเสนอไว้/ผ่อนปรนได้ที่มิ</a:t>
            </a:r>
            <a:r>
              <a:rPr lang="th-TH" sz="3200" b="1" dirty="0" err="1">
                <a:latin typeface="Times New Roman" pitchFamily="18" charset="0"/>
              </a:rPr>
              <a:t>ไช่</a:t>
            </a:r>
            <a:r>
              <a:rPr lang="th-TH" sz="3200" b="1" dirty="0">
                <a:latin typeface="Times New Roman" pitchFamily="18" charset="0"/>
              </a:rPr>
              <a:t>สาระสำคัญ</a:t>
            </a:r>
          </a:p>
        </p:txBody>
      </p:sp>
      <p:sp>
        <p:nvSpPr>
          <p:cNvPr id="107529" name="AutoShape 12"/>
          <p:cNvSpPr>
            <a:spLocks noChangeArrowheads="1"/>
          </p:cNvSpPr>
          <p:nvPr/>
        </p:nvSpPr>
        <p:spPr bwMode="auto">
          <a:xfrm>
            <a:off x="3571875" y="4572000"/>
            <a:ext cx="2286000" cy="642938"/>
          </a:xfrm>
          <a:prstGeom prst="wedgeRoundRectCallout">
            <a:avLst>
              <a:gd name="adj1" fmla="val -80917"/>
              <a:gd name="adj2" fmla="val -82389"/>
              <a:gd name="adj3" fmla="val 16667"/>
            </a:avLst>
          </a:prstGeom>
          <a:solidFill>
            <a:srgbClr val="FFFF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เลือกรายต่ำสุด</a:t>
            </a:r>
          </a:p>
        </p:txBody>
      </p:sp>
      <p:sp>
        <p:nvSpPr>
          <p:cNvPr id="107530" name="Rectangle 13"/>
          <p:cNvSpPr>
            <a:spLocks noChangeArrowheads="1"/>
          </p:cNvSpPr>
          <p:nvPr/>
        </p:nvSpPr>
        <p:spPr bwMode="auto">
          <a:xfrm>
            <a:off x="285750" y="3987969"/>
            <a:ext cx="5505450" cy="507831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th-TH" sz="3000" b="1" dirty="0">
                <a:latin typeface="Times New Roman" pitchFamily="18" charset="0"/>
                <a:cs typeface="BrowalliaUPC" pitchFamily="34" charset="-34"/>
              </a:rPr>
              <a:t>๓) ถ้าถูกต้องพิจารณาราคา 	เกณฑ์ปกติ</a:t>
            </a:r>
          </a:p>
        </p:txBody>
      </p:sp>
      <p:sp>
        <p:nvSpPr>
          <p:cNvPr id="107531" name="AutoShape 14"/>
          <p:cNvSpPr>
            <a:spLocks noChangeArrowheads="1"/>
          </p:cNvSpPr>
          <p:nvPr/>
        </p:nvSpPr>
        <p:spPr bwMode="auto">
          <a:xfrm>
            <a:off x="2857500" y="5286375"/>
            <a:ext cx="2214563" cy="428625"/>
          </a:xfrm>
          <a:prstGeom prst="wedgeRoundRectCallout">
            <a:avLst>
              <a:gd name="adj1" fmla="val -49338"/>
              <a:gd name="adj2" fmla="val -108542"/>
              <a:gd name="adj3" fmla="val 16667"/>
            </a:avLst>
          </a:prstGeom>
          <a:solidFill>
            <a:schemeClr val="bg1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ให้ยื่นซองใหม่</a:t>
            </a:r>
          </a:p>
        </p:txBody>
      </p:sp>
      <p:sp>
        <p:nvSpPr>
          <p:cNvPr id="107532" name="Rectangle 15"/>
          <p:cNvSpPr>
            <a:spLocks noChangeArrowheads="1"/>
          </p:cNvSpPr>
          <p:nvPr/>
        </p:nvSpPr>
        <p:spPr bwMode="auto">
          <a:xfrm flipH="1">
            <a:off x="323850" y="4589463"/>
            <a:ext cx="3168650" cy="554037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000" b="1">
                <a:latin typeface="Times New Roman" pitchFamily="18" charset="0"/>
                <a:cs typeface="BrowalliaUPC" pitchFamily="34" charset="-34"/>
              </a:rPr>
              <a:t>๔)เสนอเท่ากันหลายราย</a:t>
            </a:r>
          </a:p>
        </p:txBody>
      </p:sp>
      <p:sp>
        <p:nvSpPr>
          <p:cNvPr id="107533" name="AutoShape 16"/>
          <p:cNvSpPr>
            <a:spLocks noChangeArrowheads="1"/>
          </p:cNvSpPr>
          <p:nvPr/>
        </p:nvSpPr>
        <p:spPr bwMode="auto">
          <a:xfrm>
            <a:off x="6215063" y="1928813"/>
            <a:ext cx="2786062" cy="500062"/>
          </a:xfrm>
          <a:prstGeom prst="wedgeRoundRectCallout">
            <a:avLst>
              <a:gd name="adj1" fmla="val -1005"/>
              <a:gd name="adj2" fmla="val 107106"/>
              <a:gd name="adj3" fmla="val 16667"/>
            </a:avLst>
          </a:prstGeom>
          <a:solidFill>
            <a:srgbClr val="FF33CC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th-TH" sz="32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๓)ปกติยกเลิก/เมื่อมีผู้</a:t>
            </a:r>
            <a:r>
              <a:rPr lang="th-TH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เสนอ</a:t>
            </a:r>
          </a:p>
        </p:txBody>
      </p:sp>
      <p:sp>
        <p:nvSpPr>
          <p:cNvPr id="55312" name="Rectangle 17"/>
          <p:cNvSpPr>
            <a:spLocks noChangeArrowheads="1"/>
          </p:cNvSpPr>
          <p:nvPr/>
        </p:nvSpPr>
        <p:spPr bwMode="auto">
          <a:xfrm>
            <a:off x="6143625" y="2643188"/>
            <a:ext cx="2857500" cy="554037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th-TH" sz="3000" b="1" dirty="0">
                <a:solidFill>
                  <a:schemeClr val="bg1"/>
                </a:solidFill>
                <a:latin typeface="Times New Roman" pitchFamily="18" charset="0"/>
                <a:cs typeface="Browallia New" pitchFamily="34" charset="-34"/>
              </a:rPr>
              <a:t>-ผู้</a:t>
            </a:r>
            <a:r>
              <a:rPr lang="th-TH" sz="2800" b="1" dirty="0">
                <a:solidFill>
                  <a:schemeClr val="bg1"/>
                </a:solidFill>
                <a:latin typeface="Times New Roman" pitchFamily="18" charset="0"/>
                <a:cs typeface="Browallia New" pitchFamily="34" charset="-34"/>
              </a:rPr>
              <a:t>ถูกต้องรายเดียว (๕๑)</a:t>
            </a:r>
          </a:p>
        </p:txBody>
      </p:sp>
      <p:sp>
        <p:nvSpPr>
          <p:cNvPr id="107535" name="Rectangle 19"/>
          <p:cNvSpPr>
            <a:spLocks noChangeArrowheads="1"/>
          </p:cNvSpPr>
          <p:nvPr/>
        </p:nvSpPr>
        <p:spPr bwMode="auto">
          <a:xfrm>
            <a:off x="5857875" y="3214688"/>
            <a:ext cx="3286125" cy="1477962"/>
          </a:xfrm>
          <a:prstGeom prst="rect">
            <a:avLst/>
          </a:prstGeom>
          <a:solidFill>
            <a:srgbClr val="FFFDA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000" b="1">
                <a:latin typeface="Times New Roman" pitchFamily="18" charset="0"/>
                <a:cs typeface="Browallia New" pitchFamily="34" charset="-34"/>
              </a:rPr>
              <a:t>-ไม่มีผู้เสนอราคาหรือมีแต่ไม่ถูกต้องตาม</a:t>
            </a:r>
            <a:r>
              <a:rPr lang="en-US" sz="2800" b="1">
                <a:latin typeface="Times New Roman" pitchFamily="18" charset="0"/>
                <a:cs typeface="Browallia New" pitchFamily="34" charset="-34"/>
              </a:rPr>
              <a:t>spec</a:t>
            </a:r>
            <a:r>
              <a:rPr lang="th-TH" sz="2800" b="1">
                <a:latin typeface="Times New Roman" pitchFamily="18" charset="0"/>
                <a:cs typeface="Browallia New" pitchFamily="34" charset="-34"/>
              </a:rPr>
              <a:t>  (๕๒)    </a:t>
            </a:r>
            <a:r>
              <a:rPr lang="th-TH" sz="3000" b="1">
                <a:latin typeface="Times New Roman" pitchFamily="18" charset="0"/>
                <a:cs typeface="Browallia New" pitchFamily="34" charset="-34"/>
              </a:rPr>
              <a:t/>
            </a:r>
            <a:br>
              <a:rPr lang="th-TH" sz="3000" b="1">
                <a:latin typeface="Times New Roman" pitchFamily="18" charset="0"/>
                <a:cs typeface="Browallia New" pitchFamily="34" charset="-34"/>
              </a:rPr>
            </a:br>
            <a:endParaRPr lang="th-TH" sz="3000" b="1">
              <a:latin typeface="Times New Roman" pitchFamily="18" charset="0"/>
              <a:cs typeface="Browallia New" pitchFamily="34" charset="-34"/>
            </a:endParaRPr>
          </a:p>
        </p:txBody>
      </p:sp>
      <p:sp>
        <p:nvSpPr>
          <p:cNvPr id="107536" name="Rectangle 21"/>
          <p:cNvSpPr>
            <a:spLocks noChangeArrowheads="1"/>
          </p:cNvSpPr>
          <p:nvPr/>
        </p:nvSpPr>
        <p:spPr bwMode="auto">
          <a:xfrm>
            <a:off x="250825" y="1428750"/>
            <a:ext cx="8893175" cy="615950"/>
          </a:xfrm>
          <a:prstGeom prst="rect">
            <a:avLst/>
          </a:prstGeom>
          <a:solidFill>
            <a:srgbClr val="CCFFFF"/>
          </a:solidFill>
          <a:ln w="9525">
            <a:solidFill>
              <a:srgbClr val="6600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000" b="1">
                <a:latin typeface="Times New Roman" pitchFamily="18" charset="0"/>
                <a:cs typeface="BrowalliaUPC" pitchFamily="34" charset="-34"/>
              </a:rPr>
              <a:t>๑)</a:t>
            </a:r>
            <a:r>
              <a:rPr lang="th-TH" sz="3400" b="1">
                <a:solidFill>
                  <a:srgbClr val="990000"/>
                </a:solidFill>
                <a:latin typeface="Times New Roman" pitchFamily="18" charset="0"/>
                <a:cs typeface="BrowalliaUPC" pitchFamily="34" charset="-34"/>
              </a:rPr>
              <a:t>ตรวจสอบผู้เสนอราคาที่มีผลประโยชน์ร่วมกันก่อนเปิดซองราคา</a:t>
            </a:r>
          </a:p>
        </p:txBody>
      </p:sp>
      <p:sp>
        <p:nvSpPr>
          <p:cNvPr id="107537" name="Rectangle 21"/>
          <p:cNvSpPr>
            <a:spLocks noChangeArrowheads="1"/>
          </p:cNvSpPr>
          <p:nvPr/>
        </p:nvSpPr>
        <p:spPr bwMode="auto">
          <a:xfrm>
            <a:off x="250825" y="5130800"/>
            <a:ext cx="2463800" cy="584200"/>
          </a:xfrm>
          <a:prstGeom prst="rect">
            <a:avLst/>
          </a:prstGeom>
          <a:solidFill>
            <a:srgbClr val="3399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>
                <a:solidFill>
                  <a:schemeClr val="bg1"/>
                </a:solidFill>
              </a:rPr>
              <a:t>๕)เสนอสูงกว่าวงเงิน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107538" name="ตัวยึดหมายเลขภาพนิ่ง 20"/>
          <p:cNvSpPr>
            <a:spLocks noGrp="1"/>
          </p:cNvSpPr>
          <p:nvPr>
            <p:ph type="sldNum" sz="quarter" idx="12"/>
          </p:nvPr>
        </p:nvSpPr>
        <p:spPr>
          <a:xfrm>
            <a:off x="8429625" y="6572250"/>
            <a:ext cx="500063" cy="285750"/>
          </a:xfrm>
          <a:noFill/>
        </p:spPr>
        <p:txBody>
          <a:bodyPr/>
          <a:lstStyle/>
          <a:p>
            <a:fld id="{C08D6C2C-8568-4005-976B-FA68D9D88F64}" type="slidenum">
              <a:rPr lang="en-US" smtClean="0"/>
              <a:pPr/>
              <a:t>59</a:t>
            </a:fld>
            <a:endParaRPr 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F1CD1-B79E-4BA5-B40C-471FA47A6036}" type="slidenum">
              <a:rPr lang="en-US" smtClean="0"/>
              <a:pPr>
                <a:defRPr/>
              </a:pPr>
              <a:t>60</a:t>
            </a:fld>
            <a:endParaRPr lang="th-TH"/>
          </a:p>
        </p:txBody>
      </p:sp>
      <p:pic>
        <p:nvPicPr>
          <p:cNvPr id="74755" name="Picture 4" descr="BD0715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25" y="2071688"/>
            <a:ext cx="150018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ดาว 5 แฉก 4"/>
          <p:cNvSpPr/>
          <p:nvPr/>
        </p:nvSpPr>
        <p:spPr>
          <a:xfrm>
            <a:off x="3071813" y="2571750"/>
            <a:ext cx="428625" cy="428625"/>
          </a:xfrm>
          <a:prstGeom prst="star5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6" name="ดาว 5 แฉก 5"/>
          <p:cNvSpPr/>
          <p:nvPr/>
        </p:nvSpPr>
        <p:spPr>
          <a:xfrm>
            <a:off x="4143375" y="2857500"/>
            <a:ext cx="642938" cy="4286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7" name="ดาว 5 แฉก 6"/>
          <p:cNvSpPr/>
          <p:nvPr/>
        </p:nvSpPr>
        <p:spPr>
          <a:xfrm>
            <a:off x="5214938" y="2643188"/>
            <a:ext cx="571500" cy="428625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ตัดและมนมุมสี่เหลี่ยมหนึ่งมุม 7"/>
          <p:cNvSpPr/>
          <p:nvPr/>
        </p:nvSpPr>
        <p:spPr>
          <a:xfrm>
            <a:off x="214282" y="71438"/>
            <a:ext cx="8715436" cy="6643687"/>
          </a:xfrm>
          <a:prstGeom prst="snipRoundRect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sz="60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</a:endParaRPr>
          </a:p>
          <a:p>
            <a:pPr algn="ctr">
              <a:defRPr/>
            </a:pPr>
            <a:r>
              <a:rPr lang="th-TH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ปัญหา</a:t>
            </a:r>
          </a:p>
          <a:p>
            <a:pPr algn="ctr">
              <a:defRPr/>
            </a:pPr>
            <a:r>
              <a:rPr lang="th-TH" sz="4800" b="1" i="1" u="sng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เรื่อง การคัดเลือกผู้เสนอราคาในส่วนของงานก่อสร้าง </a:t>
            </a:r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ก่อนเสนอสั่งจ้างกับผู้</a:t>
            </a:r>
            <a:r>
              <a:rPr lang="th-TH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เสนอ</a:t>
            </a:r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ราคา</a:t>
            </a:r>
            <a:r>
              <a:rPr lang="th-TH" sz="48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รายต่ำสุด</a:t>
            </a:r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ที่ได้รับคัดเลือก</a:t>
            </a:r>
            <a:endParaRPr lang="th-TH" sz="4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</a:endParaRPr>
          </a:p>
          <a:p>
            <a:pPr algn="ctr">
              <a:defRPr/>
            </a:pPr>
            <a:r>
              <a:rPr lang="th-TH" sz="4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คณะกรรมการฯจะต้องมี</a:t>
            </a:r>
            <a:r>
              <a:rPr lang="th-TH" sz="48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หน้าที่ที่จะต้องประเมิน</a:t>
            </a:r>
            <a:r>
              <a:rPr lang="th-TH" sz="4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เปรียบเทียบราคาที่ผู้เสนอราคาต่ำสุดเสนอมาตาม</a:t>
            </a:r>
            <a:r>
              <a:rPr lang="th-TH" sz="4000" b="1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ใบ</a:t>
            </a:r>
            <a:r>
              <a:rPr lang="th-TH" sz="4000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แจ้งปริมาณวัสดุและราคา(</a:t>
            </a:r>
            <a:r>
              <a:rPr lang="en-US" sz="4000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BOQ</a:t>
            </a:r>
            <a:r>
              <a:rPr lang="th-TH" sz="4000" b="1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)กับ ราคากลางของทางราชการ </a:t>
            </a:r>
            <a:r>
              <a:rPr lang="th-TH" sz="4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ว่าเหมาะสม หรือไม่ อีกครั้งหนึ่ง </a:t>
            </a:r>
          </a:p>
          <a:p>
            <a:pPr algn="ctr">
              <a:defRPr/>
            </a:pPr>
            <a:endParaRPr lang="en-US" sz="4000" b="1" i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</a:endParaRPr>
          </a:p>
          <a:p>
            <a:pPr algn="ctr">
              <a:defRPr/>
            </a:pPr>
            <a:endParaRPr lang="en-US" sz="2400" b="1" i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</a:t>
            </a:r>
            <a:endParaRPr lang="th-TH" sz="2400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1"/>
          <p:cNvSpPr txBox="1">
            <a:spLocks/>
          </p:cNvSpPr>
          <p:nvPr/>
        </p:nvSpPr>
        <p:spPr>
          <a:xfrm>
            <a:off x="6938963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4E67E390-B1AA-4A46-9064-F0344F21517E}" type="slidenum">
              <a:rPr lang="en-US" sz="14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61</a:t>
            </a:fld>
            <a:endParaRPr lang="th-TH" sz="14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85750" y="142875"/>
            <a:ext cx="8643938" cy="1714500"/>
          </a:xfrm>
          <a:prstGeom prst="roundRect">
            <a:avLst/>
          </a:prstGeom>
          <a:solidFill>
            <a:srgbClr val="FFFF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****</a:t>
            </a:r>
            <a:r>
              <a:rPr lang="th-TH" sz="4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ขั้นตอนการประเมินราคา</a:t>
            </a:r>
            <a:r>
              <a:rPr lang="en-US" sz="4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***</a:t>
            </a:r>
            <a:endParaRPr lang="th-TH" sz="4400" b="1" i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มีหนังสือสำนักนายกรัฐมนตรี ที่ </a:t>
            </a:r>
            <a:r>
              <a:rPr lang="th-TH" b="1" i="1" dirty="0" err="1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b="1" i="1" dirty="0" err="1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กวพ</a:t>
            </a:r>
            <a:r>
              <a:rPr lang="th-TH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) ๑๐๐๒/</a:t>
            </a:r>
            <a:r>
              <a:rPr lang="th-TH" b="1" i="1" dirty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ว ๖ </a:t>
            </a:r>
            <a:r>
              <a:rPr lang="th-TH" b="1" i="1" dirty="0" err="1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ลว</a:t>
            </a:r>
            <a:r>
              <a:rPr lang="th-TH" b="1" i="1" dirty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 ๑๖ ก.พ.๒๕๓๒ กำหนดหลักเกณฑ์ไว้ว่า</a:t>
            </a:r>
            <a:endParaRPr lang="th-TH" b="1" dirty="0">
              <a:solidFill>
                <a:srgbClr val="D60093"/>
              </a:solidFill>
              <a:cs typeface="FreesiaUPC" pitchFamily="34" charset="-34"/>
            </a:endParaRPr>
          </a:p>
        </p:txBody>
      </p:sp>
      <p:sp>
        <p:nvSpPr>
          <p:cNvPr id="6" name="พับมุม 5"/>
          <p:cNvSpPr/>
          <p:nvPr/>
        </p:nvSpPr>
        <p:spPr>
          <a:xfrm>
            <a:off x="214313" y="1785938"/>
            <a:ext cx="8715375" cy="1785937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Clr>
                <a:srgbClr val="0000CC"/>
              </a:buClr>
              <a:buFont typeface="Wingdings 2" pitchFamily="18" charset="2"/>
              <a:buChar char="ä"/>
              <a:defRPr/>
            </a:pPr>
            <a:endParaRPr lang="th-TH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FreesiaUPC" pitchFamily="34" charset="-34"/>
            </a:endParaRPr>
          </a:p>
          <a:p>
            <a:pPr algn="ctr">
              <a:buClr>
                <a:srgbClr val="0000CC"/>
              </a:buClr>
              <a:buFont typeface="Wingdings" pitchFamily="2" charset="2"/>
              <a:buChar char="q"/>
              <a:defRPr/>
            </a:pPr>
            <a:r>
              <a:rPr lang="th-TH" sz="44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การจ้างก่อสร้าง- </a:t>
            </a:r>
            <a:r>
              <a:rPr lang="th-TH" sz="3200" b="1" i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เมื่อคัดเลือกผู้เสนอราคาได้แล้ว </a:t>
            </a:r>
            <a:r>
              <a:rPr lang="th-TH" sz="3200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การจะพิจารณาว่าราคาที่เสนอ	เหมาะสมหรือไม่ เป็นเรื่องของคณะกรรมการฯที่จะต้องทำการประเมินราคา </a:t>
            </a:r>
            <a:endParaRPr lang="th-TH" b="1" i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8" name="พับมุม 7"/>
          <p:cNvSpPr/>
          <p:nvPr/>
        </p:nvSpPr>
        <p:spPr>
          <a:xfrm>
            <a:off x="4929188" y="3857625"/>
            <a:ext cx="4143375" cy="2786063"/>
          </a:xfrm>
          <a:prstGeom prst="foldedCorner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0850" indent="-450850">
              <a:defRPr/>
            </a:pPr>
            <a:endParaRPr lang="th-TH" sz="3200" b="1" i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 marL="95250" indent="-95250">
              <a:defRPr/>
            </a:pPr>
            <a:r>
              <a:rPr lang="th-TH" sz="32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๒.หากไม่ถูกต้อง </a:t>
            </a:r>
            <a:r>
              <a:rPr lang="th-TH" sz="3200" b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จะต้อง</a:t>
            </a:r>
          </a:p>
          <a:p>
            <a:pPr marL="95250" indent="-95250">
              <a:buFont typeface="Wingdings" pitchFamily="2" charset="2"/>
              <a:buChar char="Ø"/>
              <a:defRPr/>
            </a:pPr>
            <a:r>
              <a:rPr lang="th-TH" sz="3200" b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ขอปรับตัวเลขลงมา แล้วแก้ไขยอดรวมให้ตรงกัน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การปรับลดดังกล่าว                 </a:t>
            </a:r>
            <a:r>
              <a:rPr lang="th-TH" sz="32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ไม่ถือว่าเป็นการต่อรองราคา</a:t>
            </a:r>
            <a:endParaRPr lang="th-TH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75" y="4000500"/>
            <a:ext cx="4643438" cy="2786063"/>
          </a:xfrm>
          <a:prstGeom prst="roundRect">
            <a:avLst/>
          </a:prstGeom>
          <a:solidFill>
            <a:srgbClr val="FF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5600" indent="-355600">
              <a:buClr>
                <a:srgbClr val="0000CC"/>
              </a:buClr>
              <a:buFont typeface="Wingdings" pitchFamily="2" charset="2"/>
              <a:buChar char="Ø"/>
              <a:defRPr/>
            </a:pPr>
            <a:r>
              <a:rPr lang="th-TH" sz="3200" b="1" i="1" u="sng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๑.ต้องตรวจสอบความถูกต้องของราคาที่เสนอ </a:t>
            </a:r>
          </a:p>
          <a:p>
            <a:pPr>
              <a:buClr>
                <a:srgbClr val="0000CC"/>
              </a:buClr>
              <a:buFont typeface="Wingdings" pitchFamily="2" charset="2"/>
              <a:buChar char="Ø"/>
              <a:defRPr/>
            </a:pPr>
            <a:r>
              <a:rPr lang="th-TH" sz="3200" b="1" i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โดยคำนวณจากตัวเลขของราคาที่เสนอ ต่อหน่วยในบัญชีรายการที่เสนอเป็นหลัก (</a:t>
            </a:r>
            <a:r>
              <a:rPr lang="en-US" sz="3200" b="1" i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BOQ</a:t>
            </a:r>
            <a:r>
              <a:rPr lang="th-TH" sz="3200" b="1" i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)</a:t>
            </a:r>
            <a:r>
              <a:rPr lang="th-TH" sz="3200" b="1" i="1" u="sng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 </a:t>
            </a:r>
            <a:endParaRPr lang="th-TH" sz="3200" u="sng" dirty="0">
              <a:solidFill>
                <a:srgbClr val="007033"/>
              </a:solidFill>
            </a:endParaRPr>
          </a:p>
        </p:txBody>
      </p:sp>
      <p:sp>
        <p:nvSpPr>
          <p:cNvPr id="9" name="ลูกศรลง 8"/>
          <p:cNvSpPr/>
          <p:nvPr/>
        </p:nvSpPr>
        <p:spPr>
          <a:xfrm rot="20908391">
            <a:off x="161925" y="3059113"/>
            <a:ext cx="1493838" cy="1162050"/>
          </a:xfrm>
          <a:prstGeom prst="down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วิธี</a:t>
            </a:r>
          </a:p>
          <a:p>
            <a:pPr algn="ctr"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การ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0" name="ลูกศรขวา 9"/>
          <p:cNvSpPr/>
          <p:nvPr/>
        </p:nvSpPr>
        <p:spPr>
          <a:xfrm rot="3408574">
            <a:off x="4306012" y="3683755"/>
            <a:ext cx="785813" cy="642937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5943F0CB-2C6E-4812-AAFC-358CC1D3CF73}" type="slidenum">
              <a:rPr lang="en-US" smtClean="0"/>
              <a:pPr>
                <a:defRPr/>
              </a:pPr>
              <a:t>62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142875"/>
            <a:ext cx="8643938" cy="714375"/>
          </a:xfrm>
          <a:prstGeom prst="roundRect">
            <a:avLst/>
          </a:prstGeom>
          <a:solidFill>
            <a:srgbClr val="FFFF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การประเมินราคาในงานประกวดราคาจ้างก่อสร้าง</a:t>
            </a:r>
            <a:r>
              <a:rPr lang="th-TH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(ต่อ)</a:t>
            </a:r>
            <a:endParaRPr lang="th-TH" b="1" dirty="0">
              <a:solidFill>
                <a:srgbClr val="002060"/>
              </a:solidFill>
              <a:cs typeface="FreesiaUPC" pitchFamily="34" charset="-34"/>
            </a:endParaRPr>
          </a:p>
        </p:txBody>
      </p:sp>
      <p:sp>
        <p:nvSpPr>
          <p:cNvPr id="4" name="พับมุม 3"/>
          <p:cNvSpPr/>
          <p:nvPr/>
        </p:nvSpPr>
        <p:spPr>
          <a:xfrm>
            <a:off x="214313" y="928688"/>
            <a:ext cx="8643937" cy="178593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b="1" i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buFont typeface="Wingdings" pitchFamily="2" charset="2"/>
              <a:buChar char="q"/>
              <a:defRPr/>
            </a:pPr>
            <a:endParaRPr lang="th-TH" b="1" i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 marL="450850" indent="-450850">
              <a:buFont typeface="Wingdings" pitchFamily="2" charset="2"/>
              <a:buChar char="q"/>
              <a:defRPr/>
            </a:pPr>
            <a:r>
              <a:rPr lang="th-TH" sz="3200" b="1" i="1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ดังนั้น การประกวดราคาซื้อ/จ้าง กรณีคัดเลือกผู้เสนอราคาไว้แล้ว </a:t>
            </a:r>
            <a:r>
              <a:rPr lang="th-TH" sz="32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รวมถึงการปรับลดราคาหลังจากประเมินราคาแล้ว หากราคาอยู่ในวงเงินงบประมาณ </a:t>
            </a:r>
          </a:p>
          <a:p>
            <a:pPr algn="ctr">
              <a:defRPr/>
            </a:pPr>
            <a:endParaRPr lang="th-TH" dirty="0"/>
          </a:p>
        </p:txBody>
      </p:sp>
      <p:sp>
        <p:nvSpPr>
          <p:cNvPr id="5" name="วงรี 4"/>
          <p:cNvSpPr/>
          <p:nvPr/>
        </p:nvSpPr>
        <p:spPr>
          <a:xfrm>
            <a:off x="71438" y="2857500"/>
            <a:ext cx="7643812" cy="1500188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0850" indent="-450850"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ให้ถือเป็นหลักการว่าไม่สมควรให้มีการต่อรองราคาในระดับใดอีก 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313" y="5000625"/>
            <a:ext cx="3071812" cy="1785938"/>
          </a:xfrm>
          <a:prstGeom prst="roundRect">
            <a:avLst/>
          </a:prstGeom>
          <a:solidFill>
            <a:srgbClr val="FFFF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7188" indent="-357188"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จะเกินวงเงินงบประมาณ </a:t>
            </a:r>
          </a:p>
          <a:p>
            <a:pPr marL="357188" indent="-357188" algn="ctr">
              <a:defRPr/>
            </a:pPr>
            <a:r>
              <a:rPr lang="th-TH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(ต่อรองได้</a:t>
            </a:r>
            <a:r>
              <a:rPr lang="th-TH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)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3071813" y="4286250"/>
            <a:ext cx="3714750" cy="24288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7188" indent="-357188"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หรือ เรียกรายต่ำถัดไปเข้าทำ-สัญญา เนื่องจากรายต่ำสุดไม่มาทำสัญญา </a:t>
            </a:r>
          </a:p>
          <a:p>
            <a:pPr marL="357188" indent="-357188"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(ให้ต่อรองราคาได้)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8" name="เมฆ 7"/>
          <p:cNvSpPr/>
          <p:nvPr/>
        </p:nvSpPr>
        <p:spPr>
          <a:xfrm>
            <a:off x="857250" y="4357688"/>
            <a:ext cx="2928938" cy="714375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นอกจาก</a:t>
            </a:r>
            <a:endParaRPr lang="th-TH" dirty="0"/>
          </a:p>
        </p:txBody>
      </p:sp>
      <p:sp>
        <p:nvSpPr>
          <p:cNvPr id="10" name="ลูกศรโค้งขวา 9"/>
          <p:cNvSpPr/>
          <p:nvPr/>
        </p:nvSpPr>
        <p:spPr>
          <a:xfrm rot="3672138">
            <a:off x="319881" y="4039394"/>
            <a:ext cx="547688" cy="1054100"/>
          </a:xfrm>
          <a:prstGeom prst="curvedRightArrow">
            <a:avLst>
              <a:gd name="adj1" fmla="val 25000"/>
              <a:gd name="adj2" fmla="val 50000"/>
              <a:gd name="adj3" fmla="val 786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1" name="ลูกศรโค้งซ้าย 10"/>
          <p:cNvSpPr/>
          <p:nvPr/>
        </p:nvSpPr>
        <p:spPr>
          <a:xfrm rot="18889982">
            <a:off x="6383338" y="3838575"/>
            <a:ext cx="517525" cy="89217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Flowchart: Document 11"/>
          <p:cNvSpPr/>
          <p:nvPr/>
        </p:nvSpPr>
        <p:spPr>
          <a:xfrm>
            <a:off x="6929438" y="2857500"/>
            <a:ext cx="1857375" cy="4000500"/>
          </a:xfrm>
          <a:prstGeom prst="flowChart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sz="3200" b="1" i="1" dirty="0">
              <a:solidFill>
                <a:schemeClr val="bg1"/>
              </a:solidFill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ข้อสังเกตวิธี</a:t>
            </a:r>
            <a:r>
              <a:rPr lang="en-US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en-US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e-Auction </a:t>
            </a:r>
            <a:r>
              <a:rPr lang="th-TH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เรียกรายต่ำสุดมาต่อรองราคาได้อย่างเดียวเท่านั้น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3" name="5-Point Star 12"/>
          <p:cNvSpPr/>
          <p:nvPr/>
        </p:nvSpPr>
        <p:spPr>
          <a:xfrm>
            <a:off x="6858000" y="2428875"/>
            <a:ext cx="785813" cy="642938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4" name="Curved Left Arrow 13"/>
          <p:cNvSpPr/>
          <p:nvPr/>
        </p:nvSpPr>
        <p:spPr>
          <a:xfrm>
            <a:off x="5500688" y="2428875"/>
            <a:ext cx="785812" cy="714375"/>
          </a:xfrm>
          <a:prstGeom prst="curvedLef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FFEC8-DAFF-4C91-B660-963A69421006}" type="slidenum">
              <a:rPr lang="en-US" smtClean="0"/>
              <a:pPr>
                <a:defRPr/>
              </a:pPr>
              <a:t>63</a:t>
            </a:fld>
            <a:endParaRPr lang="th-TH"/>
          </a:p>
        </p:txBody>
      </p:sp>
      <p:sp>
        <p:nvSpPr>
          <p:cNvPr id="4" name="พับมุม 3"/>
          <p:cNvSpPr/>
          <p:nvPr/>
        </p:nvSpPr>
        <p:spPr>
          <a:xfrm>
            <a:off x="71438" y="71438"/>
            <a:ext cx="9001125" cy="785794"/>
          </a:xfrm>
          <a:prstGeom prst="foldedCorner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การประเมินราคาในงานประกวดราคาจ้างก่อสร้าง</a:t>
            </a:r>
            <a:r>
              <a:rPr lang="th-TH" sz="3200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(ต่อ</a:t>
            </a:r>
            <a:r>
              <a:rPr lang="th-TH" sz="3200" b="1" i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)</a:t>
            </a:r>
            <a:endParaRPr lang="th-TH" sz="3200" b="1" i="1" dirty="0">
              <a:solidFill>
                <a:srgbClr val="002060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5" name="พับมุม 4"/>
          <p:cNvSpPr/>
          <p:nvPr/>
        </p:nvSpPr>
        <p:spPr>
          <a:xfrm>
            <a:off x="642911" y="1571613"/>
            <a:ext cx="7929618" cy="1285883"/>
          </a:xfrm>
          <a:prstGeom prst="foldedCorner">
            <a:avLst/>
          </a:prstGeom>
          <a:solidFill>
            <a:schemeClr val="bg1"/>
          </a:solidFill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i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๑.</a:t>
            </a:r>
            <a:r>
              <a:rPr lang="th-TH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การประเมินราคา </a:t>
            </a:r>
          </a:p>
          <a:p>
            <a:pPr>
              <a:defRPr/>
            </a:pP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-</a:t>
            </a:r>
            <a:r>
              <a:rPr lang="th-TH" sz="4000" b="1" i="1" dirty="0">
                <a:solidFill>
                  <a:srgbClr val="007635"/>
                </a:solidFill>
                <a:latin typeface="Angsana New" pitchFamily="18" charset="-34"/>
                <a:cs typeface="FreesiaUPC" pitchFamily="34" charset="-34"/>
              </a:rPr>
              <a:t>ให้ใช้เฉพาะการประกวดราคาจ้างก่อสร้างเท่านั้น</a:t>
            </a:r>
          </a:p>
        </p:txBody>
      </p:sp>
      <p:sp>
        <p:nvSpPr>
          <p:cNvPr id="6" name="เมฆ 5"/>
          <p:cNvSpPr/>
          <p:nvPr/>
        </p:nvSpPr>
        <p:spPr>
          <a:xfrm>
            <a:off x="4714876" y="3429000"/>
            <a:ext cx="4429124" cy="34290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>
              <a:defRPr/>
            </a:pPr>
            <a:r>
              <a:rPr lang="th-TH" sz="3600" b="1" i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และ ราคาที่เสนอไว้</a:t>
            </a:r>
            <a:r>
              <a:rPr lang="th-TH" sz="36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ต้องอยู่ในวงเงิน</a:t>
            </a:r>
            <a:r>
              <a:rPr lang="th-TH" sz="3600" b="1" i="1" u="sng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งบประมาณ                ที่</a:t>
            </a:r>
            <a:r>
              <a:rPr lang="th-TH" sz="36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จะจ้างเท่านั้น</a:t>
            </a:r>
            <a:endParaRPr lang="th-TH" sz="3600" u="sng" dirty="0">
              <a:solidFill>
                <a:srgbClr val="C00000"/>
              </a:solidFill>
            </a:endParaRPr>
          </a:p>
        </p:txBody>
      </p:sp>
      <p:sp>
        <p:nvSpPr>
          <p:cNvPr id="8" name="สี่เหลี่ยมมุมเว้า 7"/>
          <p:cNvSpPr/>
          <p:nvPr/>
        </p:nvSpPr>
        <p:spPr>
          <a:xfrm>
            <a:off x="214282" y="3714773"/>
            <a:ext cx="4214842" cy="3000375"/>
          </a:xfrm>
          <a:prstGeom prst="plaque">
            <a:avLst/>
          </a:prstGeom>
          <a:solidFill>
            <a:srgbClr val="FF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 algn="thaiDist">
              <a:defRPr/>
            </a:pPr>
            <a:r>
              <a:rPr lang="th-TH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	</a:t>
            </a:r>
          </a:p>
          <a:p>
            <a:pPr marL="265113" indent="-265113" algn="ctr">
              <a:defRPr/>
            </a:pPr>
            <a:r>
              <a:rPr lang="th-TH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  </a:t>
            </a:r>
          </a:p>
          <a:p>
            <a:pPr marL="265113" indent="-265113" algn="ctr">
              <a:defRPr/>
            </a:pPr>
            <a:r>
              <a:rPr lang="th-TH" sz="3600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โดยจะต้องเป็นการประเมินราคา</a:t>
            </a: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เฉพาะผู้เสนอราคารายที่คัดเลือกไว้แล้ว </a:t>
            </a:r>
            <a:r>
              <a:rPr lang="th-TH" sz="3600" b="1" i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ซึ่งเป็นผู้เสนอราคารวมต่ำสุด</a:t>
            </a:r>
          </a:p>
          <a:p>
            <a:pPr marL="265113" indent="-265113">
              <a:defRPr/>
            </a:pPr>
            <a:r>
              <a:rPr lang="th-TH" b="1" i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 </a:t>
            </a:r>
          </a:p>
          <a:p>
            <a:pPr marL="265113" indent="-265113">
              <a:defRPr/>
            </a:pPr>
            <a:r>
              <a:rPr lang="th-TH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	</a:t>
            </a:r>
            <a:endParaRPr lang="th-TH" u="sng" dirty="0">
              <a:solidFill>
                <a:srgbClr val="C00000"/>
              </a:solidFill>
            </a:endParaRPr>
          </a:p>
        </p:txBody>
      </p:sp>
      <p:sp>
        <p:nvSpPr>
          <p:cNvPr id="10" name="ลูกศรลง 9"/>
          <p:cNvSpPr/>
          <p:nvPr/>
        </p:nvSpPr>
        <p:spPr>
          <a:xfrm>
            <a:off x="5857883" y="3000372"/>
            <a:ext cx="955055" cy="825358"/>
          </a:xfrm>
          <a:prstGeom prst="down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i="1" dirty="0" smtClean="0">
              <a:solidFill>
                <a:schemeClr val="bg1"/>
              </a:solidFill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i="1" dirty="0" smtClean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๒.</a:t>
            </a:r>
            <a:endParaRPr lang="th-TH" sz="4000" dirty="0">
              <a:solidFill>
                <a:schemeClr val="bg1"/>
              </a:solidFill>
            </a:endParaRPr>
          </a:p>
        </p:txBody>
      </p:sp>
      <p:sp>
        <p:nvSpPr>
          <p:cNvPr id="11" name="แผนผังลำดับงาน: สิ้นสุด 10"/>
          <p:cNvSpPr/>
          <p:nvPr/>
        </p:nvSpPr>
        <p:spPr>
          <a:xfrm>
            <a:off x="2571762" y="928675"/>
            <a:ext cx="3786188" cy="714375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>
              <a:buFont typeface="Wingdings" pitchFamily="2" charset="2"/>
              <a:buChar char="q"/>
              <a:defRPr/>
            </a:pPr>
            <a:r>
              <a:rPr lang="th-TH" sz="3200" b="1" i="1" u="sng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มีหลักเกณฑ์ดังนี้</a:t>
            </a:r>
            <a:endParaRPr lang="th-TH" sz="3200" b="1" i="1" u="sng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2" name="ลูกศรลง 11"/>
          <p:cNvSpPr/>
          <p:nvPr/>
        </p:nvSpPr>
        <p:spPr>
          <a:xfrm>
            <a:off x="1643042" y="3000372"/>
            <a:ext cx="841822" cy="71438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i="1" dirty="0" smtClean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๑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F7753-C376-4F70-9727-325E89850F6D}" type="slidenum">
              <a:rPr lang="en-US" smtClean="0"/>
              <a:pPr>
                <a:defRPr/>
              </a:pPr>
              <a:t>64</a:t>
            </a:fld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357188" y="142875"/>
            <a:ext cx="8501062" cy="323215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4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๒.วิธีการประเมินราคา</a:t>
            </a:r>
          </a:p>
          <a:p>
            <a:pPr marL="265113" indent="-265113">
              <a:defRPr/>
            </a:pPr>
            <a:r>
              <a:rPr lang="th-TH" sz="40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-</a:t>
            </a:r>
            <a:r>
              <a:rPr lang="th-TH" sz="4000" b="1" dirty="0" err="1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ให้ค</a:t>
            </a:r>
            <a:r>
              <a:rPr lang="th-TH" sz="40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กก.พิจารณาผลประกวดราคา </a:t>
            </a:r>
            <a:r>
              <a:rPr lang="th-TH" sz="4000" b="1" i="1" u="sng" dirty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ตรวจสอบราคา               </a:t>
            </a:r>
            <a:r>
              <a:rPr lang="th-TH" sz="4000" b="1" i="1" dirty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ที่ผู้เสนอราคา  ได้เสนอไว้ ในรายการที่เป็นหัวข้อใหญ่</a:t>
            </a:r>
            <a:r>
              <a:rPr lang="th-TH" sz="40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ของส่วนการก่อสร้าง </a:t>
            </a:r>
          </a:p>
          <a:p>
            <a:pPr marL="265113" indent="-265113">
              <a:defRPr/>
            </a:pPr>
            <a:endParaRPr lang="th-TH" sz="4000" b="1" dirty="0"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642938" y="5638800"/>
            <a:ext cx="8001000" cy="1076325"/>
          </a:xfrm>
          <a:prstGeom prst="homePlate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>
              <a:buFont typeface="Wingdings" pitchFamily="2" charset="2"/>
              <a:buChar char="q"/>
              <a:defRPr/>
            </a:pPr>
            <a:r>
              <a:rPr lang="th-TH" sz="3200" b="1" dirty="0">
                <a:latin typeface="Angsana New" pitchFamily="18" charset="-34"/>
                <a:cs typeface="FreesiaUPC" pitchFamily="34" charset="-34"/>
              </a:rPr>
              <a:t>ซึ่งเมื่อประเมินราคาปรับลดแล้ว จะทำให้ยอดรวมใหม่ต่ำกว่ายอดรวมที่ผู้เสนอราคาเสนอไว้เดิม</a:t>
            </a:r>
            <a:endParaRPr lang="th-TH" dirty="0"/>
          </a:p>
        </p:txBody>
      </p:sp>
      <p:sp>
        <p:nvSpPr>
          <p:cNvPr id="9" name="เมฆ 8"/>
          <p:cNvSpPr/>
          <p:nvPr/>
        </p:nvSpPr>
        <p:spPr>
          <a:xfrm>
            <a:off x="4071938" y="2366963"/>
            <a:ext cx="5072062" cy="3271837"/>
          </a:xfrm>
          <a:prstGeom prst="cloud">
            <a:avLst/>
          </a:prstGeom>
          <a:solidFill>
            <a:srgbClr val="FF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u="sng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ให้เชิญผู้เสนอราคารายนั้นมาเจรจา</a:t>
            </a:r>
          </a:p>
          <a:p>
            <a:pPr>
              <a:defRPr/>
            </a:pPr>
            <a:r>
              <a:rPr lang="th-TH" sz="3200" b="1" u="sng" dirty="0">
                <a:solidFill>
                  <a:srgbClr val="007635"/>
                </a:solidFill>
                <a:latin typeface="Angsana New" pitchFamily="18" charset="-34"/>
                <a:cs typeface="FreesiaUPC" pitchFamily="34" charset="-34"/>
              </a:rPr>
              <a:t>เพื่อปรับลดราคาลง</a:t>
            </a:r>
            <a:r>
              <a:rPr lang="th-TH" sz="3200" b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มา</a:t>
            </a:r>
            <a:r>
              <a:rPr lang="th-TH" sz="3200" b="1" u="sng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 </a:t>
            </a:r>
          </a:p>
          <a:p>
            <a:pPr marL="265113" indent="-265113">
              <a:defRPr/>
            </a:pPr>
            <a:r>
              <a:rPr lang="th-TH" sz="3200" b="1" u="sng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แล้วแก้ไขยอดรวมให้ตรงกัน  </a:t>
            </a:r>
          </a:p>
        </p:txBody>
      </p:sp>
      <p:sp>
        <p:nvSpPr>
          <p:cNvPr id="11" name="รูปห้าเหลี่ยม 10"/>
          <p:cNvSpPr/>
          <p:nvPr/>
        </p:nvSpPr>
        <p:spPr>
          <a:xfrm rot="20690883">
            <a:off x="276225" y="2927350"/>
            <a:ext cx="4364038" cy="1912938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หากราคารายการใด            สูงผิดปกติ  </a:t>
            </a:r>
          </a:p>
          <a:p>
            <a:pPr algn="ctr">
              <a:defRPr/>
            </a:pP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ไม่ถูกต้องตรง</a:t>
            </a:r>
            <a:r>
              <a:rPr lang="th-TH" sz="36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ความเป็นจริง </a:t>
            </a:r>
            <a:endParaRPr lang="th-TH" sz="3200" dirty="0"/>
          </a:p>
        </p:txBody>
      </p:sp>
      <p:sp>
        <p:nvSpPr>
          <p:cNvPr id="12" name="ลูกศรขวาท้ายขีด 11"/>
          <p:cNvSpPr/>
          <p:nvPr/>
        </p:nvSpPr>
        <p:spPr>
          <a:xfrm rot="9102192">
            <a:off x="7905652" y="5032521"/>
            <a:ext cx="1147763" cy="671512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65</a:t>
            </a:fld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71406" y="142876"/>
            <a:ext cx="9001156" cy="6643710"/>
          </a:xfrm>
          <a:prstGeom prst="rect">
            <a:avLst/>
          </a:prstGeom>
          <a:solidFill>
            <a:srgbClr val="FFFFFF"/>
          </a:solidFill>
          <a:ln w="76200">
            <a:solidFill>
              <a:srgbClr val="FE00BB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sz="4400" b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sz="4400" b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sz="4400" b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algn="ctr"/>
            <a:endParaRPr lang="th-TH" sz="3600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algn="ctr"/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เนื่องจาก คำสั่งยกเลิกดังกล่าว “</a:t>
            </a:r>
            <a:r>
              <a:rPr lang="th-TH" sz="3600" b="1" i="1" u="sng" dirty="0" smtClean="0">
                <a:solidFill>
                  <a:srgbClr val="0000CC"/>
                </a:solidFill>
                <a:cs typeface="FreesiaUPC" pitchFamily="34" charset="-34"/>
              </a:rPr>
              <a:t>เป็นคำสั่งทางปกครอง</a:t>
            </a:r>
            <a:r>
              <a:rPr lang="th-TH" sz="3600" b="1" i="1" u="sng" dirty="0" smtClean="0">
                <a:solidFill>
                  <a:srgbClr val="CC0099"/>
                </a:solidFill>
                <a:cs typeface="FreesiaUPC" pitchFamily="34" charset="-34"/>
              </a:rPr>
              <a:t> </a:t>
            </a:r>
          </a:p>
          <a:p>
            <a:pPr algn="ctr"/>
            <a:r>
              <a:rPr lang="th-TH" sz="3600" b="1" dirty="0" smtClean="0">
                <a:solidFill>
                  <a:srgbClr val="CC0099"/>
                </a:solidFill>
                <a:cs typeface="FreesiaUPC" pitchFamily="34" charset="-34"/>
              </a:rPr>
              <a:t>ดังนั้น หัวหน้าส่วนราชการจะต้องระบุเหตุผลไว้ในคำสั่ง/หรือในเอกสารแนบท้ายคำสั่ง </a:t>
            </a:r>
            <a:r>
              <a:rPr lang="th-TH" sz="3600" b="1" i="1" u="sng" dirty="0" smtClean="0">
                <a:solidFill>
                  <a:srgbClr val="FF0000"/>
                </a:solidFill>
                <a:cs typeface="FreesiaUPC" pitchFamily="34" charset="-34"/>
              </a:rPr>
              <a:t>เพื่อประกอบเหตุผลในการใช้ดุลยพินิจด้วย </a:t>
            </a:r>
          </a:p>
          <a:p>
            <a:pPr algn="ctr"/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ทั้งนี้ เป็นไปตามกฎกระทรวง ฉบับที่ ๑๒ (พ.ศ.๒๕๔๓)ออกตามความในพระราชบัญญัติวิธีปฏิบัติราชการทางปกครอง พ.ศ.๒๕๓๙</a:t>
            </a:r>
          </a:p>
          <a:p>
            <a:pPr algn="ctr"/>
            <a:endParaRPr lang="th-TH" dirty="0"/>
          </a:p>
        </p:txBody>
      </p:sp>
      <p:pic>
        <p:nvPicPr>
          <p:cNvPr id="5" name="รูปภาพ 4" descr="ATT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142852"/>
            <a:ext cx="3376628" cy="857256"/>
          </a:xfrm>
          <a:prstGeom prst="rect">
            <a:avLst/>
          </a:prstGeom>
        </p:spPr>
      </p:pic>
      <p:sp>
        <p:nvSpPr>
          <p:cNvPr id="9" name="พับมุม 8"/>
          <p:cNvSpPr/>
          <p:nvPr/>
        </p:nvSpPr>
        <p:spPr>
          <a:xfrm>
            <a:off x="142844" y="928670"/>
            <a:ext cx="8929718" cy="2714644"/>
          </a:xfrm>
          <a:prstGeom prst="foldedCorner">
            <a:avLst/>
          </a:prstGeom>
          <a:ln w="57150">
            <a:solidFill>
              <a:srgbClr val="64004A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u="sng" dirty="0" smtClean="0">
                <a:solidFill>
                  <a:srgbClr val="CC0099"/>
                </a:solidFill>
                <a:cs typeface="FreesiaUPC" pitchFamily="34" charset="-34"/>
              </a:rPr>
              <a:t>การยกเลิก</a:t>
            </a:r>
            <a:r>
              <a:rPr lang="th-TH" b="1" u="sng" dirty="0" smtClean="0">
                <a:solidFill>
                  <a:srgbClr val="CC0099"/>
                </a:solidFill>
                <a:cs typeface="FreesiaUPC" pitchFamily="34" charset="-34"/>
              </a:rPr>
              <a:t> </a:t>
            </a:r>
          </a:p>
          <a:p>
            <a:pPr algn="ctr"/>
            <a:r>
              <a:rPr lang="th-TH" sz="4800" b="1" dirty="0" smtClean="0">
                <a:solidFill>
                  <a:srgbClr val="FF0000"/>
                </a:solidFill>
                <a:cs typeface="FreesiaUPC" pitchFamily="34" charset="-34"/>
              </a:rPr>
              <a:t>ประกาศสอบราคา /</a:t>
            </a: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ประกาศประกวดราคา</a:t>
            </a:r>
          </a:p>
          <a:p>
            <a:pPr algn="ctr"/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ประกาศประกวดราคาด้วยวิธีการทางอิเล็กทรอนิกส์  </a:t>
            </a:r>
            <a:r>
              <a:rPr lang="th-TH" sz="3600" b="1" dirty="0" smtClean="0">
                <a:solidFill>
                  <a:srgbClr val="CC3300"/>
                </a:solidFill>
                <a:cs typeface="FreesiaUPC" pitchFamily="34" charset="-34"/>
              </a:rPr>
              <a:t>หรือ</a:t>
            </a:r>
            <a:endParaRPr lang="th-TH" sz="3600" b="1" dirty="0" smtClean="0">
              <a:solidFill>
                <a:schemeClr val="tx1"/>
              </a:solidFill>
              <a:cs typeface="FreesiaUPC" pitchFamily="34" charset="-34"/>
            </a:endParaRPr>
          </a:p>
          <a:p>
            <a:pPr algn="ctr"/>
            <a:r>
              <a:rPr lang="th-TH" sz="3600" b="1" dirty="0" smtClean="0">
                <a:solidFill>
                  <a:srgbClr val="CC3300"/>
                </a:solidFill>
                <a:cs typeface="FreesiaUPC" pitchFamily="34" charset="-34"/>
              </a:rPr>
              <a:t>การประมูลราคาที่มีผู้ได้รับการคัดเลือกจากคณะกรรมการแล้ว</a:t>
            </a:r>
          </a:p>
        </p:txBody>
      </p:sp>
      <p:sp>
        <p:nvSpPr>
          <p:cNvPr id="10" name="ลูกศรโค้งขวา 9"/>
          <p:cNvSpPr/>
          <p:nvPr/>
        </p:nvSpPr>
        <p:spPr>
          <a:xfrm>
            <a:off x="0" y="3357562"/>
            <a:ext cx="857224" cy="642942"/>
          </a:xfrm>
          <a:prstGeom prst="curvedRigh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ลูกศรขวาท้ายบาก 7"/>
          <p:cNvSpPr/>
          <p:nvPr/>
        </p:nvSpPr>
        <p:spPr>
          <a:xfrm rot="387911">
            <a:off x="214282" y="-101742"/>
            <a:ext cx="3357586" cy="1571612"/>
          </a:xfrm>
          <a:prstGeom prst="notchedRigh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th-TH" sz="5400" b="1" dirty="0" smtClean="0">
                <a:solidFill>
                  <a:srgbClr val="FFFF00"/>
                </a:solidFill>
                <a:cs typeface="FreesiaUPC" pitchFamily="34" charset="-34"/>
              </a:rPr>
              <a:t>ข้อควรรู้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014E51-9D8E-4DE8-967A-82A04629280A}" type="slidenum">
              <a:rPr lang="en-US" smtClean="0"/>
              <a:pPr/>
              <a:t>66</a:t>
            </a:fld>
            <a:endParaRPr lang="th-TH" smtClean="0"/>
          </a:p>
        </p:txBody>
      </p:sp>
      <p:sp>
        <p:nvSpPr>
          <p:cNvPr id="3" name="พับมุม 2"/>
          <p:cNvSpPr/>
          <p:nvPr/>
        </p:nvSpPr>
        <p:spPr>
          <a:xfrm>
            <a:off x="0" y="0"/>
            <a:ext cx="9144000" cy="6858000"/>
          </a:xfrm>
          <a:prstGeom prst="foldedCorne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sz="40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r>
              <a:rPr lang="th-TH" sz="40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มีข้อสังเกต  - ไม่ใช่วิธีแข่งขันราคา </a:t>
            </a:r>
          </a:p>
          <a:p>
            <a:pPr>
              <a:lnSpc>
                <a:spcPct val="90000"/>
              </a:lnSpc>
              <a:defRPr/>
            </a:pPr>
            <a:r>
              <a:rPr lang="th-TH" sz="40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จึงไม่ต้องตรวจสอบผู้มีผลประโยชน์ร่วมกัน</a:t>
            </a:r>
          </a:p>
          <a:p>
            <a:pPr>
              <a:lnSpc>
                <a:spcPct val="90000"/>
              </a:lnSpc>
              <a:defRPr/>
            </a:pPr>
            <a:endParaRPr lang="th-TH" sz="40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4" name="เครื่องหมายบั้ง 3"/>
          <p:cNvSpPr/>
          <p:nvPr/>
        </p:nvSpPr>
        <p:spPr>
          <a:xfrm>
            <a:off x="0" y="214313"/>
            <a:ext cx="9001125" cy="1214437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4800" b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การซื้อ/จ้างโดยวิธีพิเศษ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4800" b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วงเงินเกิน ๑ แสนบาท ขึ้นไป</a:t>
            </a:r>
            <a:endParaRPr lang="th-TH" sz="4800" b="1" dirty="0">
              <a:solidFill>
                <a:srgbClr val="0000CC"/>
              </a:solidFill>
              <a:latin typeface="BrowalliaUPC" pitchFamily="34" charset="-34"/>
              <a:cs typeface="EucrosiaUPC" pitchFamily="18" charset="-34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285750" y="2714625"/>
            <a:ext cx="8858250" cy="1857375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4000" b="1" i="1" u="sng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ให้</a:t>
            </a:r>
            <a:r>
              <a:rPr lang="th-TH" sz="4000" b="1" i="1" u="sng" dirty="0" err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แต่งตั้งค</a:t>
            </a:r>
            <a:r>
              <a:rPr lang="th-TH" sz="4000" b="1" i="1" u="sng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กก.จัดซื้อ/จัดจ้างโดยวิธีพิเศษขึ้นมาคณะหนึ่งเพื่อทำหน้าที่เจรจาต่อรองราคากับผู้ขาย/รับจ้าง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4000" b="1" i="1" u="sng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 ตามข้อ ๕๗</a:t>
            </a:r>
          </a:p>
        </p:txBody>
      </p:sp>
      <p:sp>
        <p:nvSpPr>
          <p:cNvPr id="12" name="ชื่อเรื่อง 22"/>
          <p:cNvSpPr txBox="1">
            <a:spLocks/>
          </p:cNvSpPr>
          <p:nvPr/>
        </p:nvSpPr>
        <p:spPr>
          <a:xfrm>
            <a:off x="0" y="4786313"/>
            <a:ext cx="8786813" cy="1714500"/>
          </a:xfrm>
          <a:prstGeom prst="rect">
            <a:avLst/>
          </a:prstGeom>
          <a:solidFill>
            <a:srgbClr val="FFFF99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h-TH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►</a:t>
            </a:r>
            <a:r>
              <a:rPr lang="th-TH" sz="4000" b="1" dirty="0">
                <a:solidFill>
                  <a:srgbClr val="FF0000"/>
                </a:solidFill>
                <a:latin typeface="+mj-lt"/>
                <a:ea typeface="+mj-ea"/>
                <a:cs typeface="FreesiaUPC" pitchFamily="34" charset="-34"/>
              </a:rPr>
              <a:t>เมื่อดำเนินการเสร็จสิ้นแล้วต้อง</a:t>
            </a:r>
            <a:r>
              <a:rPr lang="th-TH" sz="4000" b="1" spc="-90" dirty="0">
                <a:solidFill>
                  <a:srgbClr val="FF0000"/>
                </a:solidFill>
                <a:latin typeface="+mj-lt"/>
                <a:ea typeface="+mj-ea"/>
                <a:cs typeface="FreesiaUPC" pitchFamily="34" charset="-34"/>
              </a:rPr>
              <a:t>รายงานผล</a:t>
            </a:r>
          </a:p>
          <a:p>
            <a:pPr fontAlgn="auto">
              <a:spcAft>
                <a:spcPts val="0"/>
              </a:spcAft>
              <a:defRPr/>
            </a:pPr>
            <a:r>
              <a:rPr lang="th-TH" sz="4000" b="1" spc="-90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FreesiaUPC" pitchFamily="34" charset="-34"/>
              </a:rPr>
              <a:t>ต่อหัวหน้าส่วนราชการเพื่อสั่งการ  </a:t>
            </a:r>
          </a:p>
          <a:p>
            <a:pPr fontAlgn="auto">
              <a:spcAft>
                <a:spcPts val="0"/>
              </a:spcAft>
              <a:defRPr/>
            </a:pPr>
            <a:r>
              <a:rPr lang="th-TH" sz="4000" b="1" spc="-90" dirty="0">
                <a:solidFill>
                  <a:srgbClr val="C00000"/>
                </a:solidFill>
                <a:latin typeface="+mj-lt"/>
                <a:ea typeface="+mj-ea"/>
                <a:cs typeface="FreesiaUPC" pitchFamily="34" charset="-34"/>
              </a:rPr>
              <a:t>(ผ่านหัวหน้าเจ้าหน้าที่พัสดุ)</a:t>
            </a:r>
          </a:p>
        </p:txBody>
      </p:sp>
      <p:sp>
        <p:nvSpPr>
          <p:cNvPr id="8" name="ลูกศรลง 7"/>
          <p:cNvSpPr/>
          <p:nvPr/>
        </p:nvSpPr>
        <p:spPr>
          <a:xfrm rot="18398569">
            <a:off x="1297781" y="5209382"/>
            <a:ext cx="357187" cy="7429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9" name="ลูกศรลง 8"/>
          <p:cNvSpPr/>
          <p:nvPr/>
        </p:nvSpPr>
        <p:spPr>
          <a:xfrm rot="17339818">
            <a:off x="1693863" y="5948363"/>
            <a:ext cx="461962" cy="588962"/>
          </a:xfrm>
          <a:prstGeom prst="down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ลูกศรลง 9"/>
          <p:cNvSpPr/>
          <p:nvPr/>
        </p:nvSpPr>
        <p:spPr>
          <a:xfrm rot="19482587">
            <a:off x="1214438" y="3976688"/>
            <a:ext cx="357187" cy="85725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214313"/>
            <a:ext cx="8713787" cy="1428750"/>
          </a:xfrm>
          <a:solidFill>
            <a:srgbClr val="CC0099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  <a:t>การซื้อโดยวิธีพิเศษ(วงเงินเกิน๑ แสนขึ้นไป)</a:t>
            </a:r>
            <a:br>
              <a:rPr lang="th-TH" sz="4800" b="1" dirty="0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</a:br>
            <a:r>
              <a:rPr lang="th-TH" sz="4800" b="1" dirty="0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  <a:t>และหน้าที่ของคณะกรรมการฯ</a:t>
            </a:r>
            <a:r>
              <a:rPr lang="th-TH" b="1" dirty="0" smtClean="0">
                <a:solidFill>
                  <a:schemeClr val="bg1"/>
                </a:solidFill>
                <a:cs typeface="EucrosiaUPC" pitchFamily="18" charset="-34"/>
              </a:rPr>
              <a:t>(</a:t>
            </a:r>
            <a:r>
              <a:rPr lang="th-TH" b="1" dirty="0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  <a:t>ข้อ ๒๓/</a:t>
            </a:r>
            <a:r>
              <a:rPr lang="th-TH" b="1" dirty="0" smtClean="0">
                <a:solidFill>
                  <a:schemeClr val="bg1"/>
                </a:solidFill>
                <a:cs typeface="EucrosiaUPC" pitchFamily="18" charset="-34"/>
              </a:rPr>
              <a:t>ข้อ ๕๗)</a:t>
            </a:r>
            <a:r>
              <a:rPr lang="th-TH" sz="4800" dirty="0" smtClean="0">
                <a:solidFill>
                  <a:schemeClr val="bg1"/>
                </a:solidFill>
              </a:rPr>
              <a:t> </a:t>
            </a:r>
            <a:endParaRPr lang="en-GB" sz="4800" dirty="0" smtClean="0">
              <a:solidFill>
                <a:schemeClr val="bg1"/>
              </a:solidFill>
            </a:endParaRPr>
          </a:p>
        </p:txBody>
      </p:sp>
      <p:sp>
        <p:nvSpPr>
          <p:cNvPr id="109571" name="ตัวยึดหมายเลขภาพนิ่ง 1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2D4BCA-51FA-46A8-99EF-76275F3689FE}" type="slidenum">
              <a:rPr lang="en-US" smtClean="0"/>
              <a:pPr/>
              <a:t>67</a:t>
            </a:fld>
            <a:endParaRPr lang="th-TH" smtClean="0"/>
          </a:p>
        </p:txBody>
      </p:sp>
      <p:sp>
        <p:nvSpPr>
          <p:cNvPr id="109572" name="Text Box 16"/>
          <p:cNvSpPr txBox="1">
            <a:spLocks noChangeArrowheads="1"/>
          </p:cNvSpPr>
          <p:nvPr/>
        </p:nvSpPr>
        <p:spPr bwMode="auto">
          <a:xfrm>
            <a:off x="190500" y="1679575"/>
            <a:ext cx="3810000" cy="511175"/>
          </a:xfrm>
          <a:prstGeom prst="rect">
            <a:avLst/>
          </a:prstGeom>
          <a:solidFill>
            <a:srgbClr val="EFE1EF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th-TH" sz="3200" b="1" dirty="0">
                <a:latin typeface="Angsana New" pitchFamily="18" charset="-34"/>
              </a:rPr>
              <a:t>๑)ซื้อพัสดุที่จะขายทอดตลาด</a:t>
            </a:r>
          </a:p>
        </p:txBody>
      </p:sp>
      <p:sp>
        <p:nvSpPr>
          <p:cNvPr id="109573" name="Text Box 17"/>
          <p:cNvSpPr txBox="1">
            <a:spLocks noChangeArrowheads="1"/>
          </p:cNvSpPr>
          <p:nvPr/>
        </p:nvSpPr>
        <p:spPr bwMode="auto">
          <a:xfrm>
            <a:off x="5003800" y="1714500"/>
            <a:ext cx="3816350" cy="547842"/>
          </a:xfrm>
          <a:prstGeom prst="rect">
            <a:avLst/>
          </a:prstGeom>
          <a:solidFill>
            <a:srgbClr val="EFE1EF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th-TH" sz="3200" b="1" dirty="0">
                <a:latin typeface="Angsana New" pitchFamily="18" charset="-34"/>
              </a:rPr>
              <a:t>ให้ดำเนินการเจรจาตกลงราคา</a:t>
            </a:r>
          </a:p>
        </p:txBody>
      </p:sp>
      <p:sp>
        <p:nvSpPr>
          <p:cNvPr id="109574" name="AutoShape 18"/>
          <p:cNvSpPr>
            <a:spLocks noChangeArrowheads="1"/>
          </p:cNvSpPr>
          <p:nvPr/>
        </p:nvSpPr>
        <p:spPr bwMode="auto">
          <a:xfrm>
            <a:off x="3995738" y="1628775"/>
            <a:ext cx="1008062" cy="514350"/>
          </a:xfrm>
          <a:prstGeom prst="rightArrow">
            <a:avLst>
              <a:gd name="adj1" fmla="val 50000"/>
              <a:gd name="adj2" fmla="val 69929"/>
            </a:avLst>
          </a:prstGeom>
          <a:solidFill>
            <a:srgbClr val="6600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14313" y="4357688"/>
            <a:ext cx="8499475" cy="1924050"/>
            <a:chOff x="96" y="3618"/>
            <a:chExt cx="4864" cy="1212"/>
          </a:xfrm>
        </p:grpSpPr>
        <p:sp>
          <p:nvSpPr>
            <p:cNvPr id="109585" name="AutoShape 20"/>
            <p:cNvSpPr>
              <a:spLocks noChangeArrowheads="1"/>
            </p:cNvSpPr>
            <p:nvPr/>
          </p:nvSpPr>
          <p:spPr bwMode="auto">
            <a:xfrm>
              <a:off x="2263" y="3978"/>
              <a:ext cx="324" cy="405"/>
            </a:xfrm>
            <a:prstGeom prst="rightArrow">
              <a:avLst>
                <a:gd name="adj1" fmla="val 50000"/>
                <a:gd name="adj2" fmla="val 32144"/>
              </a:avLst>
            </a:prstGeom>
            <a:solidFill>
              <a:srgbClr val="0070C0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86" name="Rectangle 21"/>
            <p:cNvSpPr>
              <a:spLocks noChangeArrowheads="1"/>
            </p:cNvSpPr>
            <p:nvPr/>
          </p:nvSpPr>
          <p:spPr bwMode="auto">
            <a:xfrm>
              <a:off x="96" y="3618"/>
              <a:ext cx="2289" cy="989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b="1" dirty="0">
                  <a:latin typeface="Angsana New" pitchFamily="18" charset="-34"/>
                </a:rPr>
                <a:t>๔)</a:t>
              </a:r>
              <a:r>
                <a:rPr lang="th-TH" sz="3200" b="1" dirty="0">
                  <a:latin typeface="Angsana New" pitchFamily="18" charset="-34"/>
                </a:rPr>
                <a:t>พัสดุที่ซื้อไว้แล้ว-จำเป็นต้อง</a:t>
              </a:r>
            </a:p>
            <a:p>
              <a:pPr eaLnBrk="0" hangingPunct="0">
                <a:buFontTx/>
                <a:buChar char="-"/>
              </a:pPr>
              <a:r>
                <a:rPr lang="th-TH" sz="3200" b="1" dirty="0">
                  <a:latin typeface="Angsana New" pitchFamily="18" charset="-34"/>
                </a:rPr>
                <a:t>ซื้อเพิ่มในสถานการณ์จำเป็น</a:t>
              </a:r>
            </a:p>
            <a:p>
              <a:pPr eaLnBrk="0" hangingPunct="0">
                <a:buFontTx/>
                <a:buChar char="-"/>
              </a:pPr>
              <a:r>
                <a:rPr lang="th-TH" sz="3200" b="1" dirty="0">
                  <a:latin typeface="Angsana New" pitchFamily="18" charset="-34"/>
                </a:rPr>
                <a:t> หรือเร่งด่วน</a:t>
              </a:r>
              <a:r>
                <a:rPr lang="en-US" sz="3200" b="1" dirty="0">
                  <a:latin typeface="Angsana New" pitchFamily="18" charset="-34"/>
                </a:rPr>
                <a:t>(Repeat Order)</a:t>
              </a:r>
              <a:endParaRPr lang="th-TH" sz="3200" b="1" dirty="0">
                <a:latin typeface="Angsana New" pitchFamily="18" charset="-34"/>
              </a:endParaRPr>
            </a:p>
          </p:txBody>
        </p:sp>
        <p:sp>
          <p:nvSpPr>
            <p:cNvPr id="109587" name="Rectangle 22"/>
            <p:cNvSpPr>
              <a:spLocks noChangeArrowheads="1"/>
            </p:cNvSpPr>
            <p:nvPr/>
          </p:nvSpPr>
          <p:spPr bwMode="auto">
            <a:xfrm>
              <a:off x="2590" y="3647"/>
              <a:ext cx="2370" cy="1183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th-TH" sz="3200" b="1" dirty="0">
                  <a:latin typeface="Angsana New" pitchFamily="18" charset="-34"/>
                </a:rPr>
                <a:t>ให้เจรจากับผู้ขายรายเดิมตามสัญญาเดิมที่ยังไม่สิ้นสุดระยะเวลาส่งมอบ ใช้เงื่อนไข,ราคาเดิม, หรือดีกว่า</a:t>
              </a:r>
            </a:p>
          </p:txBody>
        </p:sp>
      </p:grpSp>
      <p:sp>
        <p:nvSpPr>
          <p:cNvPr id="109576" name="AutoShape 24"/>
          <p:cNvSpPr>
            <a:spLocks noChangeArrowheads="1"/>
          </p:cNvSpPr>
          <p:nvPr/>
        </p:nvSpPr>
        <p:spPr bwMode="auto">
          <a:xfrm>
            <a:off x="3711575" y="2492375"/>
            <a:ext cx="514350" cy="508000"/>
          </a:xfrm>
          <a:prstGeom prst="rightArrow">
            <a:avLst>
              <a:gd name="adj1" fmla="val 50000"/>
              <a:gd name="adj2" fmla="val 35681"/>
            </a:avLst>
          </a:prstGeom>
          <a:solidFill>
            <a:srgbClr val="6600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77" name="Rectangle 25"/>
          <p:cNvSpPr>
            <a:spLocks noChangeArrowheads="1"/>
          </p:cNvSpPr>
          <p:nvPr/>
        </p:nvSpPr>
        <p:spPr bwMode="auto">
          <a:xfrm>
            <a:off x="200025" y="2351088"/>
            <a:ext cx="3363913" cy="904875"/>
          </a:xfrm>
          <a:prstGeom prst="rect">
            <a:avLst/>
          </a:prstGeom>
          <a:solidFill>
            <a:srgbClr val="DAFAFE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th-TH" sz="2800" b="1">
                <a:latin typeface="Angsana New" pitchFamily="18" charset="-34"/>
              </a:rPr>
              <a:t>๒)</a:t>
            </a:r>
            <a:r>
              <a:rPr lang="th-TH" sz="3200" b="1">
                <a:latin typeface="Angsana New" pitchFamily="18" charset="-34"/>
              </a:rPr>
              <a:t>พัสดุที่จำเป็นต้องซื้อ</a:t>
            </a:r>
            <a:r>
              <a:rPr lang="th-TH" sz="2400" b="1">
                <a:latin typeface="Angsana New" pitchFamily="18" charset="-34"/>
              </a:rPr>
              <a:t> </a:t>
            </a:r>
            <a:r>
              <a:rPr lang="th-TH" sz="3200" b="1">
                <a:latin typeface="Angsana New" pitchFamily="18" charset="-34"/>
              </a:rPr>
              <a:t>เร่งด่วน/ล่าช้าจะเสียหาย</a:t>
            </a:r>
            <a:endParaRPr lang="th-TH" b="1">
              <a:latin typeface="Angsana New" pitchFamily="18" charset="-34"/>
            </a:endParaRPr>
          </a:p>
        </p:txBody>
      </p:sp>
      <p:sp>
        <p:nvSpPr>
          <p:cNvPr id="109578" name="Rectangle 26"/>
          <p:cNvSpPr>
            <a:spLocks noChangeArrowheads="1"/>
          </p:cNvSpPr>
          <p:nvPr/>
        </p:nvSpPr>
        <p:spPr bwMode="auto">
          <a:xfrm>
            <a:off x="4427538" y="2276475"/>
            <a:ext cx="4465637" cy="1077913"/>
          </a:xfrm>
          <a:prstGeom prst="rect">
            <a:avLst/>
          </a:prstGeom>
          <a:solidFill>
            <a:srgbClr val="DAFAFE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th-TH" sz="3200" b="1" dirty="0">
                <a:latin typeface="Angsana New" pitchFamily="18" charset="-34"/>
              </a:rPr>
              <a:t>ให้เชิญผู้มีอาชีพขายมาเสนอราคาถ้าราคาสูงกว่าท้องตลาดให้ต่อรอง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214313" y="3357562"/>
            <a:ext cx="8715375" cy="904591"/>
            <a:chOff x="50" y="3110"/>
            <a:chExt cx="5424" cy="469"/>
          </a:xfrm>
        </p:grpSpPr>
        <p:sp>
          <p:nvSpPr>
            <p:cNvPr id="109582" name="AutoShape 28"/>
            <p:cNvSpPr>
              <a:spLocks noChangeArrowheads="1"/>
            </p:cNvSpPr>
            <p:nvPr/>
          </p:nvSpPr>
          <p:spPr bwMode="auto">
            <a:xfrm>
              <a:off x="1961" y="3295"/>
              <a:ext cx="356" cy="222"/>
            </a:xfrm>
            <a:prstGeom prst="rightArrow">
              <a:avLst>
                <a:gd name="adj1" fmla="val 50000"/>
                <a:gd name="adj2" fmla="val 32146"/>
              </a:avLst>
            </a:prstGeom>
            <a:solidFill>
              <a:srgbClr val="0070C0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83" name="Rectangle 29"/>
            <p:cNvSpPr>
              <a:spLocks noChangeArrowheads="1"/>
            </p:cNvSpPr>
            <p:nvPr/>
          </p:nvSpPr>
          <p:spPr bwMode="auto">
            <a:xfrm>
              <a:off x="50" y="3110"/>
              <a:ext cx="1956" cy="469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th-TH" b="1" dirty="0">
                  <a:latin typeface="Angsana New" pitchFamily="18" charset="-34"/>
                </a:rPr>
                <a:t>๓) </a:t>
              </a:r>
              <a:r>
                <a:rPr lang="th-TH" sz="3200" b="1" dirty="0">
                  <a:latin typeface="Angsana New" pitchFamily="18" charset="-34"/>
                </a:rPr>
                <a:t>พัสดุที่ต้องใช้ใน      ราชการลับ</a:t>
              </a:r>
            </a:p>
          </p:txBody>
        </p:sp>
        <p:sp>
          <p:nvSpPr>
            <p:cNvPr id="109584" name="Rectangle 30"/>
            <p:cNvSpPr>
              <a:spLocks noChangeArrowheads="1"/>
            </p:cNvSpPr>
            <p:nvPr/>
          </p:nvSpPr>
          <p:spPr bwMode="auto">
            <a:xfrm>
              <a:off x="2317" y="3222"/>
              <a:ext cx="3157" cy="30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sz="3200" b="1">
                  <a:latin typeface="Angsana New" pitchFamily="18" charset="-34"/>
                </a:rPr>
                <a:t>ให้เชิญผู้มีอาชีพขายมาเสนอราคาต่อรอง</a:t>
              </a:r>
            </a:p>
          </p:txBody>
        </p:sp>
      </p:grpSp>
      <p:sp>
        <p:nvSpPr>
          <p:cNvPr id="109580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53475" y="6553200"/>
            <a:ext cx="361950" cy="266700"/>
          </a:xfrm>
          <a:prstGeom prst="actionButtonForwardNext">
            <a:avLst/>
          </a:prstGeom>
          <a:noFill/>
          <a:ln w="12700">
            <a:solidFill>
              <a:srgbClr val="4D4D4D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1" name="AutoShape 3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53425" y="6553200"/>
            <a:ext cx="352425" cy="266700"/>
          </a:xfrm>
          <a:prstGeom prst="actionButtonBackPrevious">
            <a:avLst/>
          </a:prstGeom>
          <a:noFill/>
          <a:ln w="12700">
            <a:solidFill>
              <a:srgbClr val="4D4D4D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4"/>
          <p:cNvSpPr>
            <a:spLocks noChangeArrowheads="1"/>
          </p:cNvSpPr>
          <p:nvPr/>
        </p:nvSpPr>
        <p:spPr bwMode="auto">
          <a:xfrm>
            <a:off x="357188" y="214313"/>
            <a:ext cx="8462962" cy="857250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th-TH" sz="4400" b="1" dirty="0">
                <a:solidFill>
                  <a:schemeClr val="bg1"/>
                </a:solidFill>
                <a:cs typeface="FreesiaUPC" pitchFamily="34" charset="-34"/>
              </a:rPr>
              <a:t>การซื้อโดยวิธีพิเศษ/ หน้าที่คณะกรรมการ (ต่อ</a:t>
            </a:r>
            <a:r>
              <a:rPr lang="th-TH" sz="4800" b="1" dirty="0">
                <a:solidFill>
                  <a:schemeClr val="bg1"/>
                </a:solidFill>
              </a:rPr>
              <a:t>)</a:t>
            </a:r>
            <a:endParaRPr lang="en-GB" sz="7200" b="1" dirty="0">
              <a:solidFill>
                <a:schemeClr val="bg1"/>
              </a:solidFill>
              <a:latin typeface="Browallia New" pitchFamily="34" charset="-34"/>
            </a:endParaRPr>
          </a:p>
        </p:txBody>
      </p:sp>
      <p:sp>
        <p:nvSpPr>
          <p:cNvPr id="110595" name="Text Box 10"/>
          <p:cNvSpPr txBox="1">
            <a:spLocks noChangeArrowheads="1"/>
          </p:cNvSpPr>
          <p:nvPr/>
        </p:nvSpPr>
        <p:spPr bwMode="auto">
          <a:xfrm>
            <a:off x="4000500" y="1428750"/>
            <a:ext cx="5000625" cy="1077913"/>
          </a:xfrm>
          <a:prstGeom prst="rect">
            <a:avLst/>
          </a:prstGeom>
          <a:solidFill>
            <a:srgbClr val="FFFFCC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th-TH" sz="3200" b="1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ให้เสนอหน.ส่วนราชการติดต่อสั่งตรงโดยให้หน่วยงานต่างประเทศสืบราคาให้</a:t>
            </a:r>
          </a:p>
        </p:txBody>
      </p:sp>
      <p:sp>
        <p:nvSpPr>
          <p:cNvPr id="154628" name="Rectangle 11"/>
          <p:cNvSpPr>
            <a:spLocks noChangeArrowheads="1"/>
          </p:cNvSpPr>
          <p:nvPr/>
        </p:nvSpPr>
        <p:spPr bwMode="auto">
          <a:xfrm>
            <a:off x="179388" y="1500188"/>
            <a:ext cx="3678237" cy="646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th-TH" b="1" dirty="0">
                <a:solidFill>
                  <a:srgbClr val="FF0000"/>
                </a:solidFill>
                <a:latin typeface="Angsana New" pitchFamily="18" charset="-34"/>
              </a:rPr>
              <a:t>๕)</a:t>
            </a:r>
            <a:r>
              <a:rPr lang="th-TH" sz="32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ต้องซื้อจากต่างประเทศ</a:t>
            </a:r>
          </a:p>
        </p:txBody>
      </p:sp>
      <p:sp>
        <p:nvSpPr>
          <p:cNvPr id="110597" name="AutoShape 12"/>
          <p:cNvSpPr>
            <a:spLocks noChangeArrowheads="1"/>
          </p:cNvSpPr>
          <p:nvPr/>
        </p:nvSpPr>
        <p:spPr bwMode="auto">
          <a:xfrm>
            <a:off x="3824288" y="1500188"/>
            <a:ext cx="384175" cy="5715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70C0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14313" y="2357439"/>
            <a:ext cx="8786812" cy="1220932"/>
            <a:chOff x="0" y="2087"/>
            <a:chExt cx="5568" cy="690"/>
          </a:xfrm>
        </p:grpSpPr>
        <p:sp>
          <p:nvSpPr>
            <p:cNvPr id="110611" name="Text Box 14"/>
            <p:cNvSpPr txBox="1">
              <a:spLocks noChangeArrowheads="1"/>
            </p:cNvSpPr>
            <p:nvPr/>
          </p:nvSpPr>
          <p:spPr bwMode="auto">
            <a:xfrm>
              <a:off x="2570" y="2168"/>
              <a:ext cx="2998" cy="609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sz="3200" b="1" dirty="0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ให้เชิญผู้ผลิต/ผู้แทนจำหน่ายมาเสนอราคาและต่อรอง</a:t>
              </a:r>
              <a:endParaRPr lang="en-GB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endParaRPr>
            </a:p>
          </p:txBody>
        </p:sp>
        <p:sp>
          <p:nvSpPr>
            <p:cNvPr id="110612" name="Rectangle 15"/>
            <p:cNvSpPr>
              <a:spLocks noChangeArrowheads="1"/>
            </p:cNvSpPr>
            <p:nvPr/>
          </p:nvSpPr>
          <p:spPr bwMode="auto">
            <a:xfrm>
              <a:off x="0" y="2087"/>
              <a:ext cx="2292" cy="608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sz="3200" b="1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 ๖)พัสดุมีข้อจำกัดทางเทคนิค/จำเป็นต้องระบุยี่ห้อ</a:t>
              </a:r>
            </a:p>
          </p:txBody>
        </p:sp>
        <p:sp>
          <p:nvSpPr>
            <p:cNvPr id="110613" name="AutoShape 16"/>
            <p:cNvSpPr>
              <a:spLocks noChangeArrowheads="1"/>
            </p:cNvSpPr>
            <p:nvPr/>
          </p:nvSpPr>
          <p:spPr bwMode="auto">
            <a:xfrm>
              <a:off x="2304" y="2289"/>
              <a:ext cx="288" cy="323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070C0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42875" y="3714750"/>
            <a:ext cx="8786813" cy="708025"/>
            <a:chOff x="-20" y="2728"/>
            <a:chExt cx="5643" cy="409"/>
          </a:xfrm>
        </p:grpSpPr>
        <p:sp>
          <p:nvSpPr>
            <p:cNvPr id="110608" name="Text Box 18"/>
            <p:cNvSpPr txBox="1">
              <a:spLocks noChangeArrowheads="1"/>
            </p:cNvSpPr>
            <p:nvPr/>
          </p:nvSpPr>
          <p:spPr bwMode="auto">
            <a:xfrm>
              <a:off x="2640" y="2728"/>
              <a:ext cx="2983" cy="409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sz="4000" b="1">
                  <a:latin typeface="Angsana New" pitchFamily="18" charset="-34"/>
                  <a:cs typeface="FreesiaUPC" pitchFamily="34" charset="-34"/>
                </a:rPr>
                <a:t>ให้เชิญเจ้าของมาตกลงราคา</a:t>
              </a:r>
              <a:endParaRPr lang="en-GB" sz="4000" b="1">
                <a:latin typeface="Angsana New" pitchFamily="18" charset="-34"/>
                <a:cs typeface="FreesiaUPC" pitchFamily="34" charset="-34"/>
              </a:endParaRPr>
            </a:p>
          </p:txBody>
        </p:sp>
        <p:sp>
          <p:nvSpPr>
            <p:cNvPr id="110609" name="Rectangle 19"/>
            <p:cNvSpPr>
              <a:spLocks noChangeArrowheads="1"/>
            </p:cNvSpPr>
            <p:nvPr/>
          </p:nvSpPr>
          <p:spPr bwMode="auto">
            <a:xfrm>
              <a:off x="-20" y="2728"/>
              <a:ext cx="2340" cy="374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b="1">
                  <a:latin typeface="Angsana New" pitchFamily="18" charset="-34"/>
                  <a:cs typeface="FreesiaUPC" pitchFamily="34" charset="-34"/>
                </a:rPr>
                <a:t>๗) </a:t>
              </a:r>
              <a:r>
                <a:rPr lang="th-TH" sz="3200" b="1">
                  <a:latin typeface="Angsana New" pitchFamily="18" charset="-34"/>
                  <a:cs typeface="FreesiaUPC" pitchFamily="34" charset="-34"/>
                </a:rPr>
                <a:t>ซื้อที่ดินและสิ่งก่อสร้าง</a:t>
              </a:r>
              <a:endParaRPr lang="th-TH" b="1">
                <a:latin typeface="Angsana New" pitchFamily="18" charset="-34"/>
                <a:cs typeface="FreesiaUPC" pitchFamily="34" charset="-34"/>
              </a:endParaRPr>
            </a:p>
          </p:txBody>
        </p:sp>
        <p:sp>
          <p:nvSpPr>
            <p:cNvPr id="110610" name="AutoShape 20"/>
            <p:cNvSpPr>
              <a:spLocks noChangeArrowheads="1"/>
            </p:cNvSpPr>
            <p:nvPr/>
          </p:nvSpPr>
          <p:spPr bwMode="auto">
            <a:xfrm>
              <a:off x="2316" y="2810"/>
              <a:ext cx="288" cy="206"/>
            </a:xfrm>
            <a:prstGeom prst="rightArrow">
              <a:avLst>
                <a:gd name="adj1" fmla="val 50000"/>
                <a:gd name="adj2" fmla="val 41670"/>
              </a:avLst>
            </a:prstGeom>
            <a:solidFill>
              <a:srgbClr val="0070C0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84" name="Text Box 21"/>
          <p:cNvSpPr txBox="1">
            <a:spLocks noChangeArrowheads="1"/>
          </p:cNvSpPr>
          <p:nvPr/>
        </p:nvSpPr>
        <p:spPr bwMode="auto">
          <a:xfrm>
            <a:off x="214313" y="4500563"/>
            <a:ext cx="3408362" cy="1200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th-TH" sz="3200" b="1" dirty="0">
                <a:latin typeface="Angsana New" pitchFamily="18" charset="-34"/>
              </a:rPr>
              <a:t>๘</a:t>
            </a:r>
            <a:r>
              <a:rPr lang="th-TH" sz="3200" b="1" dirty="0">
                <a:solidFill>
                  <a:srgbClr val="0070C0"/>
                </a:solidFill>
                <a:latin typeface="Angsana New" pitchFamily="18" charset="-34"/>
              </a:rPr>
              <a:t>)</a:t>
            </a:r>
            <a:r>
              <a:rPr lang="th-TH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ดำเนินการซื้อโดยวิธีอื่นแล้วไม่ได้ผลดี</a:t>
            </a:r>
            <a:endParaRPr lang="en-GB" b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75785" name="Text Box 22"/>
          <p:cNvSpPr txBox="1">
            <a:spLocks noChangeArrowheads="1"/>
          </p:cNvSpPr>
          <p:nvPr/>
        </p:nvSpPr>
        <p:spPr bwMode="auto">
          <a:xfrm>
            <a:off x="4214813" y="4572000"/>
            <a:ext cx="4713287" cy="11382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สืบราคาจากผู้มีอาชีพขายและผู้เสนอ</a:t>
            </a:r>
            <a:b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</a:b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ราคาที่ถูกยกเลิก (ถ้ามี) ต่อรอง</a:t>
            </a:r>
            <a:r>
              <a:rPr lang="th-TH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รา</a:t>
            </a:r>
            <a:r>
              <a:rPr lang="th-TH" b="1" dirty="0">
                <a:solidFill>
                  <a:srgbClr val="0070C0"/>
                </a:solidFill>
                <a:latin typeface="Angsana New" pitchFamily="18" charset="-34"/>
                <a:cs typeface="FreesiaUPC" pitchFamily="34" charset="-34"/>
              </a:rPr>
              <a:t>คา</a:t>
            </a:r>
            <a:endParaRPr lang="en-GB" b="1" dirty="0">
              <a:solidFill>
                <a:srgbClr val="0070C0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10602" name="AutoShape 23"/>
          <p:cNvSpPr>
            <a:spLocks noChangeArrowheads="1"/>
          </p:cNvSpPr>
          <p:nvPr/>
        </p:nvSpPr>
        <p:spPr bwMode="auto">
          <a:xfrm>
            <a:off x="3779838" y="4786313"/>
            <a:ext cx="457200" cy="50006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70C0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603" name="Line 26"/>
          <p:cNvSpPr>
            <a:spLocks noChangeShapeType="1"/>
          </p:cNvSpPr>
          <p:nvPr/>
        </p:nvSpPr>
        <p:spPr bwMode="auto">
          <a:xfrm>
            <a:off x="4429125" y="92868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10604" name="Line 27"/>
          <p:cNvSpPr>
            <a:spLocks noChangeShapeType="1"/>
          </p:cNvSpPr>
          <p:nvPr/>
        </p:nvSpPr>
        <p:spPr bwMode="auto">
          <a:xfrm>
            <a:off x="1500188" y="1214438"/>
            <a:ext cx="518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10605" name="Line 28"/>
          <p:cNvSpPr>
            <a:spLocks noChangeShapeType="1"/>
          </p:cNvSpPr>
          <p:nvPr/>
        </p:nvSpPr>
        <p:spPr bwMode="auto">
          <a:xfrm flipH="1">
            <a:off x="1500188" y="1214438"/>
            <a:ext cx="46037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10606" name="Line 29"/>
          <p:cNvSpPr>
            <a:spLocks noChangeShapeType="1"/>
          </p:cNvSpPr>
          <p:nvPr/>
        </p:nvSpPr>
        <p:spPr bwMode="auto">
          <a:xfrm>
            <a:off x="6643688" y="1143000"/>
            <a:ext cx="0" cy="334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10607" name="ตัวยึดหมายเลขภาพนิ่ง 2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8238BF-C459-4215-8531-B7B10CA824B0}" type="slidenum">
              <a:rPr lang="en-US" smtClean="0"/>
              <a:pPr/>
              <a:t>68</a:t>
            </a:fld>
            <a:endParaRPr 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505825" cy="1428750"/>
          </a:xfrm>
          <a:solidFill>
            <a:srgbClr val="CC0066"/>
          </a:solidFill>
          <a:ln w="76200">
            <a:solidFill>
              <a:srgbClr val="0000CC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1789113" algn="l"/>
              </a:tabLst>
              <a:defRPr/>
            </a:pPr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การจ้างโดยวิธีพิเศษ</a:t>
            </a:r>
            <a:r>
              <a:rPr lang="th-TH" b="1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  <a:t> (วงเงินเกิน๑ แสนขึ้นไป)</a:t>
            </a:r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 </a:t>
            </a:r>
            <a:br>
              <a:rPr lang="th-TH" b="1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และหน้าที่ของคณะกรรมการฯ (ข้อ๒๔, ๕๘)</a:t>
            </a:r>
            <a:endParaRPr lang="en-GB" sz="4800" b="1" smtClean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111619" name="ตัวยึดหมายเลขภาพนิ่ง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BD73DB-9F4D-43CF-823C-7CAFB0F08288}" type="slidenum">
              <a:rPr lang="en-US" smtClean="0"/>
              <a:pPr/>
              <a:t>69</a:t>
            </a:fld>
            <a:endParaRPr lang="th-TH" smtClean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8625" y="1643063"/>
            <a:ext cx="8501063" cy="1933575"/>
            <a:chOff x="351" y="2462"/>
            <a:chExt cx="5421" cy="1090"/>
          </a:xfrm>
        </p:grpSpPr>
        <p:sp>
          <p:nvSpPr>
            <p:cNvPr id="54284" name="Text Box 7"/>
            <p:cNvSpPr txBox="1">
              <a:spLocks noChangeArrowheads="1"/>
            </p:cNvSpPr>
            <p:nvPr/>
          </p:nvSpPr>
          <p:spPr bwMode="auto">
            <a:xfrm>
              <a:off x="351" y="2462"/>
              <a:ext cx="2688" cy="1090"/>
            </a:xfrm>
            <a:prstGeom prst="rect">
              <a:avLst/>
            </a:prstGeom>
            <a:solidFill>
              <a:srgbClr val="9FE6FF"/>
            </a:solidFill>
            <a:ln w="28575">
              <a:solidFill>
                <a:srgbClr val="C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th-TH" b="1" dirty="0">
                  <a:latin typeface="Angsana New" pitchFamily="18" charset="-34"/>
                </a:rPr>
                <a:t>๑</a:t>
              </a:r>
              <a:r>
                <a:rPr lang="th-TH" b="1" dirty="0">
                  <a:latin typeface="Angsana New" pitchFamily="18" charset="-34"/>
                  <a:cs typeface="+mn-cs"/>
                </a:rPr>
                <a:t>) </a:t>
              </a:r>
              <a:r>
                <a:rPr lang="th-TH" sz="3200" b="1" u="sng" dirty="0">
                  <a:solidFill>
                    <a:srgbClr val="800000"/>
                  </a:solidFill>
                  <a:latin typeface="Angsana New" pitchFamily="18" charset="-34"/>
                  <a:cs typeface="FreesiaUPC" pitchFamily="34" charset="-34"/>
                </a:rPr>
                <a:t>การจ้างตามข้อ ๒๔(๑)-(๔) </a:t>
              </a:r>
              <a:r>
                <a:rPr lang="th-TH" sz="3200" b="1" dirty="0">
                  <a:latin typeface="Angsana New" pitchFamily="18" charset="-34"/>
                  <a:cs typeface="FreesiaUPC" pitchFamily="34" charset="-34"/>
                </a:rPr>
                <a:t>(จ้างช่างฝีมือ,ซ่อมที่ไม่ทราบความเสียหาย ,กรณีเร่งด่วน,        เป็นงานจ้างเพื่อใช้ในราชการลับ</a:t>
              </a:r>
              <a:endParaRPr lang="th-TH" b="1" dirty="0">
                <a:latin typeface="Angsana New" pitchFamily="18" charset="-34"/>
                <a:cs typeface="FreesiaUPC" pitchFamily="34" charset="-34"/>
              </a:endParaRPr>
            </a:p>
          </p:txBody>
        </p:sp>
        <p:sp>
          <p:nvSpPr>
            <p:cNvPr id="111633" name="Text Box 8"/>
            <p:cNvSpPr txBox="1">
              <a:spLocks noChangeArrowheads="1"/>
            </p:cNvSpPr>
            <p:nvPr/>
          </p:nvSpPr>
          <p:spPr bwMode="auto">
            <a:xfrm>
              <a:off x="3130" y="2583"/>
              <a:ext cx="2642" cy="642"/>
            </a:xfrm>
            <a:prstGeom prst="rect">
              <a:avLst/>
            </a:prstGeom>
            <a:solidFill>
              <a:srgbClr val="9FE6FF"/>
            </a:solidFill>
            <a:ln w="28575">
              <a:solidFill>
                <a:schemeClr val="tx1"/>
              </a:solidFill>
              <a:prstDash val="lg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lvl="1" eaLnBrk="0" hangingPunct="0">
                <a:spcBef>
                  <a:spcPct val="50000"/>
                </a:spcBef>
              </a:pPr>
              <a:r>
                <a:rPr lang="th-TH" sz="2800" b="1">
                  <a:latin typeface="Angsana New" pitchFamily="18" charset="-34"/>
                </a:rPr>
                <a:t>-</a:t>
              </a:r>
              <a:r>
                <a:rPr lang="th-TH" b="1">
                  <a:latin typeface="Angsana New" pitchFamily="18" charset="-34"/>
                  <a:cs typeface="FreesiaUPC" pitchFamily="34" charset="-34"/>
                </a:rPr>
                <a:t>ให้</a:t>
              </a:r>
              <a:r>
                <a:rPr lang="th-TH" sz="3200" b="1">
                  <a:latin typeface="Angsana New" pitchFamily="18" charset="-34"/>
                  <a:cs typeface="FreesiaUPC" pitchFamily="34" charset="-34"/>
                </a:rPr>
                <a:t>เชิญผู้มีอาชีพโดยตรงมาเสนอราคา-ต่อรองเท่าที่จะทำได้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357188" y="5214938"/>
            <a:ext cx="8572500" cy="1323975"/>
            <a:chOff x="156" y="3850"/>
            <a:chExt cx="5537" cy="1174"/>
          </a:xfrm>
        </p:grpSpPr>
        <p:sp>
          <p:nvSpPr>
            <p:cNvPr id="111630" name="Rectangle 19"/>
            <p:cNvSpPr>
              <a:spLocks noChangeArrowheads="1"/>
            </p:cNvSpPr>
            <p:nvPr/>
          </p:nvSpPr>
          <p:spPr bwMode="auto">
            <a:xfrm>
              <a:off x="156" y="3850"/>
              <a:ext cx="2353" cy="117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9900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b="1">
                  <a:latin typeface="Angsana New" pitchFamily="18" charset="-34"/>
                </a:rPr>
                <a:t>๓) </a:t>
              </a:r>
              <a:r>
                <a:rPr lang="th-TH" sz="4000" b="1" u="sng">
                  <a:solidFill>
                    <a:srgbClr val="800000"/>
                  </a:solidFill>
                  <a:latin typeface="Angsana New" pitchFamily="18" charset="-34"/>
                </a:rPr>
                <a:t>การจ้างตามข้อ๒๔(๖)</a:t>
              </a:r>
              <a:r>
                <a:rPr lang="th-TH" sz="3200" b="1">
                  <a:latin typeface="Angsana New" pitchFamily="18" charset="-34"/>
                </a:rPr>
                <a:t>ใช้วิธีอื่นแล้วไม่ได้ผลดี</a:t>
              </a:r>
            </a:p>
          </p:txBody>
        </p:sp>
        <p:sp>
          <p:nvSpPr>
            <p:cNvPr id="111631" name="Rectangle 20"/>
            <p:cNvSpPr>
              <a:spLocks noChangeArrowheads="1"/>
            </p:cNvSpPr>
            <p:nvPr/>
          </p:nvSpPr>
          <p:spPr bwMode="auto">
            <a:xfrm>
              <a:off x="2555" y="3977"/>
              <a:ext cx="3138" cy="1010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9900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b="1">
                  <a:latin typeface="Angsana New" pitchFamily="18" charset="-34"/>
                </a:rPr>
                <a:t> </a:t>
              </a:r>
              <a:r>
                <a:rPr lang="th-TH" sz="3200" b="1">
                  <a:latin typeface="Angsana New" pitchFamily="18" charset="-34"/>
                  <a:cs typeface="FreesiaUPC" pitchFamily="34" charset="-34"/>
                </a:rPr>
                <a:t>ให้เชิญผู้มีอาชีพโดยตรง/และรายที่ถูกยกเลิกไป/มาเสนอราคา/ต่อรองราคา</a:t>
              </a:r>
              <a:endParaRPr lang="th-TH" b="1">
                <a:latin typeface="Angsana New" pitchFamily="18" charset="-34"/>
                <a:cs typeface="FreesiaUPC" pitchFamily="34" charset="-34"/>
              </a:endParaRP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8625" y="3429000"/>
            <a:ext cx="8501063" cy="1570038"/>
            <a:chOff x="280" y="3114"/>
            <a:chExt cx="4428" cy="1126"/>
          </a:xfrm>
        </p:grpSpPr>
        <p:sp>
          <p:nvSpPr>
            <p:cNvPr id="62473" name="Rectangle 22"/>
            <p:cNvSpPr>
              <a:spLocks noChangeArrowheads="1"/>
            </p:cNvSpPr>
            <p:nvPr/>
          </p:nvSpPr>
          <p:spPr bwMode="auto">
            <a:xfrm>
              <a:off x="280" y="3421"/>
              <a:ext cx="2229" cy="78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80008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th-TH" b="1" dirty="0">
                  <a:latin typeface="Angsana New" pitchFamily="18" charset="-34"/>
                </a:rPr>
                <a:t>๒) </a:t>
              </a:r>
              <a:r>
                <a:rPr lang="th-TH" b="1" u="sng" dirty="0">
                  <a:solidFill>
                    <a:srgbClr val="800000"/>
                  </a:solidFill>
                  <a:latin typeface="Angsana New" pitchFamily="18" charset="-34"/>
                </a:rPr>
                <a:t>การจ้างตามข้อ๒๔(๕)                            </a:t>
              </a:r>
              <a:r>
                <a:rPr lang="th-TH" b="1" dirty="0">
                  <a:latin typeface="Angsana New" pitchFamily="18" charset="-34"/>
                </a:rPr>
                <a:t>จ้างเพิ่ม</a:t>
              </a:r>
              <a:r>
                <a:rPr lang="en-US" b="1" dirty="0">
                  <a:latin typeface="Angsana New" pitchFamily="18" charset="-34"/>
                </a:rPr>
                <a:t>(Repeat Order)</a:t>
              </a:r>
              <a:endParaRPr lang="th-TH" b="1" dirty="0">
                <a:latin typeface="Angsana New" pitchFamily="18" charset="-34"/>
              </a:endParaRPr>
            </a:p>
          </p:txBody>
        </p:sp>
        <p:sp>
          <p:nvSpPr>
            <p:cNvPr id="62474" name="Rectangle 23"/>
            <p:cNvSpPr>
              <a:spLocks noChangeArrowheads="1"/>
            </p:cNvSpPr>
            <p:nvPr/>
          </p:nvSpPr>
          <p:spPr bwMode="auto">
            <a:xfrm>
              <a:off x="2587" y="3114"/>
              <a:ext cx="2121" cy="11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FontTx/>
                <a:buChar char="-"/>
                <a:defRPr/>
              </a:pPr>
              <a:r>
                <a:rPr lang="th-TH" sz="3200" b="1" dirty="0">
                  <a:latin typeface="Angsana New" pitchFamily="18" charset="-34"/>
                  <a:cs typeface="FreesiaUPC" pitchFamily="34" charset="-34"/>
                </a:rPr>
                <a:t>ให้เจรจากับผู้รับจ้างรายเดิมตามสัญญาที่ยังไม่สิ้นสุดเวลาส่งมอบราคา/เงื่อนไขเดิม/ดีกว่า</a:t>
              </a:r>
            </a:p>
          </p:txBody>
        </p:sp>
      </p:grpSp>
      <p:sp>
        <p:nvSpPr>
          <p:cNvPr id="111623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53475" y="6553200"/>
            <a:ext cx="361950" cy="266700"/>
          </a:xfrm>
          <a:prstGeom prst="actionButtonForwardNext">
            <a:avLst/>
          </a:prstGeom>
          <a:noFill/>
          <a:ln w="12700">
            <a:solidFill>
              <a:srgbClr val="4D4D4D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24" name="AutoShape 2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53425" y="6553200"/>
            <a:ext cx="352425" cy="266700"/>
          </a:xfrm>
          <a:prstGeom prst="actionButtonBackPrevious">
            <a:avLst/>
          </a:prstGeom>
          <a:noFill/>
          <a:ln w="12700">
            <a:solidFill>
              <a:srgbClr val="4D4D4D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ลูกศรขวา 14"/>
          <p:cNvSpPr/>
          <p:nvPr/>
        </p:nvSpPr>
        <p:spPr>
          <a:xfrm flipV="1">
            <a:off x="4500563" y="4071938"/>
            <a:ext cx="428625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6" name="ลูกศรขวา 15"/>
          <p:cNvSpPr/>
          <p:nvPr/>
        </p:nvSpPr>
        <p:spPr>
          <a:xfrm flipV="1">
            <a:off x="4500563" y="2214563"/>
            <a:ext cx="357187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7" name="ลูกศรขวา 16"/>
          <p:cNvSpPr/>
          <p:nvPr/>
        </p:nvSpPr>
        <p:spPr>
          <a:xfrm>
            <a:off x="3857625" y="5786438"/>
            <a:ext cx="428625" cy="285750"/>
          </a:xfrm>
          <a:prstGeom prst="rightArrow">
            <a:avLst>
              <a:gd name="adj1" fmla="val 50000"/>
              <a:gd name="adj2" fmla="val 552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BA408B-BE05-48AA-94B0-0A3A46473AA6}" type="slidenum">
              <a:rPr lang="en-US" smtClean="0"/>
              <a:pPr/>
              <a:t>70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1066800"/>
            <a:ext cx="8715375" cy="56483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u="sng" dirty="0">
              <a:solidFill>
                <a:srgbClr val="800000"/>
              </a:solidFill>
              <a:latin typeface="Angsana New" pitchFamily="18" charset="-34"/>
            </a:endParaRPr>
          </a:p>
          <a:p>
            <a:pPr>
              <a:defRPr/>
            </a:pPr>
            <a:endParaRPr lang="th-TH" sz="3600" b="1" u="sng" dirty="0" smtClean="0">
              <a:solidFill>
                <a:srgbClr val="800000"/>
              </a:solidFill>
              <a:latin typeface="Angsana New" pitchFamily="18" charset="-34"/>
            </a:endParaRPr>
          </a:p>
          <a:p>
            <a:pPr>
              <a:defRPr/>
            </a:pPr>
            <a:r>
              <a:rPr lang="th-TH" sz="3600" b="1" u="sng" dirty="0" smtClean="0">
                <a:solidFill>
                  <a:srgbClr val="800000"/>
                </a:solidFill>
                <a:latin typeface="Angsana New" pitchFamily="18" charset="-34"/>
              </a:rPr>
              <a:t>การ</a:t>
            </a:r>
            <a:r>
              <a:rPr lang="th-TH" sz="3600" b="1" u="sng" dirty="0">
                <a:solidFill>
                  <a:srgbClr val="800000"/>
                </a:solidFill>
                <a:latin typeface="Angsana New" pitchFamily="18" charset="-34"/>
              </a:rPr>
              <a:t>ซื้อ หรือการ</a:t>
            </a:r>
            <a:r>
              <a:rPr lang="th-TH" sz="3600" b="1" dirty="0">
                <a:solidFill>
                  <a:srgbClr val="660066"/>
                </a:solidFill>
                <a:latin typeface="Angsana New" pitchFamily="18" charset="-34"/>
              </a:rPr>
              <a:t>จ้างเพิ่ม</a:t>
            </a:r>
            <a:r>
              <a:rPr lang="en-US" sz="3600" b="1" dirty="0">
                <a:solidFill>
                  <a:srgbClr val="660066"/>
                </a:solidFill>
                <a:latin typeface="Angsana New" pitchFamily="18" charset="-34"/>
              </a:rPr>
              <a:t>(Repeat Order</a:t>
            </a:r>
            <a:r>
              <a:rPr lang="th-TH" sz="3600" b="1" u="sng" dirty="0">
                <a:solidFill>
                  <a:srgbClr val="800000"/>
                </a:solidFill>
                <a:latin typeface="Angsana New" pitchFamily="18" charset="-34"/>
              </a:rPr>
              <a:t>ตามข้อ ๒๓ (๔)           หรือ ข้อ๒๔(๕) มีเงื่อนไขดังนี้</a:t>
            </a:r>
            <a:endParaRPr lang="th-TH" sz="3600" b="1" dirty="0">
              <a:solidFill>
                <a:srgbClr val="660066"/>
              </a:solidFill>
              <a:latin typeface="Angsana New" pitchFamily="18" charset="-34"/>
            </a:endParaRPr>
          </a:p>
          <a:p>
            <a:pPr marL="357188" indent="-357188">
              <a:buFontTx/>
              <a:buAutoNum type="thaiNumPeriod"/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</a:rPr>
              <a:t>ต้องเป็นเรื่องซื้อของอย่างเดิม หรือเป็นงานเดิม ที่ต้องทำเพิ่มขึ้น ถ้าเป็นคนละเนื้องานมิใช่</a:t>
            </a:r>
            <a:r>
              <a:rPr lang="en-US" sz="3200" b="1" dirty="0">
                <a:solidFill>
                  <a:srgbClr val="660066"/>
                </a:solidFill>
                <a:latin typeface="Angsana New" pitchFamily="18" charset="-34"/>
              </a:rPr>
              <a:t> Repeat </a:t>
            </a:r>
            <a:r>
              <a:rPr lang="en-US" sz="3200" b="1" dirty="0" smtClean="0">
                <a:solidFill>
                  <a:srgbClr val="660066"/>
                </a:solidFill>
                <a:latin typeface="Angsana New" pitchFamily="18" charset="-34"/>
              </a:rPr>
              <a:t>Order</a:t>
            </a:r>
          </a:p>
          <a:p>
            <a:pPr marL="357188" indent="-357188">
              <a:buFontTx/>
              <a:buAutoNum type="thaiNumPeriod"/>
              <a:defRPr/>
            </a:pPr>
            <a:r>
              <a:rPr lang="th-TH" sz="3200" b="1" u="sng" dirty="0" smtClean="0">
                <a:solidFill>
                  <a:srgbClr val="FF0000"/>
                </a:solidFill>
                <a:latin typeface="Angsana New" pitchFamily="18" charset="-34"/>
              </a:rPr>
              <a:t>ต้องเป็นกรณีต้องซื้อหรือจ้างเพิ่มในสถานการณ์ที่จำเป็น เร่งด่วน หรือเพื่อประโยชน์ราชการ(ให้เหตุผลประกอบด้วย)</a:t>
            </a:r>
            <a:endParaRPr lang="en-US" sz="3200" b="1" u="sng" dirty="0">
              <a:solidFill>
                <a:srgbClr val="FF0000"/>
              </a:solidFill>
              <a:latin typeface="Angsana New" pitchFamily="18" charset="-34"/>
            </a:endParaRPr>
          </a:p>
          <a:p>
            <a:pPr marL="357188" indent="-357188">
              <a:buFontTx/>
              <a:buAutoNum type="thaiNumPeriod"/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</a:rPr>
              <a:t>ต้องเจรจาต่อรองกับรายเดิม เงื่อนไข</a:t>
            </a:r>
            <a:r>
              <a:rPr lang="th-TH" sz="3200" b="1" dirty="0" smtClean="0">
                <a:solidFill>
                  <a:srgbClr val="0000CC"/>
                </a:solidFill>
                <a:latin typeface="Angsana New" pitchFamily="18" charset="-34"/>
              </a:rPr>
              <a:t>เดิม หรือ</a:t>
            </a: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</a:rPr>
              <a:t>ดีกว่า และสัญญาเดิมต้องยังไม่สิ้นสุดเวลาส่งมอบ</a:t>
            </a:r>
          </a:p>
          <a:p>
            <a:pPr marL="357188" indent="-357188">
              <a:buFontTx/>
              <a:buAutoNum type="thaiNumPeriod"/>
              <a:defRPr/>
            </a:pP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</a:rPr>
              <a:t>ต้องทำสัญญากันใหม่  จะทำสัญญาแก้ไขเพิ่มเติมไม่ได้</a:t>
            </a:r>
          </a:p>
          <a:p>
            <a:pPr marL="357188">
              <a:defRPr/>
            </a:pP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</a:rPr>
              <a:t>เนื่องจาก เป็นเพียงการผ่อนปรนให้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</a:rPr>
              <a:t>หน่วยงาน</a:t>
            </a:r>
          </a:p>
          <a:p>
            <a:pPr marL="357188">
              <a:defRPr/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</a:rPr>
              <a:t>ไม่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</a:rPr>
              <a:t>ต้องจัดซื้อจัดจ้างใหม่เท่านั้น</a:t>
            </a:r>
          </a:p>
          <a:p>
            <a:pPr marL="357188">
              <a:defRPr/>
            </a:pPr>
            <a:endParaRPr lang="th-TH" b="1" dirty="0">
              <a:solidFill>
                <a:srgbClr val="0000CC"/>
              </a:solidFill>
              <a:latin typeface="Angsana New" pitchFamily="18" charset="-34"/>
            </a:endParaRPr>
          </a:p>
          <a:p>
            <a:pPr marL="357188">
              <a:defRPr/>
            </a:pP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4" name="แผนผังลำดับงาน: สิ้นสุด 3"/>
          <p:cNvSpPr/>
          <p:nvPr/>
        </p:nvSpPr>
        <p:spPr>
          <a:xfrm>
            <a:off x="928688" y="214313"/>
            <a:ext cx="7215187" cy="700087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6000" b="1" u="sng" dirty="0">
                <a:solidFill>
                  <a:srgbClr val="C00000"/>
                </a:solidFill>
                <a:latin typeface="Angsana New" pitchFamily="18" charset="-34"/>
              </a:rPr>
              <a:t>ข้อควรระวัง</a:t>
            </a:r>
            <a:endParaRPr lang="th-TH" sz="6000" dirty="0">
              <a:solidFill>
                <a:srgbClr val="C00000"/>
              </a:solidFill>
            </a:endParaRPr>
          </a:p>
        </p:txBody>
      </p:sp>
      <p:pic>
        <p:nvPicPr>
          <p:cNvPr id="112645" name="ตัวยึดเนื้อหา 5" descr="1186991789etoon4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214313"/>
            <a:ext cx="128905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3"/>
          <p:cNvSpPr>
            <a:spLocks noChangeArrowheads="1"/>
          </p:cNvSpPr>
          <p:nvPr/>
        </p:nvSpPr>
        <p:spPr bwMode="auto">
          <a:xfrm>
            <a:off x="142875" y="142875"/>
            <a:ext cx="8858250" cy="1357313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th-TH" sz="44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การซื้อ/จ้าง     โดยวิธีกรณีพิเศษ</a:t>
            </a:r>
            <a:r>
              <a:rPr lang="en-US" sz="44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44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</a:t>
            </a:r>
            <a:endParaRPr lang="th-TH" sz="4000" b="1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0" hangingPunct="0"/>
            <a:r>
              <a:rPr lang="th-TH" sz="40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(ไม่จำกัดวงเงิน)</a:t>
            </a:r>
            <a:r>
              <a:rPr lang="en-US" sz="40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40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(ข้อ ๒๖)</a:t>
            </a:r>
            <a:endParaRPr lang="en-GB" sz="4000" b="1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6628" name="AutoShape 6"/>
          <p:cNvSpPr>
            <a:spLocks noChangeArrowheads="1"/>
          </p:cNvSpPr>
          <p:nvPr/>
        </p:nvSpPr>
        <p:spPr bwMode="auto">
          <a:xfrm>
            <a:off x="3786188" y="3786188"/>
            <a:ext cx="5357812" cy="2928937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latin typeface="Times New Roman" pitchFamily="18" charset="0"/>
                <a:cs typeface="FreesiaUPC" pitchFamily="34" charset="-34"/>
              </a:rPr>
              <a:t>หน.ส่วนราชการ อนุมัติสั่งซื้อ/สั่งจ้าง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latin typeface="Times New Roman" pitchFamily="18" charset="0"/>
                <a:cs typeface="FreesiaUPC" pitchFamily="34" charset="-34"/>
              </a:rPr>
              <a:t>ได้ไม่จำกัดวงเงิน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Browallia New" pitchFamily="34" charset="-34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วงเงินไม่เกิน๑ แสนบาท ให้</a:t>
            </a:r>
            <a:r>
              <a:rPr lang="th-TH" sz="3200" b="1" dirty="0" err="1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จนท.</a:t>
            </a: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พัสดุ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สั่งซื้อ/จ้างได้ภายในวงเงินที่ได้รับ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ความเห็นชอบจากหน.ส่วนราชการ</a:t>
            </a:r>
            <a:endParaRPr lang="en-GB" sz="4000" dirty="0">
              <a:solidFill>
                <a:srgbClr val="0000CC"/>
              </a:solidFill>
              <a:latin typeface="Times New Roman" pitchFamily="18" charset="0"/>
              <a:cs typeface="FreesiaUPC" pitchFamily="34" charset="-34"/>
            </a:endParaRPr>
          </a:p>
        </p:txBody>
      </p:sp>
      <p:sp>
        <p:nvSpPr>
          <p:cNvPr id="113668" name="Text Box 8"/>
          <p:cNvSpPr txBox="1">
            <a:spLocks noChangeArrowheads="1"/>
          </p:cNvSpPr>
          <p:nvPr/>
        </p:nvSpPr>
        <p:spPr bwMode="auto">
          <a:xfrm>
            <a:off x="5753100" y="1444625"/>
            <a:ext cx="2743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eaLnBrk="0" hangingPunct="0">
              <a:spcBef>
                <a:spcPct val="50000"/>
              </a:spcBef>
            </a:pPr>
            <a:endParaRPr lang="en-US" sz="2800" b="1">
              <a:latin typeface="Matisse ITC" pitchFamily="82" charset="0"/>
              <a:cs typeface="Browallia New" pitchFamily="34" charset="-34"/>
            </a:endParaRPr>
          </a:p>
        </p:txBody>
      </p:sp>
      <p:sp>
        <p:nvSpPr>
          <p:cNvPr id="113669" name="AutoShape 18"/>
          <p:cNvSpPr>
            <a:spLocks noChangeArrowheads="1"/>
          </p:cNvSpPr>
          <p:nvPr/>
        </p:nvSpPr>
        <p:spPr bwMode="auto">
          <a:xfrm>
            <a:off x="71438" y="4287838"/>
            <a:ext cx="3638550" cy="2427287"/>
          </a:xfrm>
          <a:prstGeom prst="flowChartAlternateProcess">
            <a:avLst/>
          </a:prstGeom>
          <a:solidFill>
            <a:srgbClr val="FFEEBD"/>
          </a:solidFill>
          <a:ln w="12700" cap="sq">
            <a:solidFill>
              <a:srgbClr val="CC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th-TH" sz="3200" b="1" i="1" u="sng">
                <a:solidFill>
                  <a:srgbClr val="FF0000"/>
                </a:solidFill>
                <a:latin typeface="Matisse ITC" pitchFamily="82" charset="0"/>
                <a:cs typeface="Browallia New" pitchFamily="34" charset="-34"/>
              </a:rPr>
              <a:t>ลำดับขั้นตอนวิธีปฏิบัติ</a:t>
            </a:r>
          </a:p>
          <a:p>
            <a:pPr eaLnBrk="0" hangingPunct="0"/>
            <a:r>
              <a:rPr lang="th-TH" sz="3200" b="1" i="1" u="sng">
                <a:latin typeface="Matisse ITC" pitchFamily="82" charset="0"/>
                <a:cs typeface="Browallia New" pitchFamily="34" charset="-34"/>
              </a:rPr>
              <a:t>๑.ทำรายงานขอซื้อ/จ้าง</a:t>
            </a:r>
          </a:p>
          <a:p>
            <a:pPr eaLnBrk="0" hangingPunct="0"/>
            <a:r>
              <a:rPr lang="th-TH" sz="3200" b="1">
                <a:latin typeface="Matisse ITC" pitchFamily="82" charset="0"/>
                <a:cs typeface="Browallia New" pitchFamily="34" charset="-34"/>
              </a:rPr>
              <a:t>๒.ให้ติดต่อตกลงราคา</a:t>
            </a:r>
          </a:p>
          <a:p>
            <a:pPr eaLnBrk="0" hangingPunct="0"/>
            <a:r>
              <a:rPr lang="th-TH" sz="3200" b="1">
                <a:latin typeface="Matisse ITC" pitchFamily="82" charset="0"/>
                <a:cs typeface="Browallia New" pitchFamily="34" charset="-34"/>
              </a:rPr>
              <a:t>กับผู้ขาย หรือผู้รับจ้าง</a:t>
            </a:r>
          </a:p>
          <a:p>
            <a:pPr eaLnBrk="0" hangingPunct="0"/>
            <a:r>
              <a:rPr lang="th-TH" sz="3200" b="1">
                <a:latin typeface="Matisse ITC" pitchFamily="82" charset="0"/>
                <a:cs typeface="Browallia New" pitchFamily="34" charset="-34"/>
              </a:rPr>
              <a:t>ได้โดยตรง	</a:t>
            </a:r>
            <a:endParaRPr lang="en-GB" sz="2800" b="1">
              <a:latin typeface="Matisse ITC" pitchFamily="82" charset="0"/>
              <a:cs typeface="Browallia New" pitchFamily="34" charset="-34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714750" y="1652588"/>
            <a:ext cx="5214938" cy="2133600"/>
            <a:chOff x="-156" y="2166"/>
            <a:chExt cx="3582" cy="2183"/>
          </a:xfrm>
        </p:grpSpPr>
        <p:sp>
          <p:nvSpPr>
            <p:cNvPr id="113675" name="Text Box 22"/>
            <p:cNvSpPr txBox="1">
              <a:spLocks noChangeArrowheads="1"/>
            </p:cNvSpPr>
            <p:nvPr/>
          </p:nvSpPr>
          <p:spPr bwMode="auto">
            <a:xfrm>
              <a:off x="-156" y="2166"/>
              <a:ext cx="3582" cy="218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82563" indent="-182563" eaLnBrk="0" hangingPunct="0">
                <a:spcBef>
                  <a:spcPct val="50000"/>
                </a:spcBef>
              </a:pPr>
              <a:r>
                <a:rPr lang="th-TH" sz="3200" b="1">
                  <a:latin typeface="Times New Roman" pitchFamily="18" charset="0"/>
                  <a:cs typeface="Browallia New" pitchFamily="34" charset="-34"/>
                </a:rPr>
                <a:t>   ที่เป็นผู้ทำ/ผลิตเอง/จำหน่าย/ให้บริการและนายกรัฐมนตรี/มีกฎหมาย/มติคณะรัฐมนตรี  อนุมัติให้ซื้อ/จ้างได้โดยไม่ต้องสอบ/ประกวดราคา</a:t>
              </a:r>
              <a:endParaRPr lang="th-TH" sz="2600" b="1">
                <a:latin typeface="Times New Roman" pitchFamily="18" charset="0"/>
                <a:cs typeface="Browallia New" pitchFamily="34" charset="-34"/>
              </a:endParaRPr>
            </a:p>
          </p:txBody>
        </p:sp>
        <p:sp>
          <p:nvSpPr>
            <p:cNvPr id="113676" name="Rectangle 24"/>
            <p:cNvSpPr>
              <a:spLocks noChangeArrowheads="1"/>
            </p:cNvSpPr>
            <p:nvPr/>
          </p:nvSpPr>
          <p:spPr bwMode="auto">
            <a:xfrm>
              <a:off x="2472" y="3006"/>
              <a:ext cx="855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endParaRPr lang="en-US" sz="3000" b="1">
                <a:latin typeface="Times New Roman" pitchFamily="18" charset="0"/>
                <a:cs typeface="Browallia New" pitchFamily="34" charset="-34"/>
              </a:endParaRPr>
            </a:p>
          </p:txBody>
        </p:sp>
      </p:grpSp>
      <p:sp>
        <p:nvSpPr>
          <p:cNvPr id="113671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9D07EB-D82E-4640-9059-95485D56F3B8}" type="slidenum">
              <a:rPr lang="en-US" smtClean="0"/>
              <a:pPr/>
              <a:t>71</a:t>
            </a:fld>
            <a:endParaRPr lang="th-TH" smtClean="0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142875" y="1500188"/>
            <a:ext cx="3571875" cy="2786062"/>
          </a:xfrm>
          <a:prstGeom prst="rect">
            <a:avLst/>
          </a:prstGeom>
          <a:solidFill>
            <a:srgbClr val="FDFE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>
              <a:spcBef>
                <a:spcPts val="600"/>
              </a:spcBef>
              <a:spcAft>
                <a:spcPts val="600"/>
              </a:spcAft>
              <a:defRPr/>
            </a:pPr>
            <a:r>
              <a:rPr lang="th-TH" sz="3200" b="1" dirty="0">
                <a:solidFill>
                  <a:schemeClr val="tx1"/>
                </a:solidFill>
                <a:latin typeface="Matisse ITC" pitchFamily="82" charset="0"/>
                <a:cs typeface="FreesiaUPC" pitchFamily="34" charset="-34"/>
              </a:rPr>
              <a:t>เป็นการซื้อ/จ้าง/จาก..</a:t>
            </a:r>
            <a:r>
              <a:rPr lang="th-TH" sz="3200" b="1" dirty="0">
                <a:solidFill>
                  <a:srgbClr val="0000CC"/>
                </a:solidFill>
                <a:latin typeface="Matisse ITC" pitchFamily="82" charset="0"/>
                <a:cs typeface="FreesiaUPC" pitchFamily="34" charset="-34"/>
              </a:rPr>
              <a:t>ส่วน-ราชการ/รัฐวิสาหกิจ/ท้องถิ่น/หน่วยอื่น(</a:t>
            </a:r>
            <a:r>
              <a:rPr lang="th-TH" sz="3200" b="1" dirty="0">
                <a:solidFill>
                  <a:srgbClr val="002060"/>
                </a:solidFill>
                <a:latin typeface="Matisse ITC" pitchFamily="82" charset="0"/>
                <a:cs typeface="FreesiaUPC" pitchFamily="34" charset="-34"/>
              </a:rPr>
              <a:t>ที่ได้รับสิทธิพิเศษ</a:t>
            </a:r>
            <a:r>
              <a:rPr lang="th-TH" sz="3200" b="1" i="1" u="sng" dirty="0">
                <a:solidFill>
                  <a:srgbClr val="FF0000"/>
                </a:solidFill>
                <a:latin typeface="Matisse ITC" pitchFamily="82" charset="0"/>
                <a:cs typeface="FreesiaUPC" pitchFamily="34" charset="-34"/>
              </a:rPr>
              <a:t>ดูรายชื่อได้จาก</a:t>
            </a:r>
            <a:r>
              <a:rPr lang="en-US" b="1" dirty="0">
                <a:solidFill>
                  <a:schemeClr val="tx1"/>
                </a:solidFill>
                <a:latin typeface="Angsana New" pitchFamily="18" charset="-34"/>
              </a:rPr>
              <a:t>www.gprocurement.go.th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18" name="ลูกศรขวา 17"/>
          <p:cNvSpPr/>
          <p:nvPr/>
        </p:nvSpPr>
        <p:spPr>
          <a:xfrm>
            <a:off x="3276600" y="2209800"/>
            <a:ext cx="571500" cy="35718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9" name="ลูกศรขวา 18"/>
          <p:cNvSpPr/>
          <p:nvPr/>
        </p:nvSpPr>
        <p:spPr>
          <a:xfrm>
            <a:off x="3214688" y="4357688"/>
            <a:ext cx="571500" cy="2857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313" y="3214688"/>
            <a:ext cx="8715375" cy="3500437"/>
          </a:xfrm>
          <a:blipFill>
            <a:blip r:embed="rId2" cstate="print"/>
            <a:tile tx="0" ty="0" sx="100000" sy="100000" flip="none" algn="tl"/>
          </a:blipFill>
          <a:ln w="57150">
            <a:solidFill>
              <a:srgbClr val="00B050"/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rgbClr val="002060"/>
                </a:solidFill>
                <a:latin typeface="Broadway" pitchFamily="82" charset="0"/>
                <a:cs typeface="EucrosiaUPC" pitchFamily="18" charset="-34"/>
              </a:rPr>
              <a:t/>
            </a:r>
            <a:br>
              <a:rPr lang="th-TH" sz="4800" b="1" dirty="0" smtClean="0">
                <a:solidFill>
                  <a:srgbClr val="002060"/>
                </a:solidFill>
                <a:latin typeface="Broadway" pitchFamily="82" charset="0"/>
                <a:cs typeface="EucrosiaUPC" pitchFamily="18" charset="-34"/>
              </a:rPr>
            </a:br>
            <a:r>
              <a:rPr lang="th-TH" sz="4800" b="1" dirty="0" smtClean="0">
                <a:solidFill>
                  <a:srgbClr val="00642D"/>
                </a:solidFill>
                <a:latin typeface="Bodoni MT Black" pitchFamily="18" charset="0"/>
                <a:cs typeface="EucrosiaUPC" pitchFamily="18" charset="-34"/>
              </a:rPr>
              <a:t/>
            </a:r>
            <a:br>
              <a:rPr lang="th-TH" sz="4800" b="1" dirty="0" smtClean="0">
                <a:solidFill>
                  <a:srgbClr val="00642D"/>
                </a:solidFill>
                <a:latin typeface="Bodoni MT Black" pitchFamily="18" charset="0"/>
                <a:cs typeface="EucrosiaUPC" pitchFamily="18" charset="-34"/>
              </a:rPr>
            </a:br>
            <a:endParaRPr lang="en-US" b="1" dirty="0" smtClean="0">
              <a:solidFill>
                <a:schemeClr val="accent6">
                  <a:lumMod val="75000"/>
                </a:schemeClr>
              </a:solidFill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9421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5216B-03E2-46C0-8A3A-0F81700C5CFD}" type="slidenum">
              <a:rPr lang="en-US"/>
              <a:pPr>
                <a:defRPr/>
              </a:pPr>
              <a:t>72</a:t>
            </a:fld>
            <a:endParaRPr lang="th-TH"/>
          </a:p>
        </p:txBody>
      </p:sp>
      <p:pic>
        <p:nvPicPr>
          <p:cNvPr id="236548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3643313"/>
            <a:ext cx="60007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มุมเว้า 5"/>
          <p:cNvSpPr/>
          <p:nvPr/>
        </p:nvSpPr>
        <p:spPr>
          <a:xfrm>
            <a:off x="285750" y="142875"/>
            <a:ext cx="8643938" cy="2928938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1160463" algn="l"/>
              </a:tabLst>
              <a:defRPr/>
            </a:pPr>
            <a:r>
              <a:rPr lang="th-TH" sz="4800" b="1" dirty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การจัดซื้อจัดจ้างด้วย</a:t>
            </a:r>
            <a:r>
              <a:rPr lang="th-TH" sz="4800" b="1" dirty="0" smtClean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วิธี</a:t>
            </a:r>
          </a:p>
          <a:p>
            <a:pPr algn="ctr">
              <a:tabLst>
                <a:tab pos="1160463" algn="l"/>
              </a:tabLst>
              <a:defRPr/>
            </a:pPr>
            <a:r>
              <a:rPr lang="th-TH" sz="4800" b="1" dirty="0" smtClean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ประกวดราคาทาง</a:t>
            </a:r>
            <a:r>
              <a:rPr lang="th-TH" sz="4800" b="1" dirty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ระบบอิเล็กทรอนิกส์ ตาม</a:t>
            </a:r>
          </a:p>
          <a:p>
            <a:pPr>
              <a:tabLst>
                <a:tab pos="1160463" algn="l"/>
              </a:tabLst>
              <a:defRPr/>
            </a:pPr>
            <a:r>
              <a:rPr lang="th-TH" sz="4800" b="1" dirty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ระเบียบ</a:t>
            </a:r>
            <a:r>
              <a:rPr lang="th-TH" sz="4800" b="1" dirty="0">
                <a:solidFill>
                  <a:srgbClr val="0000CC"/>
                </a:solidFill>
                <a:latin typeface="Broadway" pitchFamily="82" charset="0"/>
                <a:cs typeface="EucrosiaUPC" pitchFamily="18" charset="-34"/>
              </a:rPr>
              <a:t>สำนักนายกรัฐมนตรีว่าด้วยกาพัสดุ</a:t>
            </a:r>
          </a:p>
          <a:p>
            <a:pPr>
              <a:tabLst>
                <a:tab pos="1160463" algn="l"/>
              </a:tabLst>
              <a:defRPr/>
            </a:pPr>
            <a:r>
              <a:rPr lang="th-TH" sz="4800" b="1" dirty="0">
                <a:solidFill>
                  <a:srgbClr val="0000CC"/>
                </a:solidFill>
                <a:latin typeface="Broadway" pitchFamily="82" charset="0"/>
                <a:cs typeface="EucrosiaUPC" pitchFamily="18" charset="-34"/>
              </a:rPr>
              <a:t>ด้วยวิธีการทางอิเล็กทรอนิกส์ พ.ศ. ๒๕๔๙</a:t>
            </a:r>
            <a:endParaRPr lang="th-TH" sz="48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สี่เหลี่ยมมุมมน 1"/>
          <p:cNvSpPr>
            <a:spLocks noChangeArrowheads="1"/>
          </p:cNvSpPr>
          <p:nvPr/>
        </p:nvSpPr>
        <p:spPr bwMode="auto">
          <a:xfrm>
            <a:off x="500063" y="214313"/>
            <a:ext cx="8286750" cy="2643187"/>
          </a:xfrm>
          <a:prstGeom prst="roundRect">
            <a:avLst>
              <a:gd name="adj" fmla="val 16667"/>
            </a:avLst>
          </a:prstGeom>
          <a:solidFill>
            <a:srgbClr val="FFFF93"/>
          </a:solidFill>
          <a:ln w="76200" algn="ctr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th-TH" sz="4000" b="1">
                <a:latin typeface="BrowalliaUPC" pitchFamily="34" charset="-34"/>
                <a:cs typeface="FreesiaUPC" pitchFamily="34" charset="-34"/>
              </a:rPr>
              <a:t>มติคณะรัฐมนตรี เมื่อ ๒๔ ม.ค.๔๙</a:t>
            </a:r>
          </a:p>
          <a:p>
            <a:pPr algn="ctr"/>
            <a:r>
              <a:rPr lang="th-TH" sz="4000" b="1">
                <a:latin typeface="BrowalliaUPC" pitchFamily="34" charset="-34"/>
                <a:cs typeface="FreesiaUPC" pitchFamily="34" charset="-34"/>
              </a:rPr>
              <a:t>ให้หน่วยงานภาครัฐ ที่มีวิธีซื้อ/จ้าง วงเงินตั้งแต่               ๒ ล้านบาทขึ้นไป ให้จัดหาด้วยวิธีการประกวดราคาทางระบบอิเล็กทรอนิกส์ ตั้งแต่ ๑ กุมภาพันธ์ ๒๕๔๙</a:t>
            </a:r>
            <a:endParaRPr lang="en-US" sz="4000" b="1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37571" name="วงรี 2"/>
          <p:cNvSpPr>
            <a:spLocks noChangeArrowheads="1"/>
          </p:cNvSpPr>
          <p:nvPr/>
        </p:nvSpPr>
        <p:spPr bwMode="auto">
          <a:xfrm>
            <a:off x="142875" y="3857625"/>
            <a:ext cx="2357438" cy="2571750"/>
          </a:xfrm>
          <a:prstGeom prst="ellipse">
            <a:avLst/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 u="sng">
                <a:solidFill>
                  <a:srgbClr val="660033"/>
                </a:solidFill>
                <a:latin typeface="BrowalliaUPC" pitchFamily="34" charset="-34"/>
                <a:cs typeface="FreesiaUPC" pitchFamily="34" charset="-34"/>
              </a:rPr>
              <a:t>การจ้าง </a:t>
            </a:r>
          </a:p>
          <a:p>
            <a:r>
              <a:rPr lang="th-TH" b="1" u="sng">
                <a:solidFill>
                  <a:srgbClr val="660033"/>
                </a:solidFill>
                <a:latin typeface="BrowalliaUPC" pitchFamily="34" charset="-34"/>
                <a:cs typeface="FreesiaUPC" pitchFamily="34" charset="-34"/>
              </a:rPr>
              <a:t>ที่ปรึกษา</a:t>
            </a:r>
            <a:endParaRPr lang="th-TH"/>
          </a:p>
        </p:txBody>
      </p:sp>
      <p:sp>
        <p:nvSpPr>
          <p:cNvPr id="237572" name="วงรี 5"/>
          <p:cNvSpPr>
            <a:spLocks noChangeArrowheads="1"/>
          </p:cNvSpPr>
          <p:nvPr/>
        </p:nvSpPr>
        <p:spPr bwMode="auto">
          <a:xfrm>
            <a:off x="2143125" y="2928938"/>
            <a:ext cx="4857750" cy="71437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th-TH" b="1" u="sng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ยกเว้นไม่ใช้กับ</a:t>
            </a:r>
            <a:endParaRPr lang="th-TH">
              <a:solidFill>
                <a:srgbClr val="C00000"/>
              </a:solidFill>
            </a:endParaRPr>
          </a:p>
        </p:txBody>
      </p:sp>
      <p:sp>
        <p:nvSpPr>
          <p:cNvPr id="237573" name="วงรี 6"/>
          <p:cNvSpPr>
            <a:spLocks noChangeArrowheads="1"/>
          </p:cNvSpPr>
          <p:nvPr/>
        </p:nvSpPr>
        <p:spPr bwMode="auto">
          <a:xfrm>
            <a:off x="2214563" y="3786188"/>
            <a:ext cx="2500312" cy="2786062"/>
          </a:xfrm>
          <a:prstGeom prst="ellipse">
            <a:avLst/>
          </a:prstGeom>
          <a:solidFill>
            <a:srgbClr val="7030A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๒. การจ้างออกแบบ</a:t>
            </a:r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และควบคุมงาน</a:t>
            </a:r>
            <a:endParaRPr lang="th-TH" b="1">
              <a:solidFill>
                <a:schemeClr val="bg1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37574" name="วงรี 7"/>
          <p:cNvSpPr>
            <a:spLocks noChangeArrowheads="1"/>
          </p:cNvSpPr>
          <p:nvPr/>
        </p:nvSpPr>
        <p:spPr bwMode="auto">
          <a:xfrm>
            <a:off x="4429125" y="3929063"/>
            <a:ext cx="2786063" cy="264318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๓. ซื้อ/จ้าง โดย</a:t>
            </a:r>
          </a:p>
          <a:p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-วิธีพิเศษ</a:t>
            </a:r>
          </a:p>
          <a:p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-วิธีกรณีพิเศษ</a:t>
            </a:r>
          </a:p>
        </p:txBody>
      </p:sp>
      <p:sp>
        <p:nvSpPr>
          <p:cNvPr id="237575" name="วงรี 8"/>
          <p:cNvSpPr>
            <a:spLocks noChangeArrowheads="1"/>
          </p:cNvSpPr>
          <p:nvPr/>
        </p:nvSpPr>
        <p:spPr bwMode="auto">
          <a:xfrm>
            <a:off x="6786563" y="4000500"/>
            <a:ext cx="2286000" cy="2571750"/>
          </a:xfrm>
          <a:prstGeom prst="ellipse">
            <a:avLst/>
          </a:prstGeom>
          <a:solidFill>
            <a:srgbClr val="FFE497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>
                <a:latin typeface="BrowalliaUPC" pitchFamily="34" charset="-34"/>
                <a:cs typeface="FreesiaUPC" pitchFamily="34" charset="-34"/>
              </a:rPr>
              <a:t>๔.ได้รับยกเว้น</a:t>
            </a:r>
            <a:r>
              <a:rPr lang="th-TH" sz="2800" b="1">
                <a:latin typeface="BrowalliaUPC" pitchFamily="34" charset="-34"/>
                <a:cs typeface="FreesiaUPC" pitchFamily="34" charset="-34"/>
              </a:rPr>
              <a:t>จาก</a:t>
            </a:r>
          </a:p>
          <a:p>
            <a:r>
              <a:rPr lang="th-TH" sz="3200" b="1">
                <a:latin typeface="BrowalliaUPC" pitchFamily="34" charset="-34"/>
                <a:cs typeface="FreesiaUPC" pitchFamily="34" charset="-34"/>
              </a:rPr>
              <a:t>กวพ.อ</a:t>
            </a:r>
          </a:p>
          <a:p>
            <a:r>
              <a:rPr lang="th-TH" sz="2800" b="1">
                <a:latin typeface="BrowalliaUPC" pitchFamily="34" charset="-34"/>
                <a:cs typeface="FreesiaUPC" pitchFamily="34" charset="-34"/>
              </a:rPr>
              <a:t>(ข้อ๓) </a:t>
            </a:r>
            <a:endParaRPr lang="th-TH" sz="2800"/>
          </a:p>
        </p:txBody>
      </p:sp>
      <p:sp>
        <p:nvSpPr>
          <p:cNvPr id="237576" name="ลูกศรลง 10"/>
          <p:cNvSpPr>
            <a:spLocks noChangeArrowheads="1"/>
          </p:cNvSpPr>
          <p:nvPr/>
        </p:nvSpPr>
        <p:spPr bwMode="auto">
          <a:xfrm>
            <a:off x="3286125" y="3643313"/>
            <a:ext cx="500063" cy="357187"/>
          </a:xfrm>
          <a:prstGeom prst="downArrow">
            <a:avLst>
              <a:gd name="adj1" fmla="val 50000"/>
              <a:gd name="adj2" fmla="val 49912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7577" name="ลูกศรลง 13"/>
          <p:cNvSpPr>
            <a:spLocks noChangeArrowheads="1"/>
          </p:cNvSpPr>
          <p:nvPr/>
        </p:nvSpPr>
        <p:spPr bwMode="auto">
          <a:xfrm>
            <a:off x="928688" y="3643313"/>
            <a:ext cx="357187" cy="428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37578" name="ตัวเชื่อมต่อตรง 15"/>
          <p:cNvCxnSpPr>
            <a:cxnSpLocks noChangeShapeType="1"/>
            <a:stCxn id="237577" idx="0"/>
          </p:cNvCxnSpPr>
          <p:nvPr/>
        </p:nvCxnSpPr>
        <p:spPr bwMode="auto">
          <a:xfrm rot="16200000" flipH="1">
            <a:off x="4588669" y="161132"/>
            <a:ext cx="1587" cy="69659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7579" name="ลูกศรลง 16"/>
          <p:cNvSpPr>
            <a:spLocks noChangeArrowheads="1"/>
          </p:cNvSpPr>
          <p:nvPr/>
        </p:nvSpPr>
        <p:spPr bwMode="auto">
          <a:xfrm>
            <a:off x="7858125" y="3643313"/>
            <a:ext cx="357188" cy="35718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7580" name="ลูกศรลง 17"/>
          <p:cNvSpPr>
            <a:spLocks noChangeArrowheads="1"/>
          </p:cNvSpPr>
          <p:nvPr/>
        </p:nvSpPr>
        <p:spPr bwMode="auto">
          <a:xfrm>
            <a:off x="5643563" y="3643313"/>
            <a:ext cx="428625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สี่เหลี่ยมมุมมน 1"/>
          <p:cNvSpPr>
            <a:spLocks noChangeArrowheads="1"/>
          </p:cNvSpPr>
          <p:nvPr/>
        </p:nvSpPr>
        <p:spPr bwMode="auto">
          <a:xfrm>
            <a:off x="142875" y="214313"/>
            <a:ext cx="8858250" cy="250031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th-TH" sz="4000" b="1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กรณีต่อไปนี้ คณะรัฐมนตรี มีมติเมื่อ </a:t>
            </a:r>
            <a:r>
              <a:rPr lang="th-TH" sz="4000" b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๖ตุลาคม ๒๕๕๒</a:t>
            </a:r>
            <a:r>
              <a:rPr lang="th-TH" sz="4000" b="1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ผ่อนผัน  </a:t>
            </a:r>
            <a:r>
              <a:rPr lang="th-TH" sz="4000" b="1" i="1" u="sng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จะไม่ประกวดราคาทางอิเล็กทรอนิกส์ ก็ได้                                  </a:t>
            </a:r>
            <a:r>
              <a:rPr lang="th-TH" sz="4000" b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จนกว่าจะแก้ไขระเบียบฯ๔๙แล้วเสร็จ</a:t>
            </a:r>
            <a:r>
              <a:rPr lang="th-TH" b="1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/>
            </a:r>
            <a:br>
              <a:rPr lang="th-TH" b="1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</a:br>
            <a:r>
              <a:rPr lang="th-TH" b="1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3200" b="1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สำนักเลขาธิการครม.  ด่วนที่สุด  ที่ นร๐๕๐๖/๑๘๒  ลว.๑๒ ต.ค.๕๒</a:t>
            </a:r>
            <a:endParaRPr lang="th-TH"/>
          </a:p>
        </p:txBody>
      </p:sp>
      <p:sp>
        <p:nvSpPr>
          <p:cNvPr id="239619" name="สี่เหลี่ยมมุมมน 2"/>
          <p:cNvSpPr>
            <a:spLocks noChangeArrowheads="1"/>
          </p:cNvSpPr>
          <p:nvPr/>
        </p:nvSpPr>
        <p:spPr bwMode="auto">
          <a:xfrm>
            <a:off x="357188" y="2714625"/>
            <a:ext cx="8358187" cy="20002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4000" b="1" u="sng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๑.ด้านวงเงิน</a:t>
            </a:r>
          </a:p>
          <a:p>
            <a:r>
              <a:rPr lang="th-TH" sz="4000" b="1">
                <a:solidFill>
                  <a:srgbClr val="0070C0"/>
                </a:solidFill>
                <a:latin typeface="BrowalliaUPC" pitchFamily="34" charset="-34"/>
                <a:cs typeface="FreesiaUPC" pitchFamily="34" charset="-34"/>
              </a:rPr>
              <a:t>๑.๑  ส่วนราชการ ฯ	</a:t>
            </a:r>
            <a:r>
              <a:rPr lang="th-TH" sz="4000" b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๒-๕ ล้านบาท</a:t>
            </a:r>
          </a:p>
          <a:p>
            <a:r>
              <a:rPr lang="th-TH" sz="4000" b="1">
                <a:solidFill>
                  <a:srgbClr val="0070C0"/>
                </a:solidFill>
                <a:latin typeface="BrowalliaUPC" pitchFamily="34" charset="-34"/>
                <a:cs typeface="FreesiaUPC" pitchFamily="34" charset="-34"/>
              </a:rPr>
              <a:t>๑.๒ รัฐวิสาหกิจ		</a:t>
            </a:r>
            <a:r>
              <a:rPr lang="th-TH" sz="4000" b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๒-๑๐ ล้านบาท </a:t>
            </a:r>
            <a:endParaRPr lang="th-TH" sz="4000">
              <a:solidFill>
                <a:srgbClr val="FF0000"/>
              </a:solidFill>
            </a:endParaRPr>
          </a:p>
        </p:txBody>
      </p:sp>
      <p:sp>
        <p:nvSpPr>
          <p:cNvPr id="239620" name="สี่เหลี่ยมมุมมน 4"/>
          <p:cNvSpPr>
            <a:spLocks noChangeArrowheads="1"/>
          </p:cNvSpPr>
          <p:nvPr/>
        </p:nvSpPr>
        <p:spPr bwMode="auto">
          <a:xfrm>
            <a:off x="357188" y="4786313"/>
            <a:ext cx="8286750" cy="1857375"/>
          </a:xfrm>
          <a:prstGeom prst="roundRect">
            <a:avLst>
              <a:gd name="adj" fmla="val 16667"/>
            </a:avLst>
          </a:prstGeom>
          <a:solidFill>
            <a:srgbClr val="FCAAF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 sz="3200" b="1">
              <a:latin typeface="BrowalliaUPC" pitchFamily="34" charset="-34"/>
              <a:cs typeface="FreesiaUPC" pitchFamily="34" charset="-34"/>
            </a:endParaRPr>
          </a:p>
          <a:p>
            <a:r>
              <a:rPr lang="th-TH" sz="4000" b="1">
                <a:latin typeface="BrowalliaUPC" pitchFamily="34" charset="-34"/>
                <a:cs typeface="FreesiaUPC" pitchFamily="34" charset="-34"/>
              </a:rPr>
              <a:t>แต่ให้แสดงเหตุผล/ความจำเป็น ปัญหา/อุปสรรค                         แนบไว้ในรายงานขอซื้อ/จ้างด้วย</a:t>
            </a:r>
            <a:endParaRPr lang="th-TH" sz="4000"/>
          </a:p>
        </p:txBody>
      </p:sp>
      <p:sp>
        <p:nvSpPr>
          <p:cNvPr id="239621" name="ปุ่มปฏิบัติการ: เสียง 5">
            <a:hlinkClick r:id="" action="ppaction://noaction" highlightClick="1">
              <a:snd r:embed="rId2" name="applause.wav"/>
            </a:hlinkClick>
          </p:cNvPr>
          <p:cNvSpPr>
            <a:spLocks noChangeArrowheads="1"/>
          </p:cNvSpPr>
          <p:nvPr/>
        </p:nvSpPr>
        <p:spPr bwMode="auto">
          <a:xfrm rot="2942398">
            <a:off x="642937" y="4857751"/>
            <a:ext cx="500063" cy="500062"/>
          </a:xfrm>
          <a:prstGeom prst="actionButtonSound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906" y="71422"/>
            <a:ext cx="8858250" cy="1214438"/>
          </a:xfr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anchor="t">
            <a:normAutofit fontScale="90000"/>
          </a:bodyPr>
          <a:lstStyle/>
          <a:p>
            <a:pPr eaLnBrk="1" hangingPunct="1"/>
            <a:r>
              <a:rPr lang="th-TH" b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มติคณะรัฐมนตรี ๖ ตุลาคม ๒๕๕๒  </a:t>
            </a:r>
            <a:br>
              <a:rPr lang="th-TH" b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</a:br>
            <a:r>
              <a:rPr lang="th-TH" sz="3200" b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(ต่อ)</a:t>
            </a:r>
            <a:endParaRPr lang="th-TH" u="sng" smtClean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714500"/>
            <a:ext cx="8643937" cy="5000625"/>
          </a:xfrm>
          <a:solidFill>
            <a:srgbClr val="E7FEFF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533400" indent="-533400" eaLnBrk="1" hangingPunct="1">
              <a:buFontTx/>
              <a:buNone/>
            </a:pPr>
            <a:r>
              <a:rPr lang="th-TH" sz="3600" b="1" dirty="0" smtClean="0">
                <a:solidFill>
                  <a:srgbClr val="990000"/>
                </a:solidFill>
                <a:latin typeface="BrowalliaUPC" pitchFamily="34" charset="-34"/>
                <a:cs typeface="BrowalliaUPC" pitchFamily="34" charset="-34"/>
              </a:rPr>
              <a:t>     </a:t>
            </a:r>
            <a:r>
              <a:rPr lang="th-TH" b="1" u="sng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ในกรณีการจัดหาที่มี</a:t>
            </a:r>
            <a:r>
              <a:rPr lang="th-TH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วงเงินในการจัดหาพัสดุไม่เกิน  </a:t>
            </a:r>
            <a:r>
              <a:rPr lang="th-TH" sz="3600" b="1" u="sng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๑๐ ล้านบาท </a:t>
            </a:r>
          </a:p>
          <a:p>
            <a:pPr marL="533400" indent="-533400" eaLnBrk="1" hangingPunct="1">
              <a:buFontTx/>
              <a:buNone/>
            </a:pPr>
            <a:r>
              <a:rPr lang="th-TH" sz="3600" b="1" dirty="0" smtClean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    </a:t>
            </a:r>
            <a:r>
              <a:rPr lang="th-TH" sz="3600" b="1" i="1" dirty="0" smtClean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	</a:t>
            </a:r>
            <a:r>
              <a:rPr lang="th-TH" sz="4000" b="1" i="1" dirty="0" smtClean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๑.</a:t>
            </a:r>
            <a:r>
              <a:rPr lang="th-TH" sz="3600" b="1" dirty="0" smtClean="0">
                <a:solidFill>
                  <a:schemeClr val="accent2"/>
                </a:solidFill>
                <a:latin typeface="BrowalliaUPC" pitchFamily="34" charset="-34"/>
                <a:cs typeface="EucrosiaUPC" pitchFamily="18" charset="-34"/>
              </a:rPr>
              <a:t>หาก</a:t>
            </a:r>
            <a:r>
              <a:rPr lang="th-TH" sz="3600" b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ไม่มีผู้เข้าเสนอราคา    หรือ</a:t>
            </a:r>
            <a:endParaRPr lang="en-US" sz="3600" b="1" dirty="0" smtClean="0">
              <a:solidFill>
                <a:srgbClr val="002060"/>
              </a:solidFill>
              <a:latin typeface="BrowalliaUPC" pitchFamily="34" charset="-34"/>
              <a:cs typeface="EucrosiaUPC" pitchFamily="18" charset="-34"/>
            </a:endParaRPr>
          </a:p>
          <a:p>
            <a:pPr marL="533400" indent="-533400" eaLnBrk="1" hangingPunct="1">
              <a:buFontTx/>
              <a:buNone/>
            </a:pPr>
            <a:r>
              <a:rPr lang="en-US" sz="3600" b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       </a:t>
            </a:r>
            <a:r>
              <a:rPr lang="th-TH" sz="3600" b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๒. </a:t>
            </a:r>
            <a:r>
              <a:rPr lang="th-TH" sz="3600" b="1" dirty="0" smtClean="0">
                <a:solidFill>
                  <a:srgbClr val="660066"/>
                </a:solidFill>
                <a:latin typeface="BrowalliaUPC" pitchFamily="34" charset="-34"/>
                <a:cs typeface="EucrosiaUPC" pitchFamily="18" charset="-34"/>
              </a:rPr>
              <a:t>มีผู้มีสิทธิเสนอราคาเพียงรายเดียว </a:t>
            </a:r>
            <a:r>
              <a:rPr lang="th-TH" sz="3600" b="1" dirty="0" smtClean="0">
                <a:latin typeface="BrowalliaUPC" pitchFamily="34" charset="-34"/>
                <a:cs typeface="EucrosiaUPC" pitchFamily="18" charset="-34"/>
              </a:rPr>
              <a:t>หรือ</a:t>
            </a:r>
            <a:endParaRPr lang="th-TH" sz="3600" b="1" dirty="0" smtClean="0">
              <a:solidFill>
                <a:srgbClr val="002060"/>
              </a:solidFill>
              <a:latin typeface="BrowalliaUPC" pitchFamily="34" charset="-34"/>
              <a:cs typeface="EucrosiaUPC" pitchFamily="18" charset="-34"/>
            </a:endParaRPr>
          </a:p>
          <a:p>
            <a:pPr marL="533400" indent="-533400" eaLnBrk="1" hangingPunct="1">
              <a:buFontTx/>
              <a:buNone/>
            </a:pPr>
            <a:r>
              <a:rPr lang="th-TH" sz="3600" b="1" dirty="0" smtClean="0">
                <a:solidFill>
                  <a:schemeClr val="accent2"/>
                </a:solidFill>
                <a:latin typeface="BrowalliaUPC" pitchFamily="34" charset="-34"/>
                <a:cs typeface="EucrosiaUPC" pitchFamily="18" charset="-34"/>
              </a:rPr>
              <a:t>	</a:t>
            </a:r>
            <a:r>
              <a:rPr lang="th-TH" sz="3600" b="1" dirty="0" smtClean="0">
                <a:latin typeface="BrowalliaUPC" pitchFamily="34" charset="-34"/>
                <a:cs typeface="EucrosiaUPC" pitchFamily="18" charset="-34"/>
              </a:rPr>
              <a:t>๓. มีผู้มีสิทธิเสนอราคาหลายราย แต่มาเสนอราคาเพียง</a:t>
            </a:r>
            <a:r>
              <a:rPr lang="en-US" sz="3600" b="1" dirty="0" smtClean="0">
                <a:latin typeface="BrowalliaUPC" pitchFamily="34" charset="-34"/>
                <a:cs typeface="EucrosiaUPC" pitchFamily="18" charset="-34"/>
              </a:rPr>
              <a:t>                     </a:t>
            </a:r>
            <a:r>
              <a:rPr lang="th-TH" sz="3600" b="1" dirty="0" smtClean="0">
                <a:latin typeface="BrowalliaUPC" pitchFamily="34" charset="-34"/>
                <a:cs typeface="EucrosiaUPC" pitchFamily="18" charset="-34"/>
              </a:rPr>
              <a:t>	รายเดียว</a:t>
            </a:r>
          </a:p>
          <a:p>
            <a:pPr marL="533400" indent="-533400" eaLnBrk="1" hangingPunct="1">
              <a:buFont typeface="Wingdings" pitchFamily="2" charset="2"/>
              <a:buChar char="q"/>
            </a:pPr>
            <a:r>
              <a:rPr lang="th-TH" sz="3600" b="1" dirty="0" smtClean="0">
                <a:latin typeface="BrowalliaUPC" pitchFamily="34" charset="-34"/>
                <a:cs typeface="EucrosiaUPC" pitchFamily="18" charset="-34"/>
              </a:rPr>
              <a:t>และกรณีตามข้อ ๒.,๓ </a:t>
            </a:r>
            <a:r>
              <a:rPr lang="th-TH" sz="3600" b="1" i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คณะกรรมการประกวดราคาได้ต่อรองราคา</a:t>
            </a:r>
            <a:r>
              <a:rPr lang="en-US" sz="3600" b="1" i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 </a:t>
            </a:r>
            <a:r>
              <a:rPr lang="th-TH" sz="3600" b="1" i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รายนั้นแล้วไม่ได้ผล</a:t>
            </a:r>
            <a:endParaRPr lang="en-US" sz="3600" b="1" i="1" dirty="0" smtClean="0">
              <a:solidFill>
                <a:srgbClr val="002060"/>
              </a:solidFill>
              <a:latin typeface="BrowalliaUPC" pitchFamily="34" charset="-34"/>
              <a:cs typeface="EucrosiaUPC" pitchFamily="18" charset="-34"/>
            </a:endParaRPr>
          </a:p>
          <a:p>
            <a:pPr marL="533400" indent="-533400" eaLnBrk="1" hangingPunct="1">
              <a:buFont typeface="Wingdings" pitchFamily="2" charset="2"/>
              <a:buChar char="q"/>
            </a:pPr>
            <a:r>
              <a:rPr lang="th-TH" b="1" u="sng" dirty="0" smtClean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ให้จัดหาโดยวิธีอื่น ตามระเบียบฯพัสดุที่หน่วยงานนั้น ๆ ถือปฏิบัติได้</a:t>
            </a:r>
          </a:p>
        </p:txBody>
      </p:sp>
      <p:sp>
        <p:nvSpPr>
          <p:cNvPr id="240644" name="สี่เหลี่ยมมุมมน 4"/>
          <p:cNvSpPr>
            <a:spLocks noChangeArrowheads="1"/>
          </p:cNvSpPr>
          <p:nvPr/>
        </p:nvSpPr>
        <p:spPr bwMode="auto">
          <a:xfrm>
            <a:off x="1143000" y="1214438"/>
            <a:ext cx="6715125" cy="5715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     </a:t>
            </a:r>
            <a:r>
              <a:rPr lang="th-TH" sz="3200" b="1" u="sng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๒.ด้านวิธีจัดหาพัสดุ ให้ใช้วิธีอื่นได้ 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142875" y="2286000"/>
            <a:ext cx="500063" cy="500063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ลูกศรขวาท้ายขีด 6"/>
          <p:cNvSpPr/>
          <p:nvPr/>
        </p:nvSpPr>
        <p:spPr>
          <a:xfrm>
            <a:off x="1357313" y="1357313"/>
            <a:ext cx="857250" cy="285750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สี่เหลี่ยมมุมมน 1"/>
          <p:cNvSpPr>
            <a:spLocks noChangeArrowheads="1"/>
          </p:cNvSpPr>
          <p:nvPr/>
        </p:nvSpPr>
        <p:spPr bwMode="auto">
          <a:xfrm>
            <a:off x="142845" y="142852"/>
            <a:ext cx="9001156" cy="1785937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th-TH" sz="4800" b="1" dirty="0" smtClean="0">
                <a:solidFill>
                  <a:srgbClr val="660066"/>
                </a:solidFill>
                <a:cs typeface="EucrosiaUPC" pitchFamily="18" charset="-34"/>
              </a:rPr>
              <a:t>การเสนอ</a:t>
            </a:r>
            <a:r>
              <a:rPr lang="th-TH" sz="4800" b="1" dirty="0">
                <a:solidFill>
                  <a:srgbClr val="660066"/>
                </a:solidFill>
                <a:cs typeface="EucrosiaUPC" pitchFamily="18" charset="-34"/>
              </a:rPr>
              <a:t>ราคาทางระบบอิเล็กทรอนิกส์  </a:t>
            </a:r>
          </a:p>
          <a:p>
            <a:pPr>
              <a:lnSpc>
                <a:spcPct val="90000"/>
              </a:lnSpc>
            </a:pPr>
            <a:r>
              <a:rPr lang="th-TH" sz="4000" b="1" dirty="0">
                <a:solidFill>
                  <a:srgbClr val="660066"/>
                </a:solidFill>
                <a:cs typeface="EucrosiaUPC" pitchFamily="18" charset="-34"/>
              </a:rPr>
              <a:t>เป็นการ</a:t>
            </a:r>
            <a:r>
              <a:rPr lang="th-TH" sz="4000" b="1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แข่งขันราคากันทางระบบอิเล็กทรอนิกส์ </a:t>
            </a:r>
            <a:r>
              <a:rPr lang="th-TH" sz="4000" b="1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โดย         </a:t>
            </a:r>
            <a:r>
              <a:rPr lang="th-TH" sz="4000" b="1" i="1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ไม่</a:t>
            </a:r>
            <a:r>
              <a:rPr lang="th-TH" sz="4000" b="1" i="1" dirty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เปิดเผยตัวเลข </a:t>
            </a:r>
            <a:r>
              <a:rPr lang="th-TH" sz="4000" b="1" dirty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ที่มีการเสนอราคา </a:t>
            </a:r>
            <a:r>
              <a:rPr lang="th-TH" b="1" dirty="0">
                <a:latin typeface="BrowalliaUPC" pitchFamily="34" charset="-34"/>
                <a:cs typeface="FreesiaUPC" pitchFamily="34" charset="-34"/>
              </a:rPr>
              <a:t>(</a:t>
            </a:r>
            <a:r>
              <a:rPr lang="en-US" b="1" dirty="0">
                <a:latin typeface="BrowalliaUPC" pitchFamily="34" charset="-34"/>
                <a:cs typeface="FreesiaUPC" pitchFamily="34" charset="-34"/>
              </a:rPr>
              <a:t>Sealed Bid Auction</a:t>
            </a:r>
            <a:r>
              <a:rPr lang="th-TH" b="1" dirty="0">
                <a:latin typeface="BrowalliaUPC" pitchFamily="34" charset="-34"/>
                <a:cs typeface="FreesiaUPC" pitchFamily="34" charset="-34"/>
              </a:rPr>
              <a:t>)</a:t>
            </a:r>
            <a:endParaRPr lang="th-TH" sz="4000" b="1" dirty="0">
              <a:solidFill>
                <a:srgbClr val="660066"/>
              </a:solidFill>
              <a:cs typeface="EucrosiaUPC" pitchFamily="18" charset="-34"/>
            </a:endParaRPr>
          </a:p>
        </p:txBody>
      </p:sp>
      <p:sp>
        <p:nvSpPr>
          <p:cNvPr id="242691" name="ลูกศรลง 2"/>
          <p:cNvSpPr>
            <a:spLocks noChangeArrowheads="1"/>
          </p:cNvSpPr>
          <p:nvPr/>
        </p:nvSpPr>
        <p:spPr bwMode="auto">
          <a:xfrm>
            <a:off x="4000496" y="1857364"/>
            <a:ext cx="500063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81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0" name="สี่เหลี่ยมมุมมน 3"/>
          <p:cNvSpPr>
            <a:spLocks noChangeArrowheads="1"/>
          </p:cNvSpPr>
          <p:nvPr/>
        </p:nvSpPr>
        <p:spPr bwMode="auto">
          <a:xfrm>
            <a:off x="642910" y="2071678"/>
            <a:ext cx="8215340" cy="178595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²"/>
              <a:defRPr/>
            </a:pP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โดยให้ผู้ผ่านการคัดเลือกคุณสมบัติเข้าเสนอราคา ต้อง</a:t>
            </a:r>
            <a:r>
              <a:rPr lang="th-TH" sz="3200" b="1" u="sng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มา</a:t>
            </a:r>
            <a:r>
              <a:rPr lang="th-TH" sz="3200" b="1" u="sng" dirty="0" smtClean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ลงทะเบียนเพื่อเข้าสู่กระบวนการเสนอ</a:t>
            </a:r>
            <a:r>
              <a:rPr lang="th-TH" sz="3200" b="1" u="sng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ราคา</a:t>
            </a:r>
            <a:r>
              <a:rPr lang="th-TH" sz="3200" b="1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ภายใน</a:t>
            </a:r>
            <a:r>
              <a:rPr lang="th-TH" sz="3200" b="1" dirty="0" smtClean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เวลา/สถานที่ที่</a:t>
            </a:r>
            <a:r>
              <a:rPr lang="th-TH" sz="3200" b="1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กำหนด  </a:t>
            </a:r>
            <a:r>
              <a:rPr lang="th-TH" sz="3200" b="1" dirty="0" smtClean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และมี</a:t>
            </a:r>
            <a:r>
              <a:rPr lang="th-TH" sz="3200" b="1" dirty="0" smtClean="0">
                <a:solidFill>
                  <a:srgbClr val="C00000"/>
                </a:solidFill>
                <a:latin typeface="Arial" charset="0"/>
                <a:cs typeface="FreesiaUPC" pitchFamily="34" charset="-34"/>
              </a:rPr>
              <a:t>เจ้าหน้าที่</a:t>
            </a:r>
            <a:r>
              <a:rPr lang="th-TH" sz="3200" b="1" dirty="0">
                <a:solidFill>
                  <a:srgbClr val="C00000"/>
                </a:solidFill>
                <a:latin typeface="Arial" charset="0"/>
                <a:cs typeface="FreesiaUPC" pitchFamily="34" charset="-34"/>
              </a:rPr>
              <a:t>ของ</a:t>
            </a:r>
            <a:r>
              <a:rPr lang="th-TH" sz="3200" b="1" dirty="0" smtClean="0">
                <a:solidFill>
                  <a:srgbClr val="C00000"/>
                </a:solidFill>
                <a:latin typeface="Arial" charset="0"/>
                <a:cs typeface="FreesiaUPC" pitchFamily="34" charset="-34"/>
              </a:rPr>
              <a:t>รัฐพา</a:t>
            </a:r>
            <a:r>
              <a:rPr lang="th-TH" sz="3200" b="1" u="sng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เข้าประจำที่ในห้องเสนอราคา  </a:t>
            </a:r>
            <a:r>
              <a:rPr lang="th-TH" sz="3200" b="1" dirty="0">
                <a:solidFill>
                  <a:srgbClr val="3333CC"/>
                </a:solidFill>
                <a:latin typeface="Arial" charset="0"/>
                <a:cs typeface="FreesiaUPC" pitchFamily="34" charset="-34"/>
              </a:rPr>
              <a:t>โดยให้ทดสอบระบบก่อนเสนอราคาจริง ๑๕ นาที</a:t>
            </a:r>
          </a:p>
          <a:p>
            <a:pPr marL="533400" indent="-533400">
              <a:defRPr/>
            </a:pP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 </a:t>
            </a:r>
            <a:endParaRPr lang="th-TH" sz="3200" b="1" dirty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42693" name="วงรี 4"/>
          <p:cNvSpPr>
            <a:spLocks noChangeArrowheads="1"/>
          </p:cNvSpPr>
          <p:nvPr/>
        </p:nvSpPr>
        <p:spPr bwMode="auto">
          <a:xfrm>
            <a:off x="71406" y="2357438"/>
            <a:ext cx="714375" cy="642937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๑.</a:t>
            </a:r>
            <a:endParaRPr lang="th-TH" dirty="0"/>
          </a:p>
        </p:txBody>
      </p:sp>
      <p:sp>
        <p:nvSpPr>
          <p:cNvPr id="242694" name="สี่เหลี่ยมมุมมน 5"/>
          <p:cNvSpPr>
            <a:spLocks noChangeArrowheads="1"/>
          </p:cNvSpPr>
          <p:nvPr/>
        </p:nvSpPr>
        <p:spPr bwMode="auto">
          <a:xfrm>
            <a:off x="785813" y="3929066"/>
            <a:ext cx="8215312" cy="11430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indent="-533400"/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กำหนดเวลาที่ให้มีการเสนอราคาแต่ละรายการ  จะต้อง                 ไม่ต่ำกว่าครั้งละ ๓๐ นาที แต่ไม่เกิน ๖๐ นาที</a:t>
            </a:r>
            <a:endParaRPr lang="th-TH" sz="3200" b="1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42695" name="สี่เหลี่ยมมุมมน 8"/>
          <p:cNvSpPr>
            <a:spLocks noChangeArrowheads="1"/>
          </p:cNvSpPr>
          <p:nvPr/>
        </p:nvSpPr>
        <p:spPr bwMode="auto">
          <a:xfrm>
            <a:off x="714375" y="5143512"/>
            <a:ext cx="8286750" cy="13573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v"/>
              <a:tabLst>
                <a:tab pos="3321050" algn="l"/>
              </a:tabLst>
              <a:defRPr/>
            </a:pPr>
            <a:r>
              <a:rPr lang="th-TH" sz="3200" b="1" u="sng" dirty="0" smtClean="0">
                <a:solidFill>
                  <a:srgbClr val="C00000"/>
                </a:solidFill>
                <a:cs typeface="EucrosiaUPC" pitchFamily="18" charset="-34"/>
              </a:rPr>
              <a:t>ราคาที่ใช้เริ่มต้นการประมูล ได้แก่ งานซื้อ/จ้างทั่วไปใช้วงเงินงบประมาณที่มีอยู่/</a:t>
            </a:r>
            <a:r>
              <a:rPr lang="th-TH" sz="3200" b="1" i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ราคามาตรฐาน หรือราคาท้องตลาด ณ ปัจจุบัน อย่างใดอย่างหนึ่ง     -งานจ้างก่อสร้าง ให้ใช้ราคากลาง </a:t>
            </a:r>
            <a:endParaRPr lang="th-TH" sz="4000" b="1" i="1" dirty="0" smtClean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42696" name="วงรี 9"/>
          <p:cNvSpPr>
            <a:spLocks noChangeArrowheads="1"/>
          </p:cNvSpPr>
          <p:nvPr/>
        </p:nvSpPr>
        <p:spPr bwMode="auto">
          <a:xfrm>
            <a:off x="142875" y="4214813"/>
            <a:ext cx="571500" cy="714375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๒.</a:t>
            </a:r>
            <a:endParaRPr lang="th-TH"/>
          </a:p>
        </p:txBody>
      </p:sp>
      <p:sp>
        <p:nvSpPr>
          <p:cNvPr id="242697" name="วงรี 10"/>
          <p:cNvSpPr>
            <a:spLocks noChangeArrowheads="1"/>
          </p:cNvSpPr>
          <p:nvPr/>
        </p:nvSpPr>
        <p:spPr bwMode="auto">
          <a:xfrm>
            <a:off x="142875" y="5357830"/>
            <a:ext cx="571500" cy="5715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๓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 bwMode="auto">
          <a:xfrm>
            <a:off x="152400" y="76200"/>
            <a:ext cx="8991600" cy="4191000"/>
          </a:xfrm>
          <a:prstGeom prst="roundRect">
            <a:avLst/>
          </a:prstGeom>
          <a:solidFill>
            <a:srgbClr val="FFFF9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v"/>
              <a:tabLst>
                <a:tab pos="3321050" algn="l"/>
              </a:tabLst>
              <a:defRPr/>
            </a:pP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ในระหว่างการเสนอราคา กรณี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มี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เหตุขัดข้อง</a:t>
            </a:r>
            <a:endParaRPr lang="th-TH" sz="3600" b="1" u="sng" dirty="0">
              <a:solidFill>
                <a:srgbClr val="C00000"/>
              </a:solidFill>
              <a:cs typeface="FreesiaUPC" pitchFamily="34" charset="-34"/>
            </a:endParaRPr>
          </a:p>
          <a:p>
            <a:pPr>
              <a:lnSpc>
                <a:spcPct val="90000"/>
              </a:lnSpc>
              <a:tabLst>
                <a:tab pos="901700" algn="l"/>
              </a:tabLst>
              <a:defRPr/>
            </a:pPr>
            <a:r>
              <a:rPr lang="th-TH" sz="3600" b="1" dirty="0" smtClean="0">
                <a:solidFill>
                  <a:schemeClr val="accent1">
                    <a:lumMod val="25000"/>
                  </a:schemeClr>
                </a:solidFill>
                <a:cs typeface="FreesiaUPC" pitchFamily="34" charset="-34"/>
                <a:sym typeface="Wingdings"/>
              </a:rPr>
              <a:t> </a:t>
            </a:r>
            <a:r>
              <a:rPr lang="th-TH" sz="3600" b="1" dirty="0">
                <a:cs typeface="FreesiaUPC" pitchFamily="34" charset="-34"/>
              </a:rPr>
              <a:t>ให้คณะกรรมการประกวดราคา </a:t>
            </a:r>
            <a:r>
              <a:rPr lang="th-TH" sz="3600" b="1" dirty="0">
                <a:solidFill>
                  <a:srgbClr val="990000"/>
                </a:solidFill>
                <a:cs typeface="FreesiaUPC" pitchFamily="34" charset="-34"/>
              </a:rPr>
              <a:t>สั่งพักการเสนอราคา</a:t>
            </a:r>
            <a:r>
              <a:rPr lang="th-TH" sz="3600" b="1" dirty="0">
                <a:cs typeface="FreesiaUPC" pitchFamily="34" charset="-34"/>
              </a:rPr>
              <a:t>ไว้ก่อน </a:t>
            </a:r>
          </a:p>
          <a:p>
            <a:pPr marL="1071563" indent="-1071563">
              <a:lnSpc>
                <a:spcPct val="90000"/>
              </a:lnSpc>
              <a:tabLst>
                <a:tab pos="174625" algn="l"/>
              </a:tabLst>
              <a:defRPr/>
            </a:pPr>
            <a:r>
              <a:rPr lang="th-TH" sz="3600" b="1" dirty="0">
                <a:cs typeface="FreesiaUPC" pitchFamily="34" charset="-34"/>
                <a:sym typeface="Wingdings"/>
              </a:rPr>
              <a:t></a:t>
            </a:r>
            <a:r>
              <a:rPr lang="th-TH" sz="3600" b="1" u="sng" dirty="0">
                <a:solidFill>
                  <a:srgbClr val="990000"/>
                </a:solidFill>
                <a:cs typeface="FreesiaUPC" pitchFamily="34" charset="-34"/>
              </a:rPr>
              <a:t>เมื่อแก้ไขเสร็จ</a:t>
            </a:r>
            <a:r>
              <a:rPr lang="th-TH" sz="3600" b="1" dirty="0">
                <a:solidFill>
                  <a:srgbClr val="990000"/>
                </a:solidFill>
                <a:cs typeface="FreesiaUPC" pitchFamily="34" charset="-34"/>
              </a:rPr>
              <a:t>แล้ว                                                        </a:t>
            </a:r>
            <a:endParaRPr lang="th-TH" sz="3600" b="1" dirty="0" smtClean="0">
              <a:solidFill>
                <a:srgbClr val="990000"/>
              </a:solidFill>
              <a:cs typeface="FreesiaUPC" pitchFamily="34" charset="-34"/>
            </a:endParaRPr>
          </a:p>
          <a:p>
            <a:pPr marL="1071563" indent="-1071563">
              <a:lnSpc>
                <a:spcPct val="90000"/>
              </a:lnSpc>
              <a:tabLst>
                <a:tab pos="174625" algn="l"/>
              </a:tabLst>
              <a:defRPr/>
            </a:pPr>
            <a:r>
              <a:rPr lang="th-TH" sz="3600" b="1" dirty="0" smtClean="0">
                <a:solidFill>
                  <a:srgbClr val="990000"/>
                </a:solidFill>
                <a:cs typeface="FreesiaUPC" pitchFamily="34" charset="-34"/>
              </a:rPr>
              <a:t>	-</a:t>
            </a:r>
            <a:r>
              <a:rPr lang="th-TH" sz="3600" b="1" dirty="0" smtClean="0">
                <a:cs typeface="FreesiaUPC" pitchFamily="34" charset="-34"/>
              </a:rPr>
              <a:t>ให้</a:t>
            </a:r>
            <a:r>
              <a:rPr lang="th-TH" sz="3600" b="1" u="sng" dirty="0">
                <a:cs typeface="FreesiaUPC" pitchFamily="34" charset="-34"/>
              </a:rPr>
              <a:t>หักเวลาที่สั่งพักออก</a:t>
            </a:r>
            <a:r>
              <a:rPr lang="th-TH" sz="3600" b="1" dirty="0">
                <a:cs typeface="FreesiaUPC" pitchFamily="34" charset="-34"/>
              </a:rPr>
              <a:t> แล้วดำเนินการต่อไป</a:t>
            </a:r>
            <a:r>
              <a:rPr lang="th-TH" sz="3600" b="1" dirty="0" smtClean="0">
                <a:cs typeface="FreesiaUPC" pitchFamily="34" charset="-34"/>
              </a:rPr>
              <a:t>เท่าระยะเวลาที่เหลืออยู่ </a:t>
            </a:r>
            <a:r>
              <a:rPr lang="th-TH" sz="3600" b="1" dirty="0">
                <a:cs typeface="FreesiaUPC" pitchFamily="34" charset="-34"/>
              </a:rPr>
              <a:t>ให้เสร็จสิ้นในวันเดียวกัน </a:t>
            </a:r>
          </a:p>
          <a:p>
            <a:pPr indent="92075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th-TH" sz="3600" b="1" dirty="0">
                <a:cs typeface="FreesiaUPC" pitchFamily="34" charset="-34"/>
                <a:sym typeface="Wingdings"/>
              </a:rPr>
              <a:t></a:t>
            </a:r>
            <a:r>
              <a:rPr lang="th-TH" sz="3600" b="1" dirty="0">
                <a:cs typeface="FreesiaUPC" pitchFamily="34" charset="-34"/>
              </a:rPr>
              <a:t> </a:t>
            </a:r>
            <a:r>
              <a:rPr lang="th-TH" sz="3600" b="1" u="sng" dirty="0">
                <a:solidFill>
                  <a:srgbClr val="990000"/>
                </a:solidFill>
                <a:cs typeface="FreesiaUPC" pitchFamily="34" charset="-34"/>
              </a:rPr>
              <a:t>ถ้าไม่เสร็จ </a:t>
            </a:r>
            <a:r>
              <a:rPr lang="th-TH" sz="3600" b="1" dirty="0">
                <a:solidFill>
                  <a:srgbClr val="990000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ให้</a:t>
            </a:r>
            <a:r>
              <a:rPr lang="th-TH" sz="3600" b="1" dirty="0" err="1">
                <a:solidFill>
                  <a:srgbClr val="002060"/>
                </a:solidFill>
                <a:cs typeface="FreesiaUPC" pitchFamily="34" charset="-34"/>
              </a:rPr>
              <a:t>ประธานค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กก.ประกวดราคา </a:t>
            </a:r>
            <a:r>
              <a:rPr lang="th-TH" sz="3600" b="1" dirty="0">
                <a:solidFill>
                  <a:srgbClr val="C50B37"/>
                </a:solidFill>
                <a:cs typeface="FreesiaUPC" pitchFamily="34" charset="-34"/>
              </a:rPr>
              <a:t>สั่ง</a:t>
            </a:r>
            <a:r>
              <a:rPr lang="th-TH" sz="3600" b="1" dirty="0" smtClean="0">
                <a:solidFill>
                  <a:srgbClr val="C50B37"/>
                </a:solidFill>
                <a:cs typeface="FreesiaUPC" pitchFamily="34" charset="-34"/>
              </a:rPr>
              <a:t>ยกเลิก               	</a:t>
            </a:r>
            <a:r>
              <a:rPr lang="th-TH" sz="3600" b="1" dirty="0" smtClean="0">
                <a:cs typeface="FreesiaUPC" pitchFamily="34" charset="-34"/>
              </a:rPr>
              <a:t>และ</a:t>
            </a:r>
            <a:r>
              <a:rPr lang="th-TH" sz="3600" b="1" dirty="0" smtClean="0">
                <a:solidFill>
                  <a:srgbClr val="002060"/>
                </a:solidFill>
                <a:cs typeface="FreesiaUPC" pitchFamily="34" charset="-34"/>
              </a:rPr>
              <a:t>นัด วัน 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/เวลา /สถานที่  เพื่อเริ่มต้นกระบวนการ</a:t>
            </a:r>
            <a:r>
              <a:rPr lang="th-TH" sz="3600" b="1" dirty="0" smtClean="0">
                <a:solidFill>
                  <a:srgbClr val="002060"/>
                </a:solidFill>
                <a:cs typeface="FreesiaUPC" pitchFamily="34" charset="-34"/>
              </a:rPr>
              <a:t>เสนอ	ราคา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ใหม่</a:t>
            </a:r>
          </a:p>
          <a:p>
            <a:pPr>
              <a:defRPr/>
            </a:pPr>
            <a:endParaRPr lang="th-TH" dirty="0"/>
          </a:p>
        </p:txBody>
      </p:sp>
      <p:sp>
        <p:nvSpPr>
          <p:cNvPr id="243715" name="วงรี 3"/>
          <p:cNvSpPr>
            <a:spLocks noChangeArrowheads="1"/>
          </p:cNvSpPr>
          <p:nvPr/>
        </p:nvSpPr>
        <p:spPr bwMode="auto">
          <a:xfrm>
            <a:off x="71406" y="0"/>
            <a:ext cx="642942" cy="642937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๔</a:t>
            </a:r>
            <a:endParaRPr lang="th-TH"/>
          </a:p>
        </p:txBody>
      </p:sp>
      <p:sp>
        <p:nvSpPr>
          <p:cNvPr id="243717" name="สี่เหลี่ยมมุมมน 5"/>
          <p:cNvSpPr>
            <a:spLocks noChangeArrowheads="1"/>
          </p:cNvSpPr>
          <p:nvPr/>
        </p:nvSpPr>
        <p:spPr bwMode="auto">
          <a:xfrm>
            <a:off x="0" y="4424346"/>
            <a:ext cx="8929689" cy="2357454"/>
          </a:xfrm>
          <a:prstGeom prst="roundRect">
            <a:avLst>
              <a:gd name="adj" fmla="val 16667"/>
            </a:avLst>
          </a:prstGeom>
          <a:solidFill>
            <a:srgbClr val="FFEBEB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th-TH" sz="3600" b="1" u="sng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เมื่อสิ้นสุดระยะเวลาการเสนอราคา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th-TH" sz="3600" b="1" i="1" u="sng" dirty="0">
                <a:solidFill>
                  <a:srgbClr val="002060"/>
                </a:solidFill>
                <a:cs typeface="EucrosiaUPC" pitchFamily="18" charset="-34"/>
              </a:rPr>
              <a:t>หากมีผู้เสนอราคาต่ำสุดเท่ากัน</a:t>
            </a:r>
            <a:r>
              <a:rPr lang="th-TH" sz="3600" b="1" i="1" dirty="0">
                <a:solidFill>
                  <a:srgbClr val="002060"/>
                </a:solidFill>
                <a:cs typeface="EucrosiaUPC" pitchFamily="18" charset="-34"/>
              </a:rPr>
              <a:t>หลายราย</a:t>
            </a:r>
            <a:r>
              <a:rPr lang="th-TH" sz="3600" b="1" dirty="0">
                <a:cs typeface="EucrosiaUPC" pitchFamily="18" charset="-34"/>
              </a:rPr>
              <a:t>ซึ่งไม่อาจชี้ขาดได้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dirty="0">
                <a:cs typeface="EucrosiaUPC" pitchFamily="18" charset="-34"/>
              </a:rPr>
              <a:t>   ให้ </a:t>
            </a:r>
            <a:r>
              <a:rPr lang="th-TH" sz="3600" b="1" dirty="0" err="1">
                <a:cs typeface="EucrosiaUPC" pitchFamily="18" charset="-34"/>
              </a:rPr>
              <a:t>คกก.</a:t>
            </a:r>
            <a:r>
              <a:rPr lang="th-TH" sz="3600" b="1" dirty="0">
                <a:cs typeface="EucrosiaUPC" pitchFamily="18" charset="-34"/>
              </a:rPr>
              <a:t>ขยายเวลาการเสนอราคา </a:t>
            </a:r>
            <a:r>
              <a:rPr lang="th-TH" sz="3600" b="1" u="sng" dirty="0">
                <a:solidFill>
                  <a:srgbClr val="FF0000"/>
                </a:solidFill>
                <a:cs typeface="EucrosiaUPC" pitchFamily="18" charset="-34"/>
              </a:rPr>
              <a:t>ออกไปอีกครั้งละ ๓ นาที</a:t>
            </a:r>
            <a:r>
              <a:rPr lang="th-TH" sz="3600" b="1" dirty="0">
                <a:solidFill>
                  <a:srgbClr val="FF0000"/>
                </a:solidFill>
                <a:cs typeface="EucrosiaUPC" pitchFamily="18" charset="-34"/>
              </a:rPr>
              <a:t>และ</a:t>
            </a:r>
            <a:r>
              <a:rPr lang="th-TH" sz="3600" b="1" u="sng" dirty="0">
                <a:cs typeface="EucrosiaUPC" pitchFamily="18" charset="-34"/>
              </a:rPr>
              <a:t>ให้ทุกรายเสนอราคาใหม่  </a:t>
            </a:r>
            <a:r>
              <a:rPr lang="th-TH" sz="3600" b="1" i="1" dirty="0">
                <a:cs typeface="EucrosiaUPC" pitchFamily="18" charset="-34"/>
              </a:rPr>
              <a:t>จนกว่าจะได้ราคาต่ำสุดรายเดียว</a:t>
            </a:r>
          </a:p>
          <a:p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 </a:t>
            </a:r>
            <a:r>
              <a:rPr lang="th-TH" sz="3600" b="1" dirty="0">
                <a:solidFill>
                  <a:srgbClr val="FF0000"/>
                </a:solidFill>
                <a:cs typeface="EucrosiaUPC" pitchFamily="18" charset="-34"/>
              </a:rPr>
              <a:t>	</a:t>
            </a:r>
            <a:endParaRPr lang="th-TH" sz="3600" dirty="0">
              <a:solidFill>
                <a:srgbClr val="C00000"/>
              </a:solidFill>
            </a:endParaRPr>
          </a:p>
        </p:txBody>
      </p:sp>
      <p:sp>
        <p:nvSpPr>
          <p:cNvPr id="243718" name="วงรี 6"/>
          <p:cNvSpPr>
            <a:spLocks noChangeArrowheads="1"/>
          </p:cNvSpPr>
          <p:nvPr/>
        </p:nvSpPr>
        <p:spPr bwMode="auto">
          <a:xfrm>
            <a:off x="71406" y="3857628"/>
            <a:ext cx="642942" cy="714376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๕.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สี่เหลี่ยมมุมมน 1"/>
          <p:cNvSpPr>
            <a:spLocks noChangeArrowheads="1"/>
          </p:cNvSpPr>
          <p:nvPr/>
        </p:nvSpPr>
        <p:spPr bwMode="auto">
          <a:xfrm>
            <a:off x="785813" y="142875"/>
            <a:ext cx="6215062" cy="8572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th-TH" sz="4800" b="1" u="sng">
                <a:solidFill>
                  <a:srgbClr val="C00000"/>
                </a:solidFill>
                <a:cs typeface="EucrosiaUPC" pitchFamily="18" charset="-34"/>
              </a:rPr>
              <a:t>เมื่อการเสนอราคาเสร็จสิ้น</a:t>
            </a:r>
          </a:p>
        </p:txBody>
      </p:sp>
      <p:sp>
        <p:nvSpPr>
          <p:cNvPr id="244739" name="วงรี 2"/>
          <p:cNvSpPr>
            <a:spLocks noChangeArrowheads="1"/>
          </p:cNvSpPr>
          <p:nvPr/>
        </p:nvSpPr>
        <p:spPr bwMode="auto">
          <a:xfrm>
            <a:off x="0" y="0"/>
            <a:ext cx="785813" cy="714375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>
                <a:solidFill>
                  <a:schemeClr val="bg1"/>
                </a:solidFill>
                <a:cs typeface="EucrosiaUPC" pitchFamily="18" charset="-34"/>
              </a:rPr>
              <a:t>๖</a:t>
            </a:r>
            <a:r>
              <a:rPr lang="th-TH" b="1">
                <a:solidFill>
                  <a:srgbClr val="C00000"/>
                </a:solidFill>
                <a:cs typeface="EucrosiaUPC" pitchFamily="18" charset="-34"/>
              </a:rPr>
              <a:t>.</a:t>
            </a:r>
            <a:endParaRPr lang="th-TH"/>
          </a:p>
        </p:txBody>
      </p:sp>
      <p:sp>
        <p:nvSpPr>
          <p:cNvPr id="89092" name="สี่เหลี่ยมมุมมน 3"/>
          <p:cNvSpPr>
            <a:spLocks noChangeArrowheads="1"/>
          </p:cNvSpPr>
          <p:nvPr/>
        </p:nvSpPr>
        <p:spPr bwMode="auto">
          <a:xfrm>
            <a:off x="142875" y="1214438"/>
            <a:ext cx="2643188" cy="535781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ผู้ให้บริการตลาดกลาง 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-จะพิมพ์ใบยืนยันราคาสุดท้าย 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(แบบบก.๐๐๘)   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ออกจากระบบ   และสรุปผลการเสนอราคาต่ำสุด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-ส่งสรุปผลมอบให้คณะกรรมการประกวดราคาทันที</a:t>
            </a:r>
            <a:endParaRPr lang="th-TH" sz="3200" dirty="0"/>
          </a:p>
        </p:txBody>
      </p:sp>
      <p:sp>
        <p:nvSpPr>
          <p:cNvPr id="6" name="สี่เหลี่ยมมุมมน 5"/>
          <p:cNvSpPr/>
          <p:nvPr/>
        </p:nvSpPr>
        <p:spPr bwMode="auto">
          <a:xfrm>
            <a:off x="3857625" y="1143000"/>
            <a:ext cx="5000625" cy="2357438"/>
          </a:xfrm>
          <a:prstGeom prst="roundRect">
            <a:avLst/>
          </a:prstGeom>
          <a:solidFill>
            <a:srgbClr val="FFFFC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th-TH" sz="3600" b="1" u="sng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คณะกรรมการฯ 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UPC" pitchFamily="34" charset="-34"/>
                <a:cs typeface="EucrosiaUPC" pitchFamily="18" charset="-34"/>
              </a:rPr>
              <a:t>-นำใบยืนยันราคาสุดท้าย ไปให้ผู้เสนอราคาลงนาม</a:t>
            </a: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 ณ ห้องเสนอราคา 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แล้วจึงอนุญาตให้ผู้เสนอราคาออกจากห้องเสนอราคาได้</a:t>
            </a:r>
          </a:p>
        </p:txBody>
      </p:sp>
      <p:sp>
        <p:nvSpPr>
          <p:cNvPr id="244742" name="สี่เหลี่ยมมุมมน 6"/>
          <p:cNvSpPr>
            <a:spLocks noChangeArrowheads="1"/>
          </p:cNvSpPr>
          <p:nvPr/>
        </p:nvSpPr>
        <p:spPr bwMode="auto">
          <a:xfrm>
            <a:off x="3000375" y="4000500"/>
            <a:ext cx="2143125" cy="2571750"/>
          </a:xfrm>
          <a:prstGeom prst="roundRect">
            <a:avLst>
              <a:gd name="adj" fmla="val 16667"/>
            </a:avLst>
          </a:prstGeom>
          <a:solidFill>
            <a:srgbClr val="FFEBEB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 u="sng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คกก.ประชุมทันที และลงมติตัดสินราคา       </a:t>
            </a:r>
            <a:r>
              <a:rPr lang="th-TH" sz="3200" b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ในวันนั้น</a:t>
            </a:r>
            <a:endParaRPr lang="th-TH" sz="3200">
              <a:solidFill>
                <a:srgbClr val="0000CC"/>
              </a:solidFill>
            </a:endParaRPr>
          </a:p>
        </p:txBody>
      </p:sp>
      <p:sp>
        <p:nvSpPr>
          <p:cNvPr id="244743" name="สี่เหลี่ยมมุมมน 7"/>
          <p:cNvSpPr>
            <a:spLocks noChangeArrowheads="1"/>
          </p:cNvSpPr>
          <p:nvPr/>
        </p:nvSpPr>
        <p:spPr bwMode="auto">
          <a:xfrm>
            <a:off x="5214938" y="3786188"/>
            <a:ext cx="1857375" cy="2928937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รายงานผลต่อหัวหน้าหน่วยงาน</a:t>
            </a:r>
            <a:r>
              <a:rPr lang="th-TH" sz="3200" b="1" u="sng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ในวันทำการถัดไป</a:t>
            </a:r>
            <a:endParaRPr lang="th-TH" sz="3200">
              <a:solidFill>
                <a:schemeClr val="bg1"/>
              </a:solidFill>
            </a:endParaRPr>
          </a:p>
        </p:txBody>
      </p:sp>
      <p:sp>
        <p:nvSpPr>
          <p:cNvPr id="244744" name="สี่เหลี่ยมมุมมน 8"/>
          <p:cNvSpPr>
            <a:spLocks noChangeArrowheads="1"/>
          </p:cNvSpPr>
          <p:nvPr/>
        </p:nvSpPr>
        <p:spPr bwMode="auto">
          <a:xfrm>
            <a:off x="7143750" y="3786188"/>
            <a:ext cx="1857375" cy="2928937"/>
          </a:xfrm>
          <a:prstGeom prst="roundRect">
            <a:avLst>
              <a:gd name="adj" fmla="val 16667"/>
            </a:avLst>
          </a:prstGeom>
          <a:solidFill>
            <a:srgbClr val="FCAAF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เมื่อเห็นชอบรายงานแล้ว</a:t>
            </a:r>
          </a:p>
          <a:p>
            <a:r>
              <a:rPr lang="th-TH" sz="3200" b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-เสนอ-ผู้อนุมัติสั่งซื้อ/สั่งจ้าง ต่อไป</a:t>
            </a:r>
            <a:endParaRPr lang="th-TH" sz="3200">
              <a:solidFill>
                <a:srgbClr val="0000CC"/>
              </a:solidFill>
            </a:endParaRPr>
          </a:p>
        </p:txBody>
      </p:sp>
      <p:sp>
        <p:nvSpPr>
          <p:cNvPr id="244745" name="ลูกศรขวา 9"/>
          <p:cNvSpPr>
            <a:spLocks noChangeArrowheads="1"/>
          </p:cNvSpPr>
          <p:nvPr/>
        </p:nvSpPr>
        <p:spPr bwMode="auto">
          <a:xfrm>
            <a:off x="2857500" y="2000250"/>
            <a:ext cx="1000125" cy="5715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FFFF00"/>
          </a:solidFill>
          <a:ln w="571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4746" name="ลูกศรลง 10"/>
          <p:cNvSpPr>
            <a:spLocks noChangeArrowheads="1"/>
          </p:cNvSpPr>
          <p:nvPr/>
        </p:nvSpPr>
        <p:spPr bwMode="auto">
          <a:xfrm>
            <a:off x="4286250" y="3500438"/>
            <a:ext cx="500063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571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4747" name="ลูกศรลง 11"/>
          <p:cNvSpPr>
            <a:spLocks noChangeArrowheads="1"/>
          </p:cNvSpPr>
          <p:nvPr/>
        </p:nvSpPr>
        <p:spPr bwMode="auto">
          <a:xfrm>
            <a:off x="6000750" y="3500438"/>
            <a:ext cx="428625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571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4748" name="ลูกศรลง 12"/>
          <p:cNvSpPr>
            <a:spLocks noChangeArrowheads="1"/>
          </p:cNvSpPr>
          <p:nvPr/>
        </p:nvSpPr>
        <p:spPr bwMode="auto">
          <a:xfrm>
            <a:off x="7858125" y="3500438"/>
            <a:ext cx="500063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571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วงรี 14"/>
          <p:cNvSpPr/>
          <p:nvPr/>
        </p:nvSpPr>
        <p:spPr>
          <a:xfrm>
            <a:off x="3500438" y="1071563"/>
            <a:ext cx="571500" cy="50006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๗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วงรี 15"/>
          <p:cNvSpPr/>
          <p:nvPr/>
        </p:nvSpPr>
        <p:spPr>
          <a:xfrm>
            <a:off x="3714750" y="3500438"/>
            <a:ext cx="500063" cy="42862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๘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วงรี 16"/>
          <p:cNvSpPr/>
          <p:nvPr/>
        </p:nvSpPr>
        <p:spPr>
          <a:xfrm>
            <a:off x="5429250" y="3571875"/>
            <a:ext cx="500063" cy="3571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๙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วงรี 17"/>
          <p:cNvSpPr/>
          <p:nvPr/>
        </p:nvSpPr>
        <p:spPr>
          <a:xfrm>
            <a:off x="7000875" y="3571875"/>
            <a:ext cx="785813" cy="3571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๑๐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9" name="ลูกศรโค้งขวา 18"/>
          <p:cNvSpPr/>
          <p:nvPr/>
        </p:nvSpPr>
        <p:spPr>
          <a:xfrm>
            <a:off x="714375" y="500063"/>
            <a:ext cx="714375" cy="785812"/>
          </a:xfrm>
          <a:prstGeom prst="curvedRightArrow">
            <a:avLst>
              <a:gd name="adj1" fmla="val 25000"/>
              <a:gd name="adj2" fmla="val 50000"/>
              <a:gd name="adj3" fmla="val 2906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20" name="ลูกศรโค้งซ้าย 19"/>
          <p:cNvSpPr/>
          <p:nvPr/>
        </p:nvSpPr>
        <p:spPr>
          <a:xfrm>
            <a:off x="6643688" y="428625"/>
            <a:ext cx="714375" cy="285750"/>
          </a:xfrm>
          <a:prstGeom prst="curvedLeftArrow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A07AA-9C48-40E5-A241-8D77916EFF2F}" type="slidenum">
              <a:rPr lang="en-US" smtClean="0"/>
              <a:pPr>
                <a:defRPr/>
              </a:pPr>
              <a:t>79</a:t>
            </a:fld>
            <a:endParaRPr lang="th-TH"/>
          </a:p>
        </p:txBody>
      </p:sp>
      <p:sp>
        <p:nvSpPr>
          <p:cNvPr id="3" name="แผนผังลำดับงาน: หลายเอกสาร 2"/>
          <p:cNvSpPr/>
          <p:nvPr/>
        </p:nvSpPr>
        <p:spPr>
          <a:xfrm>
            <a:off x="214282" y="214290"/>
            <a:ext cx="8715436" cy="6429420"/>
          </a:xfrm>
          <a:prstGeom prst="flowChartMultidocumen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5400" b="1" dirty="0" smtClean="0">
                <a:cs typeface="FreesiaUPC" pitchFamily="34" charset="-34"/>
              </a:rPr>
              <a:t>หนังสือแจ้งเวียนใหม่</a:t>
            </a:r>
          </a:p>
          <a:p>
            <a:pPr algn="ctr"/>
            <a:r>
              <a:rPr lang="th-TH" sz="5400" b="1" dirty="0" smtClean="0">
                <a:cs typeface="FreesiaUPC" pitchFamily="34" charset="-34"/>
              </a:rPr>
              <a:t>เกี่ยวกับวิธีการประกวดราคา</a:t>
            </a:r>
          </a:p>
          <a:p>
            <a:pPr algn="ctr"/>
            <a:r>
              <a:rPr lang="th-TH" sz="5400" b="1" dirty="0" smtClean="0">
                <a:cs typeface="FreesiaUPC" pitchFamily="34" charset="-34"/>
              </a:rPr>
              <a:t>ทางระบบอิเล็กทรอนิกส์ </a:t>
            </a:r>
          </a:p>
          <a:p>
            <a:pPr algn="ctr"/>
            <a:r>
              <a:rPr lang="th-TH" sz="5400" b="1" dirty="0" smtClean="0">
                <a:cs typeface="FreesiaUPC" pitchFamily="34" charset="-34"/>
              </a:rPr>
              <a:t>ตามระเบียบฯ พัสดุ พ.ศ.๒๕๔๙</a:t>
            </a:r>
            <a:endParaRPr lang="th-TH" sz="5400" dirty="0">
              <a:cs typeface="FreesiaUPC" pitchFamily="34" charset="-34"/>
            </a:endParaRPr>
          </a:p>
        </p:txBody>
      </p:sp>
      <p:pic>
        <p:nvPicPr>
          <p:cNvPr id="4" name="Picture 7" descr="http://t1.gstatic.com/images?q=tbn:qc11yn74uRsa5M:http://www.weloveplaza.com/_files/prakard/2010_06_30_160646_0_spghdJh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4" y="71438"/>
            <a:ext cx="2214547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8501063" y="6356350"/>
            <a:ext cx="571500" cy="365125"/>
          </a:xfrm>
        </p:spPr>
        <p:txBody>
          <a:bodyPr/>
          <a:lstStyle/>
          <a:p>
            <a:pPr>
              <a:defRPr/>
            </a:pPr>
            <a:fld id="{D949AB56-6728-4342-8F3E-B041E617FD23}" type="slidenum">
              <a:rPr lang="en-US" smtClean="0"/>
              <a:pPr>
                <a:defRPr/>
              </a:pPr>
              <a:t>80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71439"/>
            <a:ext cx="8643937" cy="1142983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๑.การ</a:t>
            </a:r>
            <a:r>
              <a:rPr lang="th-TH" sz="48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อนุมัติยกเว้น</a:t>
            </a:r>
          </a:p>
          <a:p>
            <a:pPr algn="ctr">
              <a:defRPr/>
            </a:pPr>
            <a:r>
              <a:rPr lang="th-TH" sz="44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ที่ไม่ต้องประมูลทางระบบอิเล็กทรอนิกส์ ก็ได้ 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2571755"/>
            <a:ext cx="8858250" cy="1571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542925" indent="-542925">
              <a:buFontTx/>
              <a:buAutoNum type="thaiNumPeriod"/>
              <a:defRPr/>
            </a:pPr>
            <a:r>
              <a:rPr lang="th-TH" sz="3600" b="1" dirty="0">
                <a:solidFill>
                  <a:srgbClr val="003A1A"/>
                </a:solidFill>
                <a:latin typeface="BrowalliaUPC" pitchFamily="34" charset="-34"/>
                <a:cs typeface="FreesiaUPC" pitchFamily="34" charset="-34"/>
              </a:rPr>
              <a:t>เป็นสินค้า/บริการที่มีคุณลักษณะเฉพาะ ทำให้มีการแข่งขัน             ได้น้อยราย(ไม่ถึง ๓ ราย)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85750" y="4214834"/>
            <a:ext cx="8643938" cy="2286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357188" indent="-357188">
              <a:defRPr/>
            </a:pP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๒.เป็นสินค้าหรือบริการที่มีความซับซ้อน มีเทคนิคเฉพาะ โดยดูที่ตัวสินค้าเป็นหลัก </a:t>
            </a:r>
            <a:r>
              <a:rPr lang="th-TH" sz="36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อาจมีข้อเสนอที่ไม่อยู่ในฐานเดียวกัน</a:t>
            </a:r>
          </a:p>
        </p:txBody>
      </p:sp>
      <p:pic>
        <p:nvPicPr>
          <p:cNvPr id="346118" name="รูปภาพ 7" descr="atoon3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3500438"/>
            <a:ext cx="13525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214282" y="1357298"/>
            <a:ext cx="8715436" cy="1000132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หนังสือเวียนกรมบัญชีกลาง ด่วนที่สุด </a:t>
            </a:r>
            <a:r>
              <a:rPr lang="th-TH" sz="3200" b="1" dirty="0" err="1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กค.</a:t>
            </a: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๐๔๒๑.๓/๒๔๗ ลงวันที่ ๑๔ กรกฎาคม ๒๕๕๓ )เฉพาะกรณีดังต่อไปนี้</a:t>
            </a:r>
            <a:endParaRPr lang="th-TH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9090-E513-42AA-B7C8-C4E37D26AF21}" type="slidenum">
              <a:rPr lang="en-US" smtClean="0"/>
              <a:pPr>
                <a:defRPr/>
              </a:pPr>
              <a:t>81</a:t>
            </a:fld>
            <a:endParaRPr lang="th-TH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571500" y="71438"/>
            <a:ext cx="8143875" cy="32861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FF333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357188" indent="-357188" algn="ctr">
              <a:defRPr/>
            </a:pPr>
            <a:r>
              <a:rPr lang="th-TH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๓. เป็นสินค้า/บริการ เกี่ยวกับเทคโนโลยี </a:t>
            </a:r>
            <a:r>
              <a:rPr lang="en-US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(Hard-Software</a:t>
            </a:r>
            <a:r>
              <a:rPr lang="th-TH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)ประเภทระบบ </a:t>
            </a:r>
            <a:r>
              <a:rPr lang="en-US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IT</a:t>
            </a:r>
            <a:r>
              <a:rPr lang="th-TH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  ที่มีลักษณะเฉพาะ </a:t>
            </a:r>
          </a:p>
          <a:p>
            <a:pPr algn="ctr">
              <a:defRPr/>
            </a:pPr>
            <a:r>
              <a:rPr lang="th-TH" sz="32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เช่น การจัดหาหรือพัฒนาระบบ</a:t>
            </a:r>
            <a:r>
              <a:rPr lang="en-US" sz="32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Software</a:t>
            </a:r>
            <a:r>
              <a:rPr lang="th-TH" sz="32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สำหรับใช้งานเฉพาะที่ผู้พัฒนาต้องเข้าไปศึกษารูปแบบการทำงานของหน่วยงาน แล้วจึงจัดทำขึ้นมาได้ เป็นต้น</a:t>
            </a:r>
            <a:endParaRPr lang="th-TH" sz="3200" b="1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28625" y="3571875"/>
            <a:ext cx="8501063" cy="278606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๔.เป็นพัสดุที่จัดหาซึ่งมีความผันผวนทางด้านราคา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-โดยเมื่อมีการสำรวจราคาตลาดโลกแล้ว มีการเปลี่ยนแปลงระหว่าง ๓๐ วัน สูงหรือต่ำลงมากกว่าอัตรา ๑๐%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6" name="ลูกศรโค้งขวา 5"/>
          <p:cNvSpPr/>
          <p:nvPr/>
        </p:nvSpPr>
        <p:spPr>
          <a:xfrm rot="1735013">
            <a:off x="500063" y="2857500"/>
            <a:ext cx="785812" cy="857250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4A43B8-2B05-44EB-AC61-6B7D6D2B5F4A}" type="slidenum">
              <a:rPr lang="en-US" smtClean="0"/>
              <a:pPr>
                <a:defRPr/>
              </a:pPr>
              <a:t>82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357188" y="785813"/>
            <a:ext cx="8643937" cy="3857625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๑.ในการใช้ดุลพินิจของหน่วยงานที่จัดหาพัสดุ ที่อยู่ในเกณฑ์ยกเว้นไม่ต้องจัดหาพัสดุโดยวิธี</a:t>
            </a:r>
            <a:r>
              <a:rPr lang="en-US" sz="40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E-Auction</a:t>
            </a:r>
            <a:r>
              <a:rPr lang="th-TH" sz="40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ตามข้อ ๓ ของระเบียบ ๔๙ </a:t>
            </a:r>
            <a:r>
              <a:rPr lang="th-TH" sz="40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เฉพาะกรณีจำเป็นเร่งด่วน ล่าช้าจะเสียหายแก่ราชการ </a:t>
            </a:r>
            <a:r>
              <a:rPr lang="th-TH" sz="40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หมายถึง หากจัดหาด้วยวิธีการทางอิเล็ก</a:t>
            </a: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ทรอนิกส์</a:t>
            </a:r>
            <a:r>
              <a:rPr lang="th-TH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อาจล่าช้า จะเสียหายแก่ราชการเท่านั้น  </a:t>
            </a:r>
            <a:endParaRPr lang="th-TH" sz="3200" dirty="0">
              <a:solidFill>
                <a:srgbClr val="C00000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28596" y="4786322"/>
            <a:ext cx="8429684" cy="192882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๒.กรณีสินค้า/บริการ จำเป็นต้องระบุยี่ห้อ หรือจ้างผู้มีความชำนาญโดยเฉพาะ หรือชำนาญเป็นพิเศษ ให้หมายรวมถึง มียี่ห้อเดียว หรือมีผู้รับจ้างรายเดียวด้วย</a:t>
            </a:r>
            <a:endParaRPr lang="th-TH" sz="3200" dirty="0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714375" y="71438"/>
            <a:ext cx="7929563" cy="714375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อนึ่ง เฉพาะการซื้อจ้างโดยวิธีพิเศษ </a:t>
            </a:r>
          </a:p>
        </p:txBody>
      </p:sp>
      <p:sp>
        <p:nvSpPr>
          <p:cNvPr id="7" name="ลูกศรโค้งขวา 6"/>
          <p:cNvSpPr/>
          <p:nvPr/>
        </p:nvSpPr>
        <p:spPr>
          <a:xfrm rot="1862194">
            <a:off x="354013" y="3898900"/>
            <a:ext cx="857250" cy="1049338"/>
          </a:xfrm>
          <a:prstGeom prst="curvedRigh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19466-C210-44A5-9099-2019618A3A38}" type="slidenum">
              <a:rPr lang="en-US" smtClean="0"/>
              <a:pPr>
                <a:defRPr/>
              </a:pPr>
              <a:t>83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71438" y="71409"/>
            <a:ext cx="8929687" cy="1714517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007A37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dirty="0">
              <a:solidFill>
                <a:schemeClr val="bg1"/>
              </a:solidFill>
              <a:latin typeface="BrowalliaUPC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๒.อนุมัติหลักการผ่อนผันให้</a:t>
            </a:r>
            <a:r>
              <a:rPr lang="th-TH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ลดอัตรา</a:t>
            </a: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การ                           ยึดหลักประกัน</a:t>
            </a:r>
            <a:r>
              <a:rPr lang="th-TH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ซอง จาก ๕</a:t>
            </a:r>
            <a:r>
              <a:rPr lang="en-US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%</a:t>
            </a:r>
            <a:r>
              <a:rPr lang="th-TH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 ลงเหลือ ๒.๕</a:t>
            </a:r>
            <a:r>
              <a:rPr lang="en-US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%</a:t>
            </a: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เฉพาะกรณี </a:t>
            </a:r>
          </a:p>
          <a:p>
            <a:pPr algn="ctr">
              <a:defRPr/>
            </a:pPr>
            <a:r>
              <a:rPr lang="th-TH" sz="4000" b="1" dirty="0" smtClean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ผู้</a:t>
            </a:r>
            <a:r>
              <a:rPr lang="th-TH" sz="4000" b="1" dirty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มีสิทธิเข้าสู่กระบวนการเสนอ</a:t>
            </a:r>
            <a:r>
              <a:rPr lang="th-TH" sz="4000" b="1" dirty="0" smtClean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ราคา</a:t>
            </a:r>
            <a:r>
              <a:rPr lang="th-TH" sz="3200" b="1" dirty="0" smtClean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(วันเคาะราคา)  </a:t>
            </a:r>
            <a:r>
              <a:rPr lang="th-TH" sz="3200" b="1" dirty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ดังต่อไปนี้</a:t>
            </a:r>
            <a:endParaRPr lang="th-TH" sz="4000" b="1" dirty="0">
              <a:solidFill>
                <a:srgbClr val="760000"/>
              </a:solidFill>
              <a:latin typeface="BrowalliaUPC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sz="4000" b="1" dirty="0">
              <a:solidFill>
                <a:schemeClr val="bg1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3071810"/>
            <a:ext cx="8786813" cy="3714753"/>
          </a:xfrm>
          <a:prstGeom prst="roundRect">
            <a:avLst/>
          </a:prstGeom>
          <a:ln w="76200">
            <a:solidFill>
              <a:srgbClr val="0000CC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tabLst>
                <a:tab pos="357188" algn="l"/>
                <a:tab pos="808038" algn="l"/>
              </a:tabLst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๑.ไม่ส่งผู้แทนมาลงทะเบียนเสนอราคาตามวัน เวลาและ	สถานที่ที่กำหนด</a:t>
            </a:r>
          </a:p>
          <a:p>
            <a:pPr marL="715963" indent="-715963">
              <a:tabLst>
                <a:tab pos="808038" algn="l"/>
              </a:tabLst>
              <a:defRPr/>
            </a:pPr>
            <a:r>
              <a:rPr lang="th-TH" sz="3600" b="1" dirty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๒.มาลงทะเบียนแล้ว แต่ไม่</a:t>
            </a:r>
            <a:r>
              <a:rPr lang="en-US" sz="3600" b="1" dirty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 Log in</a:t>
            </a:r>
            <a:r>
              <a:rPr lang="th-TH" sz="3600" b="1" dirty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 เข้าสู่ระบบ</a:t>
            </a:r>
          </a:p>
          <a:p>
            <a:pPr marL="715963" indent="-715963">
              <a:tabLst>
                <a:tab pos="808038" algn="l"/>
              </a:tabLst>
              <a:defRPr/>
            </a:pPr>
            <a:r>
              <a:rPr lang="th-TH" sz="36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๓.</a:t>
            </a:r>
            <a:r>
              <a:rPr lang="en-US" sz="36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 Log in</a:t>
            </a:r>
            <a:r>
              <a:rPr lang="th-TH" sz="36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 แล้ว แต่ไม่เสนอราคา หรือเสนอเท่ากับ หรือสูงกว่าราคาเริ่มต้นการประมูล</a:t>
            </a:r>
          </a:p>
          <a:p>
            <a:pPr marL="715963" indent="-715963">
              <a:tabLst>
                <a:tab pos="808038" algn="l"/>
              </a:tabLst>
              <a:defRPr/>
            </a:pP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๔.ไม่ลงลายมือชื่อในแบบยืนยันราคาสุดท้ายในการ                      เสนอราคา (แบบบก.๐๐๘)</a:t>
            </a:r>
          </a:p>
        </p:txBody>
      </p:sp>
      <p:sp>
        <p:nvSpPr>
          <p:cNvPr id="5" name="ลูกศรโค้งซ้าย 4"/>
          <p:cNvSpPr/>
          <p:nvPr/>
        </p:nvSpPr>
        <p:spPr>
          <a:xfrm>
            <a:off x="7929563" y="2500313"/>
            <a:ext cx="857250" cy="1571625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ลูกศรลง 5"/>
          <p:cNvSpPr/>
          <p:nvPr/>
        </p:nvSpPr>
        <p:spPr>
          <a:xfrm rot="19867617">
            <a:off x="414338" y="2349500"/>
            <a:ext cx="428625" cy="64293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แผนผังลําดับงาน: กระบวนการสำรอง 7"/>
          <p:cNvSpPr/>
          <p:nvPr/>
        </p:nvSpPr>
        <p:spPr>
          <a:xfrm>
            <a:off x="142844" y="1857388"/>
            <a:ext cx="8858312" cy="1071546"/>
          </a:xfrm>
          <a:prstGeom prst="flowChartAlternateProcess">
            <a:avLst/>
          </a:prstGeom>
          <a:solidFill>
            <a:srgbClr val="FFEBFA"/>
          </a:solidFill>
          <a:ln w="76200">
            <a:solidFill>
              <a:srgbClr val="6400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sz="32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หนังสือเวียน กรมบัญชีกลาง ด่วนที่สุด </a:t>
            </a:r>
            <a:r>
              <a:rPr lang="th-TH" sz="3200" b="1" dirty="0" err="1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กค.</a:t>
            </a:r>
            <a:r>
              <a:rPr lang="th-TH" sz="32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๐๔๒๑.๓/๒๔๗ </a:t>
            </a:r>
          </a:p>
          <a:p>
            <a:pPr algn="ctr">
              <a:defRPr/>
            </a:pPr>
            <a:r>
              <a:rPr lang="th-TH" sz="32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ลงวันที่ ๑๔ กรกฎาคม ๒๕๕๓</a:t>
            </a:r>
            <a:endParaRPr lang="th-TH" sz="4800" b="1" dirty="0">
              <a:solidFill>
                <a:srgbClr val="CC0099"/>
              </a:solidFill>
              <a:latin typeface="BrowalliaUPC" pitchFamily="34" charset="-34"/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221CD-8DF0-46AB-A7E7-E07D59ABDBED}" type="slidenum">
              <a:rPr lang="en-US" smtClean="0"/>
              <a:pPr>
                <a:defRPr/>
              </a:pPr>
              <a:t>84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44" y="214313"/>
            <a:ext cx="8858281" cy="1214437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th-TH" sz="44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๓.อนุมัติผ่อนผันให้เพิ่ม</a:t>
            </a:r>
            <a:r>
              <a:rPr lang="th-TH" sz="44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ราคาที่ให้ใช้เป็นราคาเริ่มต้นการ</a:t>
            </a:r>
            <a:r>
              <a:rPr lang="th-TH" sz="44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ประมูล ได้ดังนี้</a:t>
            </a:r>
            <a:endParaRPr lang="th-TH" sz="4400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1928823"/>
            <a:ext cx="8643938" cy="3000375"/>
          </a:xfrm>
          <a:prstGeom prst="roundRect">
            <a:avLst/>
          </a:prstGeom>
          <a:solidFill>
            <a:srgbClr val="FFEBFA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๑.งานซื้อ หรืองานจ้างทั่วไป ที่มิใช่งานจ้างก่อสร้าง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ให้ใช้ </a:t>
            </a:r>
          </a:p>
          <a:p>
            <a:pPr algn="ctr">
              <a:defRPr/>
            </a:pPr>
            <a:r>
              <a:rPr lang="th-TH" sz="3200" b="1" i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วงเงินงบประมาณที่มีอยู่ หรือราคามาตรฐาน หรือราคาท้องตลาด ณ ปัจจุบัน อย่างใดอย่างหนึ่ง  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โดยให้พิจารณาตามความเหมาะสมของประเภทสินค้า/บริการ หรืองานโครงการ และเป็นประโยชน์ต่อราชการ </a:t>
            </a:r>
            <a:endParaRPr lang="th-TH" sz="3200" dirty="0"/>
          </a:p>
        </p:txBody>
      </p:sp>
      <p:pic>
        <p:nvPicPr>
          <p:cNvPr id="350213" name="รูปภาพ 5" descr="btoon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121444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สี่เหลี่ยมมุมมน 6"/>
          <p:cNvSpPr/>
          <p:nvPr/>
        </p:nvSpPr>
        <p:spPr>
          <a:xfrm>
            <a:off x="285750" y="4857771"/>
            <a:ext cx="8429625" cy="1643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๒.งานจ้างก่อสร้าง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ให้ใช้ราคากลางเป็นราคาเริ่มต้นการประมูล</a:t>
            </a:r>
            <a:endParaRPr lang="th-TH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EE704476-4234-4802-9C99-0622AE13827E}" type="slidenum">
              <a:rPr lang="en-US" smtClean="0"/>
              <a:pPr>
                <a:defRPr/>
              </a:pPr>
              <a:t>85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71438" y="71438"/>
            <a:ext cx="9001125" cy="150017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๔.หนังสือแจ้งเวียนซ้อม</a:t>
            </a:r>
            <a:r>
              <a:rPr lang="th-TH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ความเข้าใจเรื่อง</a:t>
            </a:r>
          </a:p>
          <a:p>
            <a:pPr algn="ctr"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การกรอกปริมาณวัสดุในใบ</a:t>
            </a:r>
            <a:r>
              <a:rPr lang="en-US" sz="36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BOQ</a:t>
            </a: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 และการคืนหลักประกัน</a:t>
            </a:r>
            <a:r>
              <a:rPr lang="th-TH" sz="36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ซอง        ในวิธีประกวดราคาทางอิเล็กทรอนิกส์</a:t>
            </a:r>
            <a:endParaRPr lang="th-TH" sz="3600" dirty="0"/>
          </a:p>
        </p:txBody>
      </p:sp>
      <p:sp>
        <p:nvSpPr>
          <p:cNvPr id="5" name="พับมุม 4"/>
          <p:cNvSpPr/>
          <p:nvPr/>
        </p:nvSpPr>
        <p:spPr>
          <a:xfrm>
            <a:off x="214282" y="1571612"/>
            <a:ext cx="8929718" cy="357190"/>
          </a:xfrm>
          <a:prstGeom prst="foldedCorner">
            <a:avLst/>
          </a:prstGeom>
          <a:solidFill>
            <a:srgbClr val="CC009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(หนังสือกรมบัญชีกลาง ด่วนที่สุด </a:t>
            </a:r>
            <a:r>
              <a:rPr lang="th-TH" sz="2800" b="1" dirty="0" err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กค.</a:t>
            </a: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2800" b="1" dirty="0" err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กว</a:t>
            </a: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พอ)๐๔๒๑.๓/ว ๓๕๑ </a:t>
            </a:r>
            <a:r>
              <a:rPr lang="th-TH" sz="2800" b="1" dirty="0" err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๒๒ ก.ย.๒๕๕๓</a:t>
            </a:r>
            <a:endParaRPr lang="th-TH" sz="2800" dirty="0">
              <a:solidFill>
                <a:schemeClr val="bg1"/>
              </a:solidFill>
            </a:endParaRPr>
          </a:p>
        </p:txBody>
      </p:sp>
      <p:sp>
        <p:nvSpPr>
          <p:cNvPr id="6" name="พับมุม 5"/>
          <p:cNvSpPr/>
          <p:nvPr/>
        </p:nvSpPr>
        <p:spPr>
          <a:xfrm>
            <a:off x="214313" y="2000260"/>
            <a:ext cx="8715375" cy="3105140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๑.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การกรอกปริมาณวัสดุในบัญชีรายการก่อสร้างในใบ </a:t>
            </a:r>
            <a:r>
              <a:rPr lang="en-US" sz="3600" b="1" u="sng" dirty="0">
                <a:solidFill>
                  <a:srgbClr val="C00000"/>
                </a:solidFill>
                <a:cs typeface="FreesiaUPC" pitchFamily="34" charset="-34"/>
              </a:rPr>
              <a:t>BOQ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 ตัวอย่างเอกสารประกวด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ราคา-</a:t>
            </a:r>
            <a:r>
              <a:rPr lang="th-TH" sz="3200" b="1" u="sng" dirty="0" smtClean="0">
                <a:solidFill>
                  <a:schemeClr val="tx1"/>
                </a:solidFill>
                <a:cs typeface="FreesiaUPC" pitchFamily="34" charset="-34"/>
              </a:rPr>
              <a:t>ให้</a:t>
            </a:r>
            <a:r>
              <a:rPr lang="th-TH" sz="3200" b="1" u="sng" dirty="0">
                <a:solidFill>
                  <a:schemeClr val="tx1"/>
                </a:solidFill>
                <a:cs typeface="FreesiaUPC" pitchFamily="34" charset="-34"/>
              </a:rPr>
              <a:t>ผู้เข้าเสนอราคากรอกแต่เฉพาะปริมาณวัสดุเท่านั้น ราคายังไม่ต้องกรอก  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(เนื่องจากยังมิได้เสนอราคา)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-ราคาจะกรอกเมื่อผลการประกวดราคาได้รายต่ำสุดแล้ว จึงให้คณะกรรมการฯแจ้งรายต่ำสุดดังกล่าวมากรอกจำนวนเงินใน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ใบ</a:t>
            </a:r>
            <a:r>
              <a:rPr lang="th-TH" sz="3200" b="1" u="sng" dirty="0">
                <a:solidFill>
                  <a:srgbClr val="C00000"/>
                </a:solidFill>
                <a:cs typeface="EucrosiaUPC" pitchFamily="18" charset="-34"/>
              </a:rPr>
              <a:t> </a:t>
            </a:r>
            <a:r>
              <a:rPr lang="en-US" sz="3200" b="1" u="sng" dirty="0">
                <a:solidFill>
                  <a:srgbClr val="C00000"/>
                </a:solidFill>
                <a:cs typeface="EucrosiaUPC" pitchFamily="18" charset="-34"/>
              </a:rPr>
              <a:t>BOQ </a:t>
            </a:r>
            <a:r>
              <a:rPr lang="th-TH" sz="3200" b="1" u="sng" dirty="0">
                <a:solidFill>
                  <a:srgbClr val="C00000"/>
                </a:solidFill>
                <a:cs typeface="EucrosiaUPC" pitchFamily="18" charset="-34"/>
              </a:rPr>
              <a:t> 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ให้ตรงกับราคาที่เสนอไว้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ก่อนเสนอผู้มีอำนาจอนุมัติสั่งซื้อสั่งจ้าง</a:t>
            </a:r>
          </a:p>
        </p:txBody>
      </p:sp>
      <p:sp>
        <p:nvSpPr>
          <p:cNvPr id="7" name="พับมุม 6"/>
          <p:cNvSpPr/>
          <p:nvPr/>
        </p:nvSpPr>
        <p:spPr>
          <a:xfrm>
            <a:off x="214313" y="5105400"/>
            <a:ext cx="8715375" cy="1704975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4000" b="1" u="sng" dirty="0">
                <a:solidFill>
                  <a:srgbClr val="C00000"/>
                </a:solidFill>
                <a:cs typeface="EucrosiaUPC" pitchFamily="18" charset="-34"/>
              </a:rPr>
              <a:t>๒. การคืนหลักประกันซอง</a:t>
            </a:r>
            <a:r>
              <a:rPr lang="th-TH" sz="4000" b="1" dirty="0">
                <a:solidFill>
                  <a:srgbClr val="C00000"/>
                </a:solidFill>
                <a:cs typeface="EucrosiaUPC" pitchFamily="18" charset="-34"/>
              </a:rPr>
              <a:t>   </a:t>
            </a:r>
            <a:r>
              <a:rPr lang="th-TH" sz="3200" b="1" dirty="0">
                <a:solidFill>
                  <a:srgbClr val="32448E"/>
                </a:solidFill>
                <a:cs typeface="FreesiaUPC" pitchFamily="34" charset="-34"/>
              </a:rPr>
              <a:t>จะคืนให้ผู้เสนอราคาเมื่อผู้มีอำนาจอนุมัติสั่งซื้อ/จ้าง สั่งให้รับราคารายต่ำสุดแล้ว  </a:t>
            </a:r>
          </a:p>
          <a:p>
            <a:pPr algn="ctr">
              <a:defRPr/>
            </a:pPr>
            <a:r>
              <a:rPr lang="th-TH" sz="3200" b="1" u="sng" dirty="0">
                <a:solidFill>
                  <a:srgbClr val="FF0000"/>
                </a:solidFill>
                <a:cs typeface="FreesiaUPC" pitchFamily="34" charset="-34"/>
              </a:rPr>
              <a:t>ยกเว้น รายต่ำสุดจะคืนให้ เมื่อเรียกมาทำสัญญาในวันทำสัญ</a:t>
            </a:r>
            <a:r>
              <a:rPr lang="th-TH" b="1" u="sng" dirty="0">
                <a:solidFill>
                  <a:srgbClr val="FF0000"/>
                </a:solidFill>
                <a:cs typeface="EucrosiaUPC" pitchFamily="18" charset="-34"/>
              </a:rPr>
              <a:t>ญา</a:t>
            </a:r>
            <a:r>
              <a:rPr lang="en-US" b="1" u="sng" dirty="0">
                <a:solidFill>
                  <a:srgbClr val="FF0000"/>
                </a:solidFill>
                <a:cs typeface="EucrosiaUPC" pitchFamily="18" charset="-34"/>
              </a:rPr>
              <a:t> </a:t>
            </a:r>
            <a:endParaRPr lang="en-US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56" y="6356350"/>
            <a:ext cx="2133600" cy="365125"/>
          </a:xfrm>
        </p:spPr>
        <p:txBody>
          <a:bodyPr/>
          <a:lstStyle/>
          <a:p>
            <a:pPr>
              <a:defRPr/>
            </a:pPr>
            <a:fld id="{8C6221CD-8DF0-46AB-A7E7-E07D59ABDBED}" type="slidenum">
              <a:rPr lang="en-US" smtClean="0"/>
              <a:pPr>
                <a:defRPr/>
              </a:pPr>
              <a:t>86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44" y="214313"/>
            <a:ext cx="8858281" cy="1714489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๕.การอนุมัติผ่อนผันให้ผู้ให้บริการตลาดกลางให้บริการอาหารกลางวัน /และรถรับ-ส่งให้แก่ </a:t>
            </a:r>
          </a:p>
          <a:p>
            <a:pPr>
              <a:defRPr/>
            </a:pPr>
            <a:r>
              <a:rPr lang="th-TH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คณะกรรมการประกวดราคาทางอิเล็กทรอนิกส์และเจ้าหน้าที่ได้  ตามเงื่อนไขดังนี้ </a:t>
            </a:r>
            <a:endParaRPr lang="th-TH" sz="4000" dirty="0">
              <a:solidFill>
                <a:srgbClr val="0000CC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14282" y="2000240"/>
            <a:ext cx="8929718" cy="1714512"/>
          </a:xfrm>
          <a:prstGeom prst="roundRect">
            <a:avLst/>
          </a:prstGeom>
          <a:solidFill>
            <a:srgbClr val="FFFF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u="sng" dirty="0" smtClean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  <a:p>
            <a:pPr>
              <a:defRPr/>
            </a:pPr>
            <a:endParaRPr lang="th-TH" b="1" u="sng" dirty="0" smtClean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  <a:p>
            <a:pPr>
              <a:defRPr/>
            </a:pPr>
            <a:r>
              <a:rPr lang="th-TH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 </a:t>
            </a:r>
            <a:r>
              <a:rPr lang="th-TH" sz="36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36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ข้อห้าม) ห้ามรับ/เรียกรับการบริการจากผู้ให้บริการตลาดกลาง สำหรับ</a:t>
            </a:r>
            <a:r>
              <a:rPr lang="th-TH" sz="3600" b="1" u="sng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อาหารกลางวัน /และรถรับ-ส่ง</a:t>
            </a:r>
          </a:p>
          <a:p>
            <a:pPr>
              <a:defRPr/>
            </a:pPr>
            <a:endParaRPr lang="th-TH" sz="3200" b="1" u="sng" dirty="0" smtClean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  <a:p>
            <a:pPr>
              <a:buFont typeface="Wingdings" pitchFamily="2" charset="2"/>
              <a:buChar char="q"/>
              <a:defRPr/>
            </a:pPr>
            <a:endParaRPr lang="th-TH" sz="32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44" y="3857628"/>
            <a:ext cx="8572559" cy="30003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(ข้อยกเว้น)</a:t>
            </a:r>
          </a:p>
          <a:p>
            <a:pPr marL="265113" indent="-265113">
              <a:defRPr/>
            </a:pPr>
            <a:r>
              <a:rPr lang="th-TH" sz="32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๑.กรณีวันเสนอราคา คณะกก.ต้องดูแลการเสนอราคาหลายรายการติดต่อกัน และอยู่ในช่วงคาบเกี่ยวเวลาพักกลางวัน ให้ผู้ให้บริการตลาดกลางจัดหาอาหารกลางวันให้ได้</a:t>
            </a:r>
          </a:p>
          <a:p>
            <a:pPr marL="357188" indent="-357188" defTabSz="265113">
              <a:defRPr/>
            </a:pPr>
            <a:r>
              <a:rPr lang="th-TH" sz="3200" b="1" u="sng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๒.กรณีหน่วยงานที่จัดหาพัสดุเป็นหน่วยงานขนาดเล็กในส่วนภูมิภาคที่ไม่สามารถจัดหารถรับ-</a:t>
            </a:r>
            <a:r>
              <a:rPr lang="th-TH" sz="3200" b="1" u="sng" dirty="0" err="1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ส่งค</a:t>
            </a:r>
            <a:r>
              <a:rPr lang="th-TH" sz="3200" b="1" u="sng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กก.และเจ้าหน้าที่ได้</a:t>
            </a:r>
            <a:endParaRPr lang="th-TH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FFEB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6600" b="1" dirty="0" smtClean="0">
                <a:solidFill>
                  <a:srgbClr val="0070C0"/>
                </a:solidFill>
                <a:latin typeface="BrowalliaUPC" pitchFamily="34" charset="-34"/>
                <a:cs typeface="FreesiaUPC" pitchFamily="34" charset="-34"/>
              </a:rPr>
              <a:t>ตัวอย่าง กรณีศึกษา </a:t>
            </a:r>
          </a:p>
          <a:p>
            <a:r>
              <a:rPr lang="th-TH" sz="60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ปัญหาในทางปฏิบัติใน</a:t>
            </a:r>
            <a:r>
              <a:rPr lang="th-TH" sz="6000" b="1" dirty="0" smtClean="0">
                <a:solidFill>
                  <a:srgbClr val="00B050"/>
                </a:solidFill>
                <a:latin typeface="BrowalliaUPC" pitchFamily="34" charset="-34"/>
                <a:cs typeface="FreesiaUPC" pitchFamily="34" charset="-34"/>
              </a:rPr>
              <a:t>การประกวดราคาด้วยวิธีการ</a:t>
            </a:r>
            <a:r>
              <a:rPr lang="th-TH" sz="6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ทางอิเล็กทรอนิกส์</a:t>
            </a:r>
            <a:endParaRPr lang="th-TH" sz="6000" b="1" dirty="0" smtClean="0">
              <a:solidFill>
                <a:srgbClr val="CC0099"/>
              </a:solidFill>
              <a:latin typeface="BrowalliaUPC" pitchFamily="34" charset="-34"/>
              <a:cs typeface="FreesiaUPC" pitchFamily="34" charset="-34"/>
            </a:endParaRPr>
          </a:p>
          <a:p>
            <a:r>
              <a:rPr lang="th-TH" sz="60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ตามระเบียบฯ พ .ศ. ๒๕๔๙</a:t>
            </a:r>
            <a:endParaRPr lang="th-TH" sz="6600" dirty="0"/>
          </a:p>
        </p:txBody>
      </p:sp>
      <p:pic>
        <p:nvPicPr>
          <p:cNvPr id="3" name="รูปภาพ 2" descr="1DTA3CAINK9RHCA26REBUCAGD8TB5CAF4P3WKCAG7WOR6CA8WI5DZCARF4M0RCAB7C7EVCAU1D6BUCAXQ99YYCADJIB5KCA9LDFNECAU79QQACAJTVESVCAHL35QCCA82OY55CA9A5RZ2CAGDI2V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21336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28600" y="76200"/>
            <a:ext cx="87630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>
              <a:buFont typeface="Wingdings" pitchFamily="2" charset="2"/>
              <a:buChar char="v"/>
            </a:pPr>
            <a:r>
              <a:rPr lang="th-TH" sz="3200" b="1" i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ตัวอย่าง ๑</a:t>
            </a: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760000"/>
                </a:solidFill>
                <a:cs typeface="EucrosiaUPC" pitchFamily="18" charset="-34"/>
              </a:rPr>
              <a:t>“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โรงพยาบาล ส.ลงประกาศทางเว็บไซต์ไม่ครบ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กล่าวคือ ระเบียบฯพ.ศ.๒๕๔๙ ข้อ ๘(๑) และ(๓) กำหนดให้นำสาระสำคัญของร่าง </a:t>
            </a:r>
            <a:r>
              <a:rPr lang="en-US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TOR</a:t>
            </a: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 และร่างเอกสารประกวดราคา รวมทั้งร่างสาระสำคัญของประกาศเชิญชวน เอกสารประกวดราคา และเอกสารเบื้องต้นอื่นๆที่สามารถเผยแพร่ได้ ไปลงประกาศทางเว็บไซต์ของหน่วยงานและกรมบัญชีกลางไม่น้อยกว่า ๓ วัน </a:t>
            </a:r>
            <a:r>
              <a:rPr lang="th-TH" sz="3200" b="1" i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แต่ โรงพยาบาล ส. ลงแต่ของกรมบัญชีกลาง ไม่ได้ลงของหน่วยงาน พร้อมทั้งส่งจดหมายเผยแพร่ไปยังหน่วยงานราชการและผู้มีอาชีพรับจ้าง</a:t>
            </a: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28600" y="4038600"/>
            <a:ext cx="8686800" cy="2590800"/>
          </a:xfrm>
          <a:prstGeom prst="rect">
            <a:avLst/>
          </a:prstGeom>
          <a:solidFill>
            <a:srgbClr val="E7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buFont typeface="Wingdings" pitchFamily="2" charset="2"/>
              <a:buChar char="Ø"/>
            </a:pP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๒.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“ 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การรายงานไม่ครบ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 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ระเบียบฯ๒๕๔๙ ข้อ ๑๐(๔) และหนังสือ ด่วนที่สุด </a:t>
            </a:r>
            <a:r>
              <a:rPr lang="th-TH" sz="32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ที่กค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๐๔๐๘/ว ๑๑๓ </a:t>
            </a:r>
            <a:r>
              <a:rPr lang="th-TH" sz="32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๒๓ มี.ค.๒๕๔๙ ข้อ ๓ ...เมื่อสิ้นสุดการเสนอราคา </a:t>
            </a:r>
            <a:r>
              <a:rPr lang="th-TH" sz="32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ให้ค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กก.รายงานผลต่อหัวหน้าหน่วยงานในวันทำการถัดไป หากต้องรายงานเพิ่มครั้งที่ ๒ ทำได้ภายใน ๕วันทำการนับแต่รายงานครั้ง</a:t>
            </a:r>
            <a:r>
              <a:rPr lang="th-TH" sz="3200" b="1" i="1" u="sng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แรก </a:t>
            </a:r>
            <a:r>
              <a:rPr lang="th-TH" sz="3200" b="1" i="1" u="sng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แต่โรงพยาบาล ส.รายงานผล ๕วันเพียงครั้งเดียว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0" y="76200"/>
            <a:ext cx="9144000" cy="6629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50963" indent="-1350963" algn="l"/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๓.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“ </a:t>
            </a:r>
            <a:r>
              <a:rPr lang="th-TH" sz="3200" b="1" i="1" u="sng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การให้ผู้ไม่ผ่านการคัดเลือกคุณสมบัติเป็นผู้มีสิทธิ เข้าสู่กระบวนการเสนอราคา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 </a:t>
            </a:r>
          </a:p>
          <a:p>
            <a:pPr marL="531813" indent="-531813" algn="l"/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๔.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“ 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การลงประกาศทางเว็บไซต์ของหน่วยงาน และของกรมบัญชีกลางมีข้อความไม่ตรงกัน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 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คือไม่มีข้อความคุณสมบัติผู้เสนอราคาเรื่องก่อสร้างโรงพยาบาล ที่ใด รายละเอียดของงานก่อสร้างอาคารสูงเท่าใด มีระบบอะไรบ้าง </a:t>
            </a:r>
            <a:r>
              <a:rPr lang="th-TH" sz="3200" b="1" u="sng" dirty="0" smtClean="0">
                <a:solidFill>
                  <a:srgbClr val="002060"/>
                </a:solidFill>
                <a:cs typeface="FreesiaUPC" pitchFamily="34" charset="-34"/>
              </a:rPr>
              <a:t>สาเหตุเกิดจากลง</a:t>
            </a:r>
            <a:r>
              <a:rPr lang="th-TH" sz="3200" b="1" i="1" u="sng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เว็บไซต์ผิด</a:t>
            </a:r>
          </a:p>
          <a:p>
            <a:pPr marL="531813" indent="-531813" algn="l">
              <a:tabLst>
                <a:tab pos="531813" algn="l"/>
                <a:tab pos="1609725" algn="l"/>
              </a:tabLst>
            </a:pP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๕.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“</a:t>
            </a:r>
            <a:r>
              <a:rPr lang="th-TH" sz="3200" b="1" i="1" u="sng" dirty="0" smtClean="0">
                <a:solidFill>
                  <a:srgbClr val="00B050"/>
                </a:solidFill>
                <a:latin typeface="BrowalliaUPC" pitchFamily="34" charset="-34"/>
                <a:cs typeface="FreesiaUPC" pitchFamily="34" charset="-34"/>
              </a:rPr>
              <a:t>การแจ้งผลการเสนอราคาให้ผู้มีสิทธิเข้าเสนอราคาทราบ         ทุกรายก่อนที่ผู้มีอำนาจอนุมัติสั่งซื้อหรือสั่งจ้างจะอนุมัติให้รับราคาได้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          -</a:t>
            </a:r>
            <a:r>
              <a:rPr lang="th-TH" sz="3200" b="1" dirty="0" smtClean="0">
                <a:solidFill>
                  <a:srgbClr val="002060"/>
                </a:solidFill>
                <a:cs typeface="EucrosiaUPC" pitchFamily="18" charset="-34"/>
              </a:rPr>
              <a:t>ซึ่งไม่เป็นไปตามระเบียบฯข้อ ๑๐(๔)</a:t>
            </a:r>
          </a:p>
          <a:p>
            <a:pPr marL="531813" indent="-531813" algn="l"/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๖.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“ 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การจัดส่งข้อมูลเบื้องต้น ตามแบบ บก ๐๒๑ ให้ผู้ให้บริการตลาดกลาง เพื่อเตรียมออก</a:t>
            </a:r>
            <a:r>
              <a:rPr lang="en-US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Password 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/</a:t>
            </a:r>
            <a:r>
              <a:rPr lang="en-US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Username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ให้ผู้เสนอราคา ก่อนวันเสนอราคาเกิน ๒ วันทำการ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”</a:t>
            </a:r>
            <a:r>
              <a:rPr lang="th-TH" b="1" dirty="0" smtClean="0">
                <a:solidFill>
                  <a:srgbClr val="002060"/>
                </a:solidFill>
                <a:cs typeface="EucrosiaUPC" pitchFamily="18" charset="-34"/>
              </a:rPr>
              <a:t>ซึ่งไม่เป็นไปตามระเบียบฯและแนวทางปฏิบัติตามหนังสือเวียน กรมบัญชีกลาง ที่ </a:t>
            </a:r>
            <a:r>
              <a:rPr lang="th-TH" b="1" dirty="0" err="1" smtClean="0">
                <a:solidFill>
                  <a:srgbClr val="002060"/>
                </a:solidFill>
                <a:cs typeface="EucrosiaUPC" pitchFamily="18" charset="-34"/>
              </a:rPr>
              <a:t>กค</a:t>
            </a:r>
            <a:r>
              <a:rPr lang="th-TH" b="1" dirty="0" smtClean="0">
                <a:solidFill>
                  <a:srgbClr val="002060"/>
                </a:solidFill>
                <a:cs typeface="EucrosiaUPC" pitchFamily="18" charset="-34"/>
              </a:rPr>
              <a:t> ๐๔๐๘.๓/ว ๕๙ </a:t>
            </a:r>
            <a:r>
              <a:rPr lang="th-TH" b="1" dirty="0" err="1" smtClean="0">
                <a:solidFill>
                  <a:srgbClr val="002060"/>
                </a:solidFill>
                <a:cs typeface="EucrosiaUPC" pitchFamily="18" charset="-34"/>
              </a:rPr>
              <a:t>ลว.</a:t>
            </a:r>
            <a:r>
              <a:rPr lang="th-TH" b="1" dirty="0" smtClean="0">
                <a:solidFill>
                  <a:srgbClr val="002060"/>
                </a:solidFill>
                <a:cs typeface="EucrosiaUPC" pitchFamily="18" charset="-34"/>
              </a:rPr>
              <a:t> ๑๗ ก.พ. ๒๕๔๙ข้อ ๑๔.๒.๑</a:t>
            </a:r>
            <a:endParaRPr lang="th-TH" b="1" dirty="0" smtClean="0">
              <a:solidFill>
                <a:srgbClr val="C00000"/>
              </a:solidFill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1788"/>
          </a:xfrm>
          <a:solidFill>
            <a:srgbClr val="D1FFD1"/>
          </a:solidFill>
          <a:ln w="76200">
            <a:solidFill>
              <a:srgbClr val="FF99FF"/>
            </a:solidFill>
          </a:ln>
        </p:spPr>
        <p:txBody>
          <a:bodyPr/>
          <a:lstStyle/>
          <a:p>
            <a:pPr algn="ctr" eaLnBrk="1" hangingPunct="1"/>
            <a:endParaRPr lang="th-TH" sz="5400" b="1" dirty="0" smtClean="0">
              <a:cs typeface="EucrosiaUPC" pitchFamily="18" charset="-34"/>
            </a:endParaRPr>
          </a:p>
          <a:p>
            <a:pPr algn="ctr" eaLnBrk="1" hangingPunct="1">
              <a:buFontTx/>
              <a:buNone/>
            </a:pPr>
            <a:r>
              <a:rPr lang="th-TH" sz="8000" b="1" dirty="0" smtClean="0">
                <a:cs typeface="FreesiaUPC" pitchFamily="34" charset="-34"/>
              </a:rPr>
              <a:t>การจัดหาพัสดุโดยวิธีอื่น</a:t>
            </a:r>
          </a:p>
          <a:p>
            <a:pPr algn="ctr" eaLnBrk="1" hangingPunct="1">
              <a:buFontTx/>
              <a:buNone/>
            </a:pPr>
            <a:endParaRPr lang="th-TH" sz="8000" b="1" dirty="0" smtClean="0">
              <a:cs typeface="FreesiaUPC" pitchFamily="34" charset="-34"/>
            </a:endParaRPr>
          </a:p>
        </p:txBody>
      </p:sp>
      <p:sp>
        <p:nvSpPr>
          <p:cNvPr id="114691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EB53AD-F100-4117-8F0F-FB3777AA1689}" type="slidenum">
              <a:rPr lang="en-US" smtClean="0"/>
              <a:pPr/>
              <a:t>90</a:t>
            </a:fld>
            <a:endParaRPr lang="th-TH" smtClean="0"/>
          </a:p>
        </p:txBody>
      </p:sp>
      <p:pic>
        <p:nvPicPr>
          <p:cNvPr id="114692" name="Picture 7" descr="http://gotoknow.org/file/penjunarunrat/Kitt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25" y="3500438"/>
            <a:ext cx="52387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8966B1-B765-43C2-A408-C5EB3F97DD75}" type="slidenum">
              <a:rPr lang="en-US" smtClean="0"/>
              <a:pPr/>
              <a:t>91</a:t>
            </a:fld>
            <a:endParaRPr lang="th-TH" smtClean="0"/>
          </a:p>
        </p:txBody>
      </p:sp>
      <p:sp>
        <p:nvSpPr>
          <p:cNvPr id="1157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188913"/>
            <a:ext cx="8715375" cy="811212"/>
          </a:xfrm>
          <a:solidFill>
            <a:srgbClr val="7030A0"/>
          </a:solidFill>
          <a:ln w="762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th-TH" sz="4000" b="1" smtClean="0">
                <a:solidFill>
                  <a:schemeClr val="bg1"/>
                </a:solidFill>
                <a:cs typeface="EucrosiaUPC" pitchFamily="18" charset="-34"/>
              </a:rPr>
              <a:t>การจัดหาพัสดุโดย</a:t>
            </a:r>
            <a:r>
              <a:rPr lang="th-TH" sz="6000" b="1" smtClean="0">
                <a:solidFill>
                  <a:schemeClr val="bg1"/>
                </a:solidFill>
                <a:cs typeface="EucrosiaUPC" pitchFamily="18" charset="-34"/>
              </a:rPr>
              <a:t>วิธีแลกเปลี่ยน</a:t>
            </a:r>
            <a:r>
              <a:rPr lang="th-TH" sz="7200" b="1" smtClean="0">
                <a:solidFill>
                  <a:schemeClr val="bg1"/>
                </a:solidFill>
                <a:cs typeface="EucrosiaUPC" pitchFamily="18" charset="-34"/>
              </a:rPr>
              <a:t> </a:t>
            </a:r>
            <a:r>
              <a:rPr lang="th-TH" sz="4000" b="1" smtClean="0">
                <a:solidFill>
                  <a:schemeClr val="bg1"/>
                </a:solidFill>
                <a:cs typeface="EucrosiaUPC" pitchFamily="18" charset="-34"/>
              </a:rPr>
              <a:t>(ข้อ๑๒๓-๑๒๗</a:t>
            </a:r>
            <a:r>
              <a:rPr lang="th-TH" sz="3200" b="1" smtClean="0">
                <a:solidFill>
                  <a:schemeClr val="bg1"/>
                </a:solidFill>
                <a:cs typeface="EucrosiaUPC" pitchFamily="18" charset="-34"/>
              </a:rPr>
              <a:t>)</a:t>
            </a:r>
          </a:p>
        </p:txBody>
      </p:sp>
      <p:sp>
        <p:nvSpPr>
          <p:cNvPr id="1157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5900" y="1071563"/>
            <a:ext cx="8713788" cy="4572000"/>
          </a:xfrm>
          <a:solidFill>
            <a:srgbClr val="F7FCCC"/>
          </a:solidFill>
          <a:ln w="76200" cmpd="tri">
            <a:solidFill>
              <a:srgbClr val="CC0000"/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u="sng" dirty="0" smtClean="0">
                <a:solidFill>
                  <a:srgbClr val="993300"/>
                </a:solidFill>
                <a:latin typeface="Angsana New" pitchFamily="18" charset="-34"/>
                <a:cs typeface="EucrosiaUPC" pitchFamily="18" charset="-34"/>
              </a:rPr>
              <a:t>หลัก 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แลกเปลี่ยนได้เฉพาะจำเป็น - ครุภัณฑ์ กับ ครุภัณฑ์						  - วัสดุ กับ วัสดุ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u="sng" dirty="0" smtClean="0">
                <a:solidFill>
                  <a:srgbClr val="993300"/>
                </a:solidFill>
                <a:latin typeface="Angsana New" pitchFamily="18" charset="-34"/>
                <a:cs typeface="EucrosiaUPC" pitchFamily="18" charset="-34"/>
              </a:rPr>
              <a:t>วิธีการ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 ให้</a:t>
            </a:r>
            <a:r>
              <a:rPr lang="th-TH" sz="3600" b="1" i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</a:rPr>
              <a:t>หัวหน้า</a:t>
            </a:r>
            <a:r>
              <a:rPr lang="th-TH" sz="3600" b="1" i="1" u="sng" dirty="0" err="1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</a:rPr>
              <a:t>จนท.</a:t>
            </a:r>
            <a:r>
              <a:rPr lang="th-TH" sz="3600" b="1" i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</a:rPr>
              <a:t>พัสดุ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แสดงเหตุผล/ความจำเป็นที่ขอแลก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dirty="0" smtClean="0">
                <a:solidFill>
                  <a:schemeClr val="accent2"/>
                </a:solidFill>
                <a:latin typeface="Angsana New" pitchFamily="18" charset="-34"/>
                <a:cs typeface="EucrosiaUPC" pitchFamily="18" charset="-34"/>
                <a:sym typeface="Symbol" pitchFamily="18" charset="2"/>
              </a:rPr>
              <a:t> </a:t>
            </a:r>
            <a:r>
              <a:rPr lang="th-TH" sz="3600" b="1" u="sng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  <a:sym typeface="Symbol" pitchFamily="18" charset="2"/>
              </a:rPr>
              <a:t>กรณีแลกเปลี่ยนกับส่วนราชการด้วยกัน/ รัฐวิสาหกิจ/ท้องถิ่น</a:t>
            </a:r>
            <a:r>
              <a:rPr lang="th-TH" sz="2800" u="sng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  <a:sym typeface="Symbol" pitchFamily="18" charset="2"/>
              </a:rPr>
              <a:t>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2800" dirty="0" smtClean="0">
                <a:latin typeface="Angsana New" pitchFamily="18" charset="-34"/>
                <a:cs typeface="EucrosiaUPC" pitchFamily="18" charset="-34"/>
                <a:sym typeface="Symbol" pitchFamily="18" charset="2"/>
              </a:rPr>
              <a:t>    </a:t>
            </a:r>
            <a:r>
              <a:rPr lang="th-TH" sz="2800" b="1" dirty="0" smtClean="0">
                <a:latin typeface="Angsana New" pitchFamily="18" charset="-34"/>
                <a:cs typeface="EucrosiaUPC" pitchFamily="18" charset="-34"/>
                <a:sym typeface="Symbol" pitchFamily="18" charset="2"/>
              </a:rPr>
              <a:t> -</a:t>
            </a:r>
            <a:r>
              <a:rPr lang="th-TH" sz="3600" b="1" dirty="0" smtClean="0">
                <a:solidFill>
                  <a:srgbClr val="990000"/>
                </a:solidFill>
                <a:latin typeface="Angsana New" pitchFamily="18" charset="-34"/>
                <a:cs typeface="EucrosiaUPC" pitchFamily="18" charset="-34"/>
                <a:sym typeface="Symbol" pitchFamily="18" charset="2"/>
              </a:rPr>
              <a:t>ให้เป็นดุลพินิจของหัวหน้าหน่วยงานนั้น ที่จะตกลงกัน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</a:rPr>
              <a:t>  </a:t>
            </a:r>
            <a:r>
              <a:rPr lang="th-TH" sz="3600" b="1" u="sng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</a:rPr>
              <a:t>กรณีแลกกับเอกชน</a:t>
            </a:r>
            <a:r>
              <a:rPr lang="th-TH" sz="3600" b="1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ให้นำวิธีซื้อมาใช้โดยอนุโลม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i="1" dirty="0" smtClean="0">
                <a:solidFill>
                  <a:srgbClr val="FF3300"/>
                </a:solidFill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3600" b="1" i="1" u="sng" dirty="0" smtClean="0">
                <a:solidFill>
                  <a:srgbClr val="990000"/>
                </a:solidFill>
                <a:latin typeface="Angsana New" pitchFamily="18" charset="-34"/>
                <a:cs typeface="EucrosiaUPC" pitchFamily="18" charset="-34"/>
              </a:rPr>
              <a:t>ข้อยกเว้น</a:t>
            </a:r>
            <a:r>
              <a:rPr lang="th-TH" sz="3600" b="1" dirty="0" smtClean="0">
                <a:solidFill>
                  <a:srgbClr val="990000"/>
                </a:solidFill>
                <a:latin typeface="Angsana New" pitchFamily="18" charset="-34"/>
                <a:cs typeface="EucrosiaUPC" pitchFamily="18" charset="-34"/>
              </a:rPr>
              <a:t> </a:t>
            </a:r>
            <a:r>
              <a:rPr lang="en-US" sz="3600" b="1" dirty="0" smtClean="0">
                <a:solidFill>
                  <a:srgbClr val="990000"/>
                </a:solidFill>
                <a:latin typeface="Angsana New" pitchFamily="18" charset="-34"/>
                <a:cs typeface="EucrosiaUPC" pitchFamily="18" charset="-34"/>
              </a:rPr>
              <a:t>–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 หากพัสดุที่จะแลก มีราคาซื้อ /ได้มารวมกัน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                  ไม่เกิน  ๑ แสน  ให้ใช้วิธีตกลงได้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142875" y="5643563"/>
            <a:ext cx="8858250" cy="10715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th-TH" sz="3200" b="1" dirty="0">
                <a:solidFill>
                  <a:srgbClr val="0000CC"/>
                </a:solidFill>
                <a:cs typeface="EucrosiaUPC" pitchFamily="18" charset="-34"/>
              </a:rPr>
              <a:t>ให้หัวหน้าส่วนราชการ</a:t>
            </a:r>
            <a:r>
              <a:rPr lang="th-TH" sz="3200" b="1" u="sng" dirty="0">
                <a:solidFill>
                  <a:srgbClr val="0000CC"/>
                </a:solidFill>
                <a:cs typeface="EucrosiaUPC" pitchFamily="18" charset="-34"/>
              </a:rPr>
              <a:t>แต่งตั้งคณะกรรมการขึ้นมาคณะหนึ่ง หรือหลายคณะ</a:t>
            </a:r>
          </a:p>
          <a:p>
            <a:pPr>
              <a:lnSpc>
                <a:spcPct val="90000"/>
              </a:lnSpc>
              <a:defRPr/>
            </a:pPr>
            <a:r>
              <a:rPr lang="th-TH" sz="3200" b="1" u="sng" dirty="0">
                <a:solidFill>
                  <a:srgbClr val="0000CC"/>
                </a:solidFill>
                <a:cs typeface="EucrosiaUPC" pitchFamily="18" charset="-34"/>
              </a:rPr>
              <a:t>ตามความจำเป็</a:t>
            </a:r>
            <a:r>
              <a:rPr lang="th-TH" sz="3200" b="1" dirty="0">
                <a:solidFill>
                  <a:srgbClr val="0000CC"/>
                </a:solidFill>
                <a:cs typeface="EucrosiaUPC" pitchFamily="18" charset="-34"/>
              </a:rPr>
              <a:t>น ให้ทำหน้าที่แลกเปลี่ยน(</a:t>
            </a:r>
            <a:r>
              <a:rPr lang="th-TH" sz="3200" b="1" u="sng" dirty="0">
                <a:solidFill>
                  <a:srgbClr val="C00000"/>
                </a:solidFill>
                <a:cs typeface="EucrosiaUPC" pitchFamily="18" charset="-34"/>
              </a:rPr>
              <a:t>ข้อ ๑๒๕ )</a:t>
            </a:r>
            <a:endParaRPr lang="th-TH" sz="3200" b="1" dirty="0">
              <a:solidFill>
                <a:srgbClr val="0000CC"/>
              </a:solidFill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713788" cy="1225550"/>
          </a:xfrm>
          <a:solidFill>
            <a:srgbClr val="7030A0"/>
          </a:solidFill>
          <a:ln w="38100">
            <a:solidFill>
              <a:srgbClr val="990033"/>
            </a:solidFill>
          </a:ln>
        </p:spPr>
        <p:txBody>
          <a:bodyPr/>
          <a:lstStyle/>
          <a:p>
            <a:pPr eaLnBrk="1" hangingPunct="1"/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หน้าที่ของคณะกรรมการแลกเปลี่ยนพัสดุกับเอกชน</a:t>
            </a:r>
            <a:endParaRPr lang="en-US" b="1" dirty="0" smtClean="0">
              <a:solidFill>
                <a:schemeClr val="bg1"/>
              </a:solidFill>
              <a:cs typeface="EucrosiaUPC" pitchFamily="18" charset="-34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2643188" y="2000250"/>
            <a:ext cx="3429000" cy="4643438"/>
          </a:xfrm>
          <a:solidFill>
            <a:srgbClr val="FFFFA3"/>
          </a:solidFill>
          <a:ln w="57150" cmpd="thickThin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th-TH" sz="2800" b="1" dirty="0" smtClean="0">
                <a:cs typeface="EucrosiaUPC" pitchFamily="18" charset="-34"/>
              </a:rPr>
              <a:t>   </a:t>
            </a:r>
            <a:r>
              <a:rPr lang="th-TH" sz="2000" b="1" dirty="0" smtClean="0">
                <a:cs typeface="FreesiaUPC" pitchFamily="34" charset="-34"/>
              </a:rPr>
              <a:t>(</a:t>
            </a:r>
            <a:r>
              <a:rPr lang="th-TH" sz="2800" b="1" dirty="0" smtClean="0">
                <a:cs typeface="FreesiaUPC" pitchFamily="34" charset="-34"/>
              </a:rPr>
              <a:t>๒</a:t>
            </a:r>
            <a:r>
              <a:rPr lang="th-TH" b="1" dirty="0" smtClean="0">
                <a:cs typeface="FreesiaUPC" pitchFamily="34" charset="-34"/>
              </a:rPr>
              <a:t>)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 ตรวจพัสดุที่จะได้รับจากการแลกเปลี่ยน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ว่า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เป็นของใหม่ ที่ยังไม่เคยใช้มาก่อน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b="1" u="sng" dirty="0" smtClean="0">
                <a:solidFill>
                  <a:srgbClr val="990033"/>
                </a:solidFill>
                <a:cs typeface="FreesiaUPC" pitchFamily="34" charset="-34"/>
              </a:rPr>
              <a:t>เว้นแต่</a:t>
            </a:r>
            <a:r>
              <a:rPr lang="en-US" b="1" u="sng" dirty="0" smtClean="0">
                <a:solidFill>
                  <a:srgbClr val="990033"/>
                </a:solidFill>
                <a:cs typeface="FreesiaUPC" pitchFamily="34" charset="-34"/>
              </a:rPr>
              <a:t> </a:t>
            </a:r>
            <a:r>
              <a:rPr lang="th-TH" b="1" u="sng" dirty="0" smtClean="0">
                <a:solidFill>
                  <a:srgbClr val="990033"/>
                </a:solidFill>
                <a:cs typeface="FreesiaUPC" pitchFamily="34" charset="-34"/>
              </a:rPr>
              <a:t>พัสดุที่จะรับแลกนั้น เป็นพัสดุเก่า ซึ่งมีความจำเป็นที่จะรับแลกเปลี่ยนโดยมิได้ทำให้ทางราชการเสีย</a:t>
            </a:r>
            <a:r>
              <a:rPr lang="th-TH" b="1" dirty="0" smtClean="0">
                <a:solidFill>
                  <a:srgbClr val="990033"/>
                </a:solidFill>
                <a:cs typeface="FreesiaUPC" pitchFamily="34" charset="-34"/>
              </a:rPr>
              <a:t>ป</a:t>
            </a:r>
            <a:r>
              <a:rPr lang="th-TH" b="1" u="sng" dirty="0" smtClean="0">
                <a:solidFill>
                  <a:srgbClr val="990033"/>
                </a:solidFill>
                <a:cs typeface="FreesiaUPC" pitchFamily="34" charset="-34"/>
              </a:rPr>
              <a:t>ระโยชน์ </a:t>
            </a:r>
            <a:r>
              <a:rPr lang="th-TH" sz="2800" b="1" u="sng" dirty="0" smtClean="0">
                <a:solidFill>
                  <a:srgbClr val="990033"/>
                </a:solidFill>
                <a:cs typeface="FreesiaUPC" pitchFamily="34" charset="-34"/>
              </a:rPr>
              <a:t>หรือเพื่อประโยชน์แก่ทาง</a:t>
            </a:r>
            <a:r>
              <a:rPr lang="th-TH" b="1" u="sng" dirty="0" smtClean="0">
                <a:solidFill>
                  <a:srgbClr val="990033"/>
                </a:solidFill>
                <a:cs typeface="FreesiaUPC" pitchFamily="34" charset="-34"/>
              </a:rPr>
              <a:t>ราชการ</a:t>
            </a:r>
            <a:endParaRPr lang="en-US" sz="2800" b="1" u="sng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th-TH" sz="2800" b="1" dirty="0" smtClean="0">
                <a:solidFill>
                  <a:srgbClr val="0000CC"/>
                </a:solidFill>
                <a:cs typeface="FreesiaUPC" pitchFamily="34" charset="-34"/>
              </a:rPr>
              <a:t>    </a:t>
            </a:r>
            <a:endParaRPr lang="en-US" sz="2800" b="1" dirty="0" smtClean="0">
              <a:solidFill>
                <a:srgbClr val="990099"/>
              </a:solidFill>
              <a:cs typeface="FreesiaUPC" pitchFamily="34" charset="-34"/>
            </a:endParaRPr>
          </a:p>
        </p:txBody>
      </p:sp>
      <p:sp>
        <p:nvSpPr>
          <p:cNvPr id="116740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8286750" y="6356350"/>
            <a:ext cx="642938" cy="365125"/>
          </a:xfrm>
          <a:noFill/>
        </p:spPr>
        <p:txBody>
          <a:bodyPr/>
          <a:lstStyle/>
          <a:p>
            <a:fld id="{6ACDF3E1-DCF0-4C28-BA1E-7F4899A8C701}" type="slidenum">
              <a:rPr lang="en-US" smtClean="0"/>
              <a:pPr/>
              <a:t>92</a:t>
            </a:fld>
            <a:endParaRPr lang="th-TH" smtClean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6215063" y="1928813"/>
            <a:ext cx="2786062" cy="47148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tabLst>
                <a:tab pos="982663" algn="l"/>
              </a:tabLst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(๓)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 เปรียบเทียบราคาพัสดุที่จะแลกเปลี่ยน</a:t>
            </a:r>
            <a:endParaRPr lang="th-TH" sz="3200" b="1" dirty="0">
              <a:solidFill>
                <a:srgbClr val="0000CC"/>
              </a:solidFill>
              <a:cs typeface="FreesiaUPC" pitchFamily="34" charset="-34"/>
            </a:endParaRPr>
          </a:p>
          <a:p>
            <a:pPr>
              <a:lnSpc>
                <a:spcPct val="80000"/>
              </a:lnSpc>
              <a:tabLst>
                <a:tab pos="982663" algn="l"/>
              </a:tabLst>
              <a:defRPr/>
            </a:pP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โดยให้พิจารณาจาก</a:t>
            </a:r>
            <a:r>
              <a:rPr lang="th-TH" sz="3200" b="1" u="sng" dirty="0">
                <a:solidFill>
                  <a:srgbClr val="990099"/>
                </a:solidFill>
                <a:cs typeface="FreesiaUPC" pitchFamily="34" charset="-34"/>
              </a:rPr>
              <a:t>ราคาประเมิน</a:t>
            </a: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ตาม (๑) และราคาพัสดุที่จะรับแลกเปลี่ยน</a:t>
            </a:r>
          </a:p>
          <a:p>
            <a:pPr>
              <a:lnSpc>
                <a:spcPct val="80000"/>
              </a:lnSpc>
              <a:tabLst>
                <a:tab pos="982663" algn="l"/>
              </a:tabLst>
              <a:defRPr/>
            </a:pP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 </a:t>
            </a:r>
            <a:r>
              <a:rPr lang="th-TH" sz="3200" b="1" u="sng" dirty="0">
                <a:solidFill>
                  <a:srgbClr val="990099"/>
                </a:solidFill>
                <a:cs typeface="FreesiaUPC" pitchFamily="34" charset="-34"/>
              </a:rPr>
              <a:t>ซึ่งถือตามราคากลาง</a:t>
            </a: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 หรือ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ราคามาตรฐาน หรือราคาในท้องตลาด</a:t>
            </a: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โดยทั่วไป</a:t>
            </a:r>
            <a:endParaRPr lang="en-US" sz="3200" b="1" dirty="0">
              <a:solidFill>
                <a:srgbClr val="990099"/>
              </a:solidFill>
              <a:cs typeface="FreesiaUPC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313" y="1928813"/>
            <a:ext cx="2286000" cy="47148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sz="3200" b="1" dirty="0">
              <a:solidFill>
                <a:schemeClr val="bg1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b="1" dirty="0">
              <a:solidFill>
                <a:schemeClr val="bg1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b="1" dirty="0">
              <a:solidFill>
                <a:schemeClr val="bg1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r>
              <a:rPr lang="th-TH" sz="3600" b="1" dirty="0">
                <a:solidFill>
                  <a:schemeClr val="tx1"/>
                </a:solidFill>
                <a:cs typeface="EucrosiaUPC" pitchFamily="18" charset="-34"/>
              </a:rPr>
              <a:t>(๑)</a:t>
            </a:r>
            <a:r>
              <a:rPr lang="th-TH" sz="3600" b="1" u="sng" dirty="0">
                <a:solidFill>
                  <a:schemeClr val="tx1"/>
                </a:solidFill>
                <a:cs typeface="EucrosiaUPC" pitchFamily="18" charset="-34"/>
              </a:rPr>
              <a:t>ตรวจสอบและประเมินราคาพัสดุ</a:t>
            </a:r>
          </a:p>
          <a:p>
            <a:pPr>
              <a:lnSpc>
                <a:spcPct val="90000"/>
              </a:lnSpc>
              <a:defRPr/>
            </a:pPr>
            <a:r>
              <a:rPr lang="th-TH" sz="3600" b="1" dirty="0">
                <a:solidFill>
                  <a:schemeClr val="tx1"/>
                </a:solidFill>
                <a:cs typeface="EucrosiaUPC" pitchFamily="18" charset="-34"/>
              </a:rPr>
              <a:t>ที่ต้องการแลกเปลี่ยน</a:t>
            </a:r>
          </a:p>
          <a:p>
            <a:pPr>
              <a:lnSpc>
                <a:spcPct val="90000"/>
              </a:lnSpc>
              <a:defRPr/>
            </a:pPr>
            <a:endParaRPr lang="th-TH" sz="3600" b="1" dirty="0">
              <a:solidFill>
                <a:schemeClr val="tx1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3600" b="1" dirty="0">
                <a:solidFill>
                  <a:srgbClr val="FF0000"/>
                </a:solidFill>
                <a:cs typeface="EucrosiaUPC" pitchFamily="18" charset="-34"/>
              </a:rPr>
              <a:t>กับสภาพปัจจุบัน</a:t>
            </a:r>
          </a:p>
          <a:p>
            <a:pPr>
              <a:lnSpc>
                <a:spcPct val="90000"/>
              </a:lnSpc>
              <a:defRPr/>
            </a:pPr>
            <a:endParaRPr lang="th-TH" sz="3200" b="1" dirty="0"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b="1" dirty="0"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b="1" dirty="0"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dirty="0"/>
          </a:p>
        </p:txBody>
      </p:sp>
      <p:sp>
        <p:nvSpPr>
          <p:cNvPr id="7" name="ลูกศรลง 6"/>
          <p:cNvSpPr/>
          <p:nvPr/>
        </p:nvSpPr>
        <p:spPr>
          <a:xfrm>
            <a:off x="1143000" y="1571625"/>
            <a:ext cx="571500" cy="357188"/>
          </a:xfrm>
          <a:prstGeom prst="downArrow">
            <a:avLst/>
          </a:prstGeom>
          <a:solidFill>
            <a:srgbClr val="F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8" name="ลูกศรลง 7"/>
          <p:cNvSpPr/>
          <p:nvPr/>
        </p:nvSpPr>
        <p:spPr>
          <a:xfrm>
            <a:off x="4071938" y="1571625"/>
            <a:ext cx="428625" cy="357188"/>
          </a:xfrm>
          <a:prstGeom prst="downArrow">
            <a:avLst/>
          </a:prstGeom>
          <a:solidFill>
            <a:srgbClr val="F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7215188" y="1571625"/>
            <a:ext cx="571500" cy="357188"/>
          </a:xfrm>
          <a:prstGeom prst="downArrow">
            <a:avLst/>
          </a:prstGeom>
          <a:solidFill>
            <a:srgbClr val="F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85225" cy="1168400"/>
          </a:xfrm>
          <a:solidFill>
            <a:srgbClr val="FFFF00"/>
          </a:solidFill>
          <a:ln w="76200" cmpd="tri"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cs typeface="FreesiaUPC" pitchFamily="34" charset="-34"/>
              </a:rPr>
              <a:t>หน้าที่คณะกรรมการแลกเปลี่ยนพัสดุกับเอกชน(</a:t>
            </a:r>
            <a:r>
              <a:rPr lang="th-TH" b="1" smtClean="0">
                <a:solidFill>
                  <a:srgbClr val="660066"/>
                </a:solidFill>
                <a:cs typeface="FreesiaUPC" pitchFamily="34" charset="-34"/>
              </a:rPr>
              <a:t>ต่อ)</a:t>
            </a:r>
            <a:endParaRPr lang="en-US" b="1" smtClean="0">
              <a:solidFill>
                <a:srgbClr val="660066"/>
              </a:solidFill>
              <a:cs typeface="FreesiaUPC" pitchFamily="34" charset="-34"/>
            </a:endParaRPr>
          </a:p>
        </p:txBody>
      </p:sp>
      <p:sp>
        <p:nvSpPr>
          <p:cNvPr id="155651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2071688"/>
            <a:ext cx="2500312" cy="4572000"/>
          </a:xfrm>
          <a:solidFill>
            <a:srgbClr val="2F2FFF"/>
          </a:solidFill>
          <a:ln w="76200" cmpd="tri">
            <a:solidFill>
              <a:srgbClr val="006600"/>
            </a:solidFill>
          </a:ln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tabLst>
                <a:tab pos="0" algn="l"/>
              </a:tabLst>
              <a:defRPr/>
            </a:pPr>
            <a:r>
              <a:rPr lang="th-TH" sz="4000" b="1" smtClean="0">
                <a:solidFill>
                  <a:schemeClr val="bg1"/>
                </a:solidFill>
                <a:cs typeface="FreesiaUPC" pitchFamily="34" charset="-34"/>
              </a:rPr>
              <a:t>(๔) 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tabLst>
                <a:tab pos="0" algn="l"/>
              </a:tabLst>
              <a:defRPr/>
            </a:pPr>
            <a:r>
              <a:rPr lang="th-TH" sz="4000" b="1" smtClean="0">
                <a:solidFill>
                  <a:schemeClr val="bg1"/>
                </a:solidFill>
                <a:cs typeface="FreesiaUPC" pitchFamily="34" charset="-34"/>
              </a:rPr>
              <a:t>ต่อรองราคากับผู้เสนอราคารายที่คณะกรรมการ  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tabLst>
                <a:tab pos="0" algn="l"/>
              </a:tabLst>
              <a:defRPr/>
            </a:pPr>
            <a:r>
              <a:rPr lang="th-TH" sz="4000" b="1" smtClean="0">
                <a:solidFill>
                  <a:schemeClr val="bg1"/>
                </a:solidFill>
                <a:cs typeface="FreesiaUPC" pitchFamily="34" charset="-34"/>
              </a:rPr>
              <a:t>เห็นสมควรแลกเปลี่ยน</a:t>
            </a:r>
          </a:p>
        </p:txBody>
      </p:sp>
      <p:sp>
        <p:nvSpPr>
          <p:cNvPr id="11776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D722B6-104F-43DB-B654-8D243D84DB23}" type="slidenum">
              <a:rPr lang="en-US" smtClean="0"/>
              <a:pPr/>
              <a:t>93</a:t>
            </a:fld>
            <a:endParaRPr lang="th-TH" smtClean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6143625" y="2000250"/>
            <a:ext cx="2786063" cy="4286250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>
              <a:buFontTx/>
              <a:buAutoNum type="thaiNumParenBoth" startAt="6"/>
              <a:defRPr/>
            </a:pPr>
            <a:r>
              <a:rPr lang="th-TH" b="1" dirty="0">
                <a:solidFill>
                  <a:srgbClr val="660066"/>
                </a:solidFill>
                <a:cs typeface="FreesiaUPC" pitchFamily="34" charset="-34"/>
              </a:rPr>
              <a:t> </a:t>
            </a:r>
          </a:p>
          <a:p>
            <a:pPr marL="177800" indent="-177800">
              <a:defRPr/>
            </a:pPr>
            <a:r>
              <a:rPr lang="th-TH" sz="3600" b="1" dirty="0">
                <a:solidFill>
                  <a:srgbClr val="660066"/>
                </a:solidFill>
                <a:cs typeface="FreesiaUPC" pitchFamily="34" charset="-34"/>
              </a:rPr>
              <a:t>ตรวจรับพัสดุโดยปฏิบัติตามข้อ ๗๑ โดยอนุโลม</a:t>
            </a:r>
          </a:p>
          <a:p>
            <a:pPr marL="742950" indent="-742950">
              <a:buFontTx/>
              <a:buAutoNum type="thaiNumParenBoth" startAt="6"/>
              <a:defRPr/>
            </a:pPr>
            <a:endParaRPr lang="th-TH" b="1" dirty="0">
              <a:solidFill>
                <a:srgbClr val="660066"/>
              </a:solidFill>
              <a:cs typeface="FreesiaUPC" pitchFamily="34" charset="-34"/>
            </a:endParaRPr>
          </a:p>
          <a:p>
            <a:pPr marL="273050" indent="-273050">
              <a:defRPr/>
            </a:pPr>
            <a:endParaRPr lang="en-US" b="1" dirty="0">
              <a:solidFill>
                <a:srgbClr val="660066"/>
              </a:solidFill>
              <a:cs typeface="FreesiaUPC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3000375" y="2000250"/>
            <a:ext cx="2714625" cy="4357688"/>
          </a:xfrm>
          <a:prstGeom prst="roundRect">
            <a:avLst/>
          </a:prstGeom>
          <a:solidFill>
            <a:srgbClr val="FFFF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50" indent="-95250">
              <a:buFontTx/>
              <a:buAutoNum type="thaiNumParenBoth" startAt="5"/>
              <a:defRPr/>
            </a:pPr>
            <a:r>
              <a:rPr lang="th-TH" b="1" dirty="0">
                <a:solidFill>
                  <a:schemeClr val="tx1"/>
                </a:solidFill>
                <a:cs typeface="FreesiaUPC" pitchFamily="34" charset="-34"/>
              </a:rPr>
              <a:t> </a:t>
            </a:r>
          </a:p>
          <a:p>
            <a:pPr marL="95250" indent="-95250">
              <a:defRPr/>
            </a:pPr>
            <a:r>
              <a:rPr lang="th-TH" sz="3600" b="1" dirty="0">
                <a:solidFill>
                  <a:srgbClr val="003300"/>
                </a:solidFill>
                <a:cs typeface="FreesiaUPC" pitchFamily="34" charset="-34"/>
              </a:rPr>
              <a:t>เสนอความเห็นต่อหัวหน้าส่วนราชการเพื่อ   </a:t>
            </a:r>
          </a:p>
          <a:p>
            <a:pPr>
              <a:defRPr/>
            </a:pPr>
            <a:r>
              <a:rPr lang="th-TH" sz="3600" b="1" dirty="0">
                <a:solidFill>
                  <a:srgbClr val="003300"/>
                </a:solidFill>
                <a:cs typeface="FreesiaUPC" pitchFamily="34" charset="-34"/>
              </a:rPr>
              <a:t> พิจารณาสั่ง</a:t>
            </a:r>
            <a:r>
              <a:rPr lang="th-TH" sz="4000" b="1" dirty="0">
                <a:solidFill>
                  <a:srgbClr val="003300"/>
                </a:solidFill>
                <a:cs typeface="FreesiaUPC" pitchFamily="34" charset="-34"/>
              </a:rPr>
              <a:t>การ</a:t>
            </a:r>
            <a:endParaRPr lang="th-TH" sz="4000" dirty="0"/>
          </a:p>
        </p:txBody>
      </p:sp>
      <p:sp>
        <p:nvSpPr>
          <p:cNvPr id="7" name="ลูกศรลง 6"/>
          <p:cNvSpPr/>
          <p:nvPr/>
        </p:nvSpPr>
        <p:spPr>
          <a:xfrm>
            <a:off x="6929438" y="1500188"/>
            <a:ext cx="642937" cy="428625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8" name="ลูกศรลง 7"/>
          <p:cNvSpPr/>
          <p:nvPr/>
        </p:nvSpPr>
        <p:spPr>
          <a:xfrm>
            <a:off x="3786188" y="1500188"/>
            <a:ext cx="785812" cy="50006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1071563" y="1428750"/>
            <a:ext cx="642937" cy="5715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ชื่อเรื่อง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(ตัวอย่าง) แนวปฏิบัติเรื่องการแลกเปลี่ยน</a:t>
            </a:r>
          </a:p>
        </p:txBody>
      </p:sp>
      <p:sp>
        <p:nvSpPr>
          <p:cNvPr id="118787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  <a:solidFill>
            <a:srgbClr val="FFFFD9"/>
          </a:solidFill>
          <a:ln w="57150"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th-TH" b="1" dirty="0" smtClean="0">
                <a:cs typeface="FreesiaUPC" pitchFamily="34" charset="-34"/>
              </a:rPr>
              <a:t>ในประกาศประกวดราคาซื้อเครื่องปรับอากาศ มีเงื่อนไขระบุว่า “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ผู้ขายจะต้องรับซื้อเครื่องปรับอากาศเก่าไปด้วย </a:t>
            </a:r>
            <a:r>
              <a:rPr lang="th-TH" b="1" dirty="0" smtClean="0">
                <a:cs typeface="FreesiaUPC" pitchFamily="34" charset="-34"/>
              </a:rPr>
              <a:t>ตามราคาที่คณะกรรมการได้ประเมินไว้</a:t>
            </a:r>
          </a:p>
          <a:p>
            <a:pPr eaLnBrk="1" hangingPunct="1"/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b="1" i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ปี ๕๐ </a:t>
            </a:r>
            <a:r>
              <a:rPr lang="th-TH" b="1" dirty="0" smtClean="0">
                <a:cs typeface="FreesiaUPC" pitchFamily="34" charset="-34"/>
              </a:rPr>
              <a:t>หลักเมื่อเครื่องปรับอากาศเก่าหมดความจำเป็นแล้วต้องใช้วิธีจำหน่ายพัสดุ เมื่อไม่ดำเนินการดังกล่าวจึงมิ</a:t>
            </a:r>
            <a:r>
              <a:rPr lang="th-TH" b="1" dirty="0" err="1" smtClean="0">
                <a:cs typeface="FreesiaUPC" pitchFamily="34" charset="-34"/>
              </a:rPr>
              <a:t>ไช่</a:t>
            </a:r>
            <a:r>
              <a:rPr lang="th-TH" b="1" dirty="0" smtClean="0">
                <a:cs typeface="FreesiaUPC" pitchFamily="34" charset="-34"/>
              </a:rPr>
              <a:t>เรื่องการขายทอดตลาด แต่เป็นการปฏิบัตินอกเหนือที่ระเบียบฯกำหนด ซึ่งไม่อาจกระทำได้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แต่</a:t>
            </a:r>
            <a:r>
              <a:rPr lang="th-TH" b="1" dirty="0" err="1" smtClean="0">
                <a:solidFill>
                  <a:srgbClr val="0000CC"/>
                </a:solidFill>
                <a:cs typeface="FreesiaUPC" pitchFamily="34" charset="-34"/>
              </a:rPr>
              <a:t>อย่างไรกี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ดี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อาจทำได้ด้วยวิธีการแลกเปลี่ยน โดยถือปฏิบัติตามที่ระเบียบกำหนด ในเรื่องแลกเปลี่ยน</a:t>
            </a:r>
          </a:p>
        </p:txBody>
      </p:sp>
      <p:sp>
        <p:nvSpPr>
          <p:cNvPr id="118788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AE7B14-D6C7-4D31-A7A7-4BEFA72D9B55}" type="slidenum">
              <a:rPr lang="en-US" smtClean="0"/>
              <a:pPr/>
              <a:t>94</a:t>
            </a:fld>
            <a:endParaRPr 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E7135A-0F72-4498-899B-74BA85BDC68C}" type="slidenum">
              <a:rPr lang="en-US" smtClean="0"/>
              <a:pPr/>
              <a:t>95</a:t>
            </a:fld>
            <a:endParaRPr lang="th-TH" smtClean="0"/>
          </a:p>
        </p:txBody>
      </p:sp>
      <p:sp>
        <p:nvSpPr>
          <p:cNvPr id="1198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142875"/>
            <a:ext cx="8572500" cy="1268413"/>
          </a:xfrm>
          <a:solidFill>
            <a:srgbClr val="FFFF00"/>
          </a:solidFill>
          <a:ln w="76200">
            <a:solidFill>
              <a:srgbClr val="FF99FF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/>
            </a:r>
            <a:br>
              <a:rPr lang="th-TH" b="1" smtClean="0">
                <a:solidFill>
                  <a:srgbClr val="0000CC"/>
                </a:solidFill>
                <a:cs typeface="FreesiaUPC" pitchFamily="34" charset="-34"/>
              </a:rPr>
            </a:br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การจัดหาพัสดุโดย </a:t>
            </a:r>
            <a:r>
              <a:rPr lang="th-TH" sz="5400" b="1" smtClean="0">
                <a:solidFill>
                  <a:srgbClr val="0000CC"/>
                </a:solidFill>
                <a:cs typeface="FreesiaUPC" pitchFamily="34" charset="-34"/>
              </a:rPr>
              <a:t>วิธีการเช่า</a:t>
            </a:r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 (ข้อ๑๒๘-๑๓๐)</a:t>
            </a:r>
            <a:br>
              <a:rPr lang="th-TH" b="1" smtClean="0">
                <a:solidFill>
                  <a:srgbClr val="0000CC"/>
                </a:solidFill>
                <a:cs typeface="FreesiaUPC" pitchFamily="34" charset="-34"/>
              </a:rPr>
            </a:br>
            <a:endParaRPr lang="th-TH" b="1" smtClean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4313" y="1514475"/>
            <a:ext cx="8713787" cy="5186363"/>
          </a:xfrm>
          <a:solidFill>
            <a:srgbClr val="E7FEFF"/>
          </a:solidFill>
          <a:ln w="57150">
            <a:solidFill>
              <a:srgbClr val="FF99FF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th-TH" b="1" u="sng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EucrosiaUPC" pitchFamily="18" charset="-34"/>
              </a:rPr>
              <a:t>หลัก</a:t>
            </a:r>
            <a:r>
              <a:rPr lang="th-TH" b="1" dirty="0" smtClean="0">
                <a:cs typeface="EucrosiaUPC" pitchFamily="18" charset="-34"/>
              </a:rPr>
              <a:t> </a:t>
            </a:r>
            <a:r>
              <a:rPr lang="th-TH" dirty="0" smtClean="0">
                <a:cs typeface="EucrosiaUPC" pitchFamily="18" charset="-34"/>
              </a:rPr>
              <a:t> ๑.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เช่า</a:t>
            </a:r>
            <a:r>
              <a:rPr lang="th-TH" b="1" i="1" u="sng" dirty="0" smtClean="0">
                <a:solidFill>
                  <a:srgbClr val="0000CC"/>
                </a:solidFill>
                <a:cs typeface="FreesiaUPC" pitchFamily="34" charset="-34"/>
              </a:rPr>
              <a:t>สังหาริมทรัพ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ย์ ให้นำวิธีซื้อมาใช้โดยอนุโลม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		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๒.เช่า</a:t>
            </a:r>
            <a:r>
              <a:rPr lang="th-TH" b="1" i="1" u="sng" dirty="0" smtClean="0">
                <a:solidFill>
                  <a:srgbClr val="0000CC"/>
                </a:solidFill>
                <a:cs typeface="FreesiaUPC" pitchFamily="34" charset="-34"/>
              </a:rPr>
              <a:t>อสังหาริมทรัพย์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ให้ใช้วิธีตกลงราคา ทำได้กรณีดังนี้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dirty="0" smtClean="0">
                <a:cs typeface="FreesiaUPC" pitchFamily="34" charset="-34"/>
              </a:rPr>
              <a:t>         </a:t>
            </a:r>
            <a:r>
              <a:rPr lang="en-US" dirty="0" smtClean="0">
                <a:cs typeface="FreesiaUPC" pitchFamily="34" charset="-34"/>
                <a:sym typeface="Wingdings" pitchFamily="2" charset="2"/>
              </a:rPr>
              <a:t>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เช่าที่ดิน </a:t>
            </a:r>
            <a:r>
              <a:rPr lang="th-TH" b="1" dirty="0" smtClean="0">
                <a:cs typeface="FreesiaUPC" pitchFamily="34" charset="-34"/>
                <a:sym typeface="Wingdings" pitchFamily="2" charset="2"/>
              </a:rPr>
              <a:t>เพื่อใช้ประโยชน์ของส่วนราชการ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FreesiaUPC" pitchFamily="34" charset="-34"/>
                <a:sym typeface="Wingdings" pitchFamily="2" charset="2"/>
              </a:rPr>
              <a:t>         </a:t>
            </a:r>
            <a:r>
              <a:rPr lang="en-US" b="1" dirty="0" smtClean="0">
                <a:cs typeface="FreesiaUPC" pitchFamily="34" charset="-34"/>
                <a:sym typeface="Wingdings" pitchFamily="2" charset="2"/>
              </a:rPr>
              <a:t></a:t>
            </a:r>
            <a:r>
              <a:rPr lang="th-TH" b="1" dirty="0" smtClean="0">
                <a:cs typeface="FreesiaUPC" pitchFamily="34" charset="-34"/>
                <a:sym typeface="Wingdings" pitchFamily="2" charset="2"/>
              </a:rPr>
              <a:t>เช่าสถานที่ เพื่อ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ใช้เป็นที่ทำการ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FreesiaUPC" pitchFamily="34" charset="-34"/>
                <a:sym typeface="Wingdings" pitchFamily="2" charset="2"/>
              </a:rPr>
              <a:t>         </a:t>
            </a:r>
            <a:r>
              <a:rPr lang="en-US" b="1" dirty="0" smtClean="0">
                <a:cs typeface="FreesiaUPC" pitchFamily="34" charset="-34"/>
                <a:sym typeface="Wingdings" pitchFamily="2" charset="2"/>
              </a:rPr>
              <a:t></a:t>
            </a:r>
            <a:r>
              <a:rPr lang="th-TH" b="1" dirty="0" smtClean="0">
                <a:cs typeface="FreesiaUPC" pitchFamily="34" charset="-34"/>
                <a:sym typeface="Wingdings" pitchFamily="2" charset="2"/>
              </a:rPr>
              <a:t>เช่าสถานที่ เพื่อ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ใช้เป็นที่พัก สำหรับผู้มีสิทธิเบิกค่าเช่าที่พัก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FreesiaUPC" pitchFamily="34" charset="-34"/>
                <a:sym typeface="Wingdings" pitchFamily="2" charset="2"/>
              </a:rPr>
              <a:t>         </a:t>
            </a:r>
            <a:r>
              <a:rPr lang="en-US" b="1" dirty="0" smtClean="0">
                <a:cs typeface="FreesiaUPC" pitchFamily="34" charset="-34"/>
                <a:sym typeface="Wingdings" pitchFamily="2" charset="2"/>
              </a:rPr>
              <a:t></a:t>
            </a:r>
            <a:r>
              <a:rPr lang="th-TH" b="1" dirty="0" smtClean="0">
                <a:cs typeface="FreesiaUPC" pitchFamily="34" charset="-34"/>
                <a:sym typeface="Wingdings" pitchFamily="2" charset="2"/>
              </a:rPr>
              <a:t>เช่าสถานที่ เพื่อ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ใช้เป็นที่เก็บพัสดุ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FreesiaUPC" pitchFamily="34" charset="-34"/>
              </a:rPr>
              <a:t>   ๓.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อัตราจ่ายค่าเช่าล่วงหน้า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cs typeface="FreesiaUPC" pitchFamily="34" charset="-34"/>
              </a:rPr>
              <a:t>จ่ายเฉพาะสัญญาเช่าไม่เกิน ๓ ปี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FreesiaUPC" pitchFamily="34" charset="-34"/>
              </a:rPr>
              <a:t>  - เช่าจากหน่วยงานราชการ รัฐวิสาหกิจ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จ่ายล่วงหน้าได้ไม่เกิน ๕๐</a:t>
            </a:r>
            <a:r>
              <a:rPr lang="en-US" b="1" dirty="0" smtClean="0">
                <a:solidFill>
                  <a:srgbClr val="C00000"/>
                </a:solidFill>
                <a:cs typeface="FreesiaUPC" pitchFamily="34" charset="-34"/>
              </a:rPr>
              <a:t>%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 - เช่าเอกชน                             จ่ายล่วงหน้าได้ไม่เกิน ๒๐</a:t>
            </a:r>
            <a:r>
              <a:rPr lang="en-US" b="1" dirty="0" smtClean="0">
                <a:solidFill>
                  <a:srgbClr val="C00000"/>
                </a:solidFill>
                <a:cs typeface="FreesiaUPC" pitchFamily="34" charset="-34"/>
              </a:rPr>
              <a:t>%</a:t>
            </a:r>
            <a:r>
              <a:rPr lang="th-TH" dirty="0" smtClean="0">
                <a:solidFill>
                  <a:srgbClr val="C00000"/>
                </a:solidFill>
                <a:cs typeface="FreesiaUPC" pitchFamily="34" charset="-34"/>
              </a:rPr>
              <a:t>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701AB4-66B6-4785-AAE7-C4A92F05D295}" type="slidenum">
              <a:rPr lang="en-US"/>
              <a:pPr>
                <a:defRPr/>
              </a:pPr>
              <a:t>96</a:t>
            </a:fld>
            <a:endParaRPr lang="th-TH"/>
          </a:p>
        </p:txBody>
      </p:sp>
      <p:sp>
        <p:nvSpPr>
          <p:cNvPr id="4" name="แผนผังลำดับงาน: หลายเอกสาร 3"/>
          <p:cNvSpPr/>
          <p:nvPr/>
        </p:nvSpPr>
        <p:spPr>
          <a:xfrm>
            <a:off x="428596" y="857232"/>
            <a:ext cx="8501062" cy="5857878"/>
          </a:xfrm>
          <a:prstGeom prst="flowChartMulti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sz="7200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sz="7200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7200" b="1" dirty="0" smtClean="0">
                <a:solidFill>
                  <a:srgbClr val="CC0099"/>
                </a:solidFill>
                <a:cs typeface="FreesiaUPC" pitchFamily="34" charset="-34"/>
              </a:rPr>
              <a:t>ปัญหาการทำสัญญา </a:t>
            </a:r>
            <a:br>
              <a:rPr lang="th-TH" sz="7200" b="1" dirty="0" smtClean="0">
                <a:solidFill>
                  <a:srgbClr val="CC0099"/>
                </a:solidFill>
                <a:cs typeface="FreesiaUPC" pitchFamily="34" charset="-34"/>
              </a:rPr>
            </a:br>
            <a:r>
              <a:rPr lang="th-TH" sz="7200" b="1" dirty="0" smtClean="0">
                <a:solidFill>
                  <a:srgbClr val="FF0000"/>
                </a:solidFill>
                <a:cs typeface="FreesiaUPC" pitchFamily="34" charset="-34"/>
              </a:rPr>
              <a:t>การบริหารสัญญา </a:t>
            </a:r>
            <a:br>
              <a:rPr lang="th-TH" sz="7200" b="1" dirty="0" smtClean="0">
                <a:solidFill>
                  <a:srgbClr val="FF0000"/>
                </a:solidFill>
                <a:cs typeface="FreesiaUPC" pitchFamily="34" charset="-34"/>
              </a:rPr>
            </a:br>
            <a:r>
              <a:rPr lang="th-TH" sz="6000" b="1" dirty="0" smtClean="0">
                <a:cs typeface="FreesiaUPC" pitchFamily="34" charset="-34"/>
              </a:rPr>
              <a:t>และ หลักประกันสัญญา</a:t>
            </a:r>
            <a:endParaRPr lang="th-TH" sz="7200" b="1" dirty="0" smtClean="0">
              <a:cs typeface="FreesiaUPC" pitchFamily="34" charset="-34"/>
            </a:endParaRPr>
          </a:p>
          <a:p>
            <a:pPr marL="533400" indent="-533400" eaLnBrk="0" hangingPunct="0">
              <a:buFont typeface="Wingdings" pitchFamily="2" charset="2"/>
              <a:buChar char="q"/>
              <a:defRPr/>
            </a:pPr>
            <a:r>
              <a:rPr lang="th-TH" sz="4000" b="1" i="1" dirty="0" smtClean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ผู้มีอำนาจลงนามสัญญา/ข้อตกลง ได้แก่                                หัวหน้าส่วนราชการ หรือผู้ที่ได้รับมอบอำนาจให้ลงนามแทน</a:t>
            </a:r>
          </a:p>
          <a:p>
            <a:pPr algn="ctr">
              <a:defRPr/>
            </a:pPr>
            <a:endParaRPr lang="th-TH" sz="2800" b="1" dirty="0" smtClean="0">
              <a:cs typeface="FreesiaUPC" pitchFamily="34" charset="-34"/>
            </a:endParaRPr>
          </a:p>
          <a:p>
            <a:pPr algn="ctr">
              <a:defRPr/>
            </a:pPr>
            <a:endParaRPr lang="th-TH" sz="7200" b="1" dirty="0" smtClean="0">
              <a:cs typeface="FreesiaUPC" pitchFamily="34" charset="-34"/>
            </a:endParaRPr>
          </a:p>
          <a:p>
            <a:pPr algn="ctr">
              <a:defRPr/>
            </a:pPr>
            <a:endParaRPr lang="th-TH" sz="6000" b="1" dirty="0" smtClean="0">
              <a:cs typeface="FreesiaUPC" pitchFamily="34" charset="-34"/>
            </a:endParaRPr>
          </a:p>
          <a:p>
            <a:pPr algn="ctr">
              <a:defRPr/>
            </a:pPr>
            <a:endParaRPr lang="th-TH" sz="6000" dirty="0"/>
          </a:p>
        </p:txBody>
      </p:sp>
      <p:pic>
        <p:nvPicPr>
          <p:cNvPr id="5" name="รูปภาพ 4" descr="3DTCHCA7QVHRLCA60EGO6CAZ6ZT8DCAESB2LPCAFN8DICCAHRYDOKCALDS2R0CACUNGUOCARH1BKQCASW3AWXCAQ0UB3KCAPAVPZWCASPFQV1CAHJW59ECAIIO5D3CANZULVWCAAHJYF1CA4T7T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0"/>
            <a:ext cx="2514600" cy="1019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81825" y="6356350"/>
            <a:ext cx="2090738" cy="365125"/>
          </a:xfrm>
        </p:spPr>
        <p:txBody>
          <a:bodyPr/>
          <a:lstStyle/>
          <a:p>
            <a:pPr>
              <a:defRPr/>
            </a:pPr>
            <a:fld id="{F0F39C6B-A046-427E-A9B2-889D73AF1518}" type="slidenum">
              <a:rPr lang="en-US" smtClean="0"/>
              <a:pPr>
                <a:defRPr/>
              </a:pPr>
              <a:t>97</a:t>
            </a:fld>
            <a:endParaRPr lang="th-TH" dirty="0"/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214313" y="285750"/>
            <a:ext cx="8572500" cy="1662113"/>
          </a:xfrm>
          <a:prstGeom prst="rect">
            <a:avLst/>
          </a:prstGeom>
          <a:solidFill>
            <a:srgbClr val="FFFF00"/>
          </a:solidFill>
          <a:ln w="5715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95350" eaLnBrk="0" hangingPunct="0"/>
            <a:r>
              <a:rPr lang="th-TH" sz="5400" b="1">
                <a:latin typeface="Browallia New" pitchFamily="34" charset="-34"/>
                <a:cs typeface="EucrosiaUPC" pitchFamily="18" charset="-34"/>
              </a:rPr>
              <a:t>แบบของสัญญาตามระเบียบพัสดุ</a:t>
            </a:r>
          </a:p>
          <a:p>
            <a:pPr algn="ctr" defTabSz="895350" eaLnBrk="0" hangingPunct="0"/>
            <a:r>
              <a:rPr lang="th-TH" sz="4800" b="1">
                <a:latin typeface="Browallia New" pitchFamily="34" charset="-34"/>
                <a:cs typeface="EucrosiaUPC" pitchFamily="18" charset="-34"/>
              </a:rPr>
              <a:t>มีดังนี้</a:t>
            </a:r>
            <a:endParaRPr lang="th-TH" sz="4400" b="1">
              <a:latin typeface="Browallia New" pitchFamily="34" charset="-34"/>
              <a:cs typeface="EucrosiaUPC" pitchFamily="18" charset="-34"/>
            </a:endParaRPr>
          </a:p>
        </p:txBody>
      </p:sp>
      <p:sp>
        <p:nvSpPr>
          <p:cNvPr id="5" name="รูปหกเหลี่ยม 4"/>
          <p:cNvSpPr/>
          <p:nvPr/>
        </p:nvSpPr>
        <p:spPr>
          <a:xfrm>
            <a:off x="71438" y="2143125"/>
            <a:ext cx="3286125" cy="2357438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๑.ทำตามตัวอย่าง(แบบ) ที่ </a:t>
            </a:r>
            <a:r>
              <a:rPr lang="th-TH" sz="3200" b="1" dirty="0" err="1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กวพ.</a:t>
            </a: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 กำหนด </a:t>
            </a:r>
          </a:p>
          <a:p>
            <a:pPr algn="ctr">
              <a:defRPr/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(ข้อ๑๓๒)</a:t>
            </a:r>
            <a:endParaRPr lang="th-TH" dirty="0"/>
          </a:p>
        </p:txBody>
      </p:sp>
      <p:sp>
        <p:nvSpPr>
          <p:cNvPr id="6" name="รูปหกเหลี่ยม 5"/>
          <p:cNvSpPr/>
          <p:nvPr/>
        </p:nvSpPr>
        <p:spPr>
          <a:xfrm>
            <a:off x="2786063" y="2214563"/>
            <a:ext cx="3071812" cy="2357437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742950" indent="-742950" algn="ctr" eaLnBrk="0" hangingPunct="0">
              <a:defRPr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rowallia New" pitchFamily="34" charset="-34"/>
                <a:cs typeface="EucrosiaUPC" pitchFamily="18" charset="-34"/>
              </a:rPr>
              <a:t>๒.ทำข้อตกลง</a:t>
            </a:r>
          </a:p>
          <a:p>
            <a:pPr marL="742950" indent="-742950" algn="ctr" eaLnBrk="0" hangingPunct="0">
              <a:defRPr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rowallia New" pitchFamily="34" charset="-34"/>
                <a:cs typeface="EucrosiaUPC" pitchFamily="18" charset="-34"/>
              </a:rPr>
              <a:t>เป็นหนังสือ</a:t>
            </a:r>
          </a:p>
          <a:p>
            <a:pPr marL="742950" indent="-742950" algn="ctr" eaLnBrk="0" hangingPunct="0">
              <a:defRPr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rowallia New" pitchFamily="34" charset="-34"/>
                <a:cs typeface="EucrosiaUPC" pitchFamily="18" charset="-34"/>
              </a:rPr>
              <a:t>ไว้ต่อกัน  </a:t>
            </a:r>
          </a:p>
          <a:p>
            <a:pPr marL="742950" indent="-742950" algn="ctr" eaLnBrk="0" hangingPunct="0">
              <a:defRPr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rowallia New" pitchFamily="34" charset="-34"/>
                <a:cs typeface="EucrosiaUPC" pitchFamily="18" charset="-34"/>
              </a:rPr>
              <a:t>(ข้อ ๑๓๓) </a:t>
            </a:r>
          </a:p>
        </p:txBody>
      </p:sp>
      <p:sp>
        <p:nvSpPr>
          <p:cNvPr id="7" name="รูปหกเหลี่ยม 6"/>
          <p:cNvSpPr/>
          <p:nvPr/>
        </p:nvSpPr>
        <p:spPr>
          <a:xfrm>
            <a:off x="5214938" y="2143125"/>
            <a:ext cx="3714750" cy="2428875"/>
          </a:xfrm>
          <a:prstGeom prst="hexagon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th-TH" sz="32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๓.ไม่ทำเป็น</a:t>
            </a: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หนังสือ</a:t>
            </a:r>
          </a:p>
          <a:p>
            <a:pPr eaLnBrk="0" hangingPunct="0">
              <a:defRPr/>
            </a:pPr>
            <a:r>
              <a:rPr lang="th-TH" sz="32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ไว้ต่อกันก็ได้</a:t>
            </a:r>
          </a:p>
          <a:p>
            <a:pPr eaLnBrk="0" hangingPunct="0">
              <a:defRPr/>
            </a:pPr>
            <a:r>
              <a:rPr lang="th-TH" sz="3600" b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(ข้อ ๑๓๓วรรคท้าย)</a:t>
            </a:r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1500188" y="1785938"/>
            <a:ext cx="5857875" cy="1587"/>
          </a:xfrm>
          <a:prstGeom prst="line">
            <a:avLst/>
          </a:prstGeom>
          <a:ln w="5715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ลูกศรลง 12"/>
          <p:cNvSpPr/>
          <p:nvPr/>
        </p:nvSpPr>
        <p:spPr>
          <a:xfrm>
            <a:off x="1357313" y="1785938"/>
            <a:ext cx="357187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4" name="ลูกศรลง 13"/>
          <p:cNvSpPr/>
          <p:nvPr/>
        </p:nvSpPr>
        <p:spPr>
          <a:xfrm>
            <a:off x="4071938" y="1857375"/>
            <a:ext cx="3317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5" name="ลูกศรลง 14"/>
          <p:cNvSpPr/>
          <p:nvPr/>
        </p:nvSpPr>
        <p:spPr>
          <a:xfrm>
            <a:off x="7072313" y="1857375"/>
            <a:ext cx="3317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7" name="สี่เหลี่ยมมุมเว้า 16"/>
          <p:cNvSpPr/>
          <p:nvPr/>
        </p:nvSpPr>
        <p:spPr>
          <a:xfrm>
            <a:off x="0" y="4786313"/>
            <a:ext cx="9001125" cy="1928812"/>
          </a:xfrm>
          <a:prstGeom prst="plaqu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93663" indent="619125" eaLnBrk="0" hangingPunct="0">
              <a:buFont typeface="Wingdings" pitchFamily="2" charset="2"/>
              <a:buChar char="q"/>
              <a:defRPr/>
            </a:pPr>
            <a:r>
              <a:rPr lang="th-TH" sz="4000" b="1" i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สัญญาที่มีข้อความแตกต่างไปจากแบบที่</a:t>
            </a:r>
            <a:r>
              <a:rPr lang="th-TH" sz="4000" b="1" i="1" dirty="0" err="1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กวพ.</a:t>
            </a:r>
            <a:r>
              <a:rPr lang="th-TH" sz="4000" b="1" i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กำหนด</a:t>
            </a:r>
          </a:p>
          <a:p>
            <a:pPr marL="93663" indent="619125" eaLnBrk="0" hangingPunct="0">
              <a:buFont typeface="Wingdings" pitchFamily="2" charset="2"/>
              <a:buChar char="Ø"/>
              <a:defRPr/>
            </a:pPr>
            <a:r>
              <a:rPr lang="th-TH" sz="4000" b="1" i="1" dirty="0">
                <a:solidFill>
                  <a:srgbClr val="C00000"/>
                </a:solidFill>
                <a:latin typeface="Browallia New" pitchFamily="34" charset="-34"/>
                <a:cs typeface="EucrosiaUPC" pitchFamily="18" charset="-34"/>
              </a:rPr>
              <a:t>ให้ส่งให้สำนักงานอัยการสูงสุดตรวจพิจารณาก่อน</a:t>
            </a:r>
          </a:p>
        </p:txBody>
      </p:sp>
      <p:pic>
        <p:nvPicPr>
          <p:cNvPr id="65548" name="รูปภาพ 11" descr="EWL7ZCA8FTUFVCAOSLZOVCACX7RQHCAAMF6NTCASO1WSJCAHYAHKUCAPUF8PMCANAAPHCCA8ZDX7BCAJYY1A9CATH4BJYCA3N5AUGCA5CJEJ8CA9F0RHNCA53ONO0CAZ636TLCAFT7XGMCA9XDQZ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357188"/>
            <a:ext cx="12144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8362950" cy="785812"/>
          </a:xfrm>
          <a:solidFill>
            <a:srgbClr val="990099"/>
          </a:solidFill>
        </p:spPr>
        <p:txBody>
          <a:bodyPr/>
          <a:lstStyle/>
          <a:p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สาระสำคัญของสัญญา ประกอบไปด้วย </a:t>
            </a:r>
          </a:p>
        </p:txBody>
      </p:sp>
      <p:sp>
        <p:nvSpPr>
          <p:cNvPr id="6656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500" y="1143000"/>
            <a:ext cx="8362950" cy="5572125"/>
          </a:xfr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th-TH" b="1" smtClean="0"/>
              <a:t>๑. </a:t>
            </a:r>
            <a:r>
              <a:rPr lang="th-TH" sz="3600" b="1" smtClean="0">
                <a:cs typeface="FreesiaUPC" pitchFamily="34" charset="-34"/>
              </a:rPr>
              <a:t>ข้อตกลงเกี่ยวกับสิ่งของที่ซื้อขาย/งานที่จ้าง ปริมาณ จำนวน และราคาแบบรูป </a:t>
            </a:r>
            <a:r>
              <a:rPr lang="th-TH" sz="3600" b="1" smtClean="0">
                <a:solidFill>
                  <a:srgbClr val="C00000"/>
                </a:solidFill>
                <a:cs typeface="FreesiaUPC" pitchFamily="34" charset="-34"/>
              </a:rPr>
              <a:t>(งานซื้อต้องเป็นของแท้ ของใหม่ ไม่เคยใช้งานมาก่อน)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๒. </a:t>
            </a:r>
            <a:r>
              <a:rPr lang="th-TH" sz="3600" b="1" smtClean="0">
                <a:solidFill>
                  <a:srgbClr val="0000CC"/>
                </a:solidFill>
                <a:cs typeface="FreesiaUPC" pitchFamily="34" charset="-34"/>
              </a:rPr>
              <a:t>เงื่อนไขการส่งมอบ การตรวจรับ(ทั้งหมด/บางส่วน</a:t>
            </a:r>
            <a:r>
              <a:rPr lang="th-TH" sz="3600" b="1" smtClean="0">
                <a:cs typeface="FreesiaUPC" pitchFamily="34" charset="-34"/>
              </a:rPr>
              <a:t>)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๓. เงื่อนไขการชำระเงิน (เงินล่วงหน้า /งวดเงิน)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๔. </a:t>
            </a:r>
            <a:r>
              <a:rPr lang="th-TH" sz="3600" b="1" smtClean="0">
                <a:solidFill>
                  <a:srgbClr val="0000CC"/>
                </a:solidFill>
                <a:cs typeface="FreesiaUPC" pitchFamily="34" charset="-34"/>
              </a:rPr>
              <a:t>เงื่อนไขการรับประกัน ความชำรุดบกพร่อง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๕. การวางหลักประกันการปฏิบัติตามสัญญา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solidFill>
                  <a:srgbClr val="0000CC"/>
                </a:solidFill>
                <a:cs typeface="FreesiaUPC" pitchFamily="34" charset="-34"/>
              </a:rPr>
              <a:t>๖. เงื่อนไขการบอกเลิกสัญญา /ค่าปรับ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๗. การรับผิดชอบค่าเสียหาย/การขยายเวลาส่งมอบ</a:t>
            </a:r>
          </a:p>
          <a:p>
            <a:pPr>
              <a:buFont typeface="Wingdings 2" pitchFamily="18" charset="2"/>
              <a:buNone/>
            </a:pPr>
            <a:endParaRPr lang="th-TH" sz="3600" b="1" smtClean="0">
              <a:cs typeface="FreesiaUPC" pitchFamily="34" charset="-34"/>
            </a:endParaRPr>
          </a:p>
          <a:p>
            <a:pPr>
              <a:buFont typeface="Wingdings 2" pitchFamily="18" charset="2"/>
              <a:buNone/>
            </a:pPr>
            <a:endParaRPr lang="th-TH" sz="3600" b="1" smtClean="0">
              <a:cs typeface="FreesiaUPC" pitchFamily="34" charset="-34"/>
            </a:endParaRPr>
          </a:p>
        </p:txBody>
      </p:sp>
      <p:sp>
        <p:nvSpPr>
          <p:cNvPr id="4" name="ลูกศรโค้งซ้าย 3"/>
          <p:cNvSpPr/>
          <p:nvPr/>
        </p:nvSpPr>
        <p:spPr>
          <a:xfrm rot="20091174">
            <a:off x="8001000" y="714375"/>
            <a:ext cx="857250" cy="1000125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ลูกศรโค้งซ้าย 4"/>
          <p:cNvSpPr/>
          <p:nvPr/>
        </p:nvSpPr>
        <p:spPr>
          <a:xfrm rot="20307584">
            <a:off x="8143875" y="1071563"/>
            <a:ext cx="1000125" cy="1000125"/>
          </a:xfrm>
          <a:prstGeom prst="curved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472488" cy="1071563"/>
          </a:xfrm>
          <a:solidFill>
            <a:srgbClr val="FDFED6"/>
          </a:solidFill>
          <a:ln w="76200">
            <a:solidFill>
              <a:srgbClr val="009900"/>
            </a:solidFill>
            <a:prstDash val="sysDash"/>
          </a:ln>
        </p:spPr>
        <p:txBody>
          <a:bodyPr/>
          <a:lstStyle/>
          <a:p>
            <a:pPr eaLnBrk="1" hangingPunct="1"/>
            <a:r>
              <a:rPr lang="th-TH" sz="5400" b="1" smtClean="0">
                <a:solidFill>
                  <a:srgbClr val="002060"/>
                </a:solidFill>
                <a:cs typeface="EucrosiaUPC" pitchFamily="18" charset="-34"/>
              </a:rPr>
              <a:t>รูปแบบสัญญาตามตัวอย่างที่ กวพ.กำหนด</a:t>
            </a:r>
          </a:p>
        </p:txBody>
      </p:sp>
      <p:sp>
        <p:nvSpPr>
          <p:cNvPr id="67587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143000"/>
            <a:ext cx="8472488" cy="5572125"/>
          </a:xfrm>
          <a:blipFill dpi="0" rotWithShape="1">
            <a:blip r:embed="rId2" cstate="print"/>
            <a:srcRect/>
            <a:tile tx="0" ty="0" sx="100000" sy="100000" flip="none" algn="tl"/>
          </a:blipFill>
          <a:ln w="38100">
            <a:solidFill>
              <a:srgbClr val="9900CC"/>
            </a:solidFill>
          </a:ln>
        </p:spPr>
        <p:txBody>
          <a:bodyPr>
            <a:normAutofit lnSpcReduction="10000"/>
          </a:bodyPr>
          <a:lstStyle/>
          <a:p>
            <a:pPr marL="514350" indent="-514350" eaLnBrk="1" hangingPunct="1">
              <a:buFont typeface="Wingdings 2" pitchFamily="18" charset="2"/>
              <a:buNone/>
            </a:pPr>
            <a:r>
              <a:rPr lang="th-TH" sz="3600" b="1" smtClean="0">
                <a:cs typeface="EucrosiaUPC" pitchFamily="18" charset="-34"/>
              </a:rPr>
              <a:t>๑. </a:t>
            </a:r>
            <a:r>
              <a:rPr lang="th-TH" sz="4000" b="1" smtClean="0">
                <a:solidFill>
                  <a:srgbClr val="000066"/>
                </a:solidFill>
                <a:cs typeface="EucrosiaUPC" pitchFamily="18" charset="-34"/>
              </a:rPr>
              <a:t>สัญญาซื้อขาย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C00000"/>
                </a:solidFill>
                <a:cs typeface="EucrosiaUPC" pitchFamily="18" charset="-34"/>
              </a:rPr>
              <a:t>๒. สัญญาจะซื้อจะขายแบบราคาคงที่ไม่จำกัดปริมาณ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000066"/>
                </a:solidFill>
                <a:cs typeface="EucrosiaUPC" pitchFamily="18" charset="-34"/>
              </a:rPr>
              <a:t>๓. สัญญาซื้อขายคอมพิวเตอร์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6600CC"/>
                </a:solidFill>
                <a:cs typeface="EucrosiaUPC" pitchFamily="18" charset="-34"/>
              </a:rPr>
              <a:t>๔. สัญญาซื้อขายและอนุญาตให้ใช้สิทธิในโปรแกรมคอมพิวเตอร์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000066"/>
                </a:solidFill>
                <a:cs typeface="EucrosiaUPC" pitchFamily="18" charset="-34"/>
              </a:rPr>
              <a:t>๕. สัญญาจ้าง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0070C0"/>
                </a:solidFill>
                <a:cs typeface="EucrosiaUPC" pitchFamily="18" charset="-34"/>
              </a:rPr>
              <a:t>๖. สัญญาจ้างบริการบำรุงรักษาและซ่อมแซมแก้ไขคอมพิวเตอร์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648700" cy="1203325"/>
          </a:xfrm>
          <a:solidFill>
            <a:srgbClr val="FFEEBD"/>
          </a:solidFill>
          <a:ln w="57150">
            <a:solidFill>
              <a:srgbClr val="006600"/>
            </a:solidFill>
            <a:prstDash val="sysDash"/>
          </a:ln>
        </p:spPr>
        <p:txBody>
          <a:bodyPr/>
          <a:lstStyle/>
          <a:p>
            <a:r>
              <a:rPr lang="th-TH" sz="4800" b="1" smtClean="0">
                <a:cs typeface="EucrosiaUPC" pitchFamily="18" charset="-34"/>
              </a:rPr>
              <a:t>รูปแบบสัญญาตามตัวอย่างที่ กวพ.กำหนด (ต่อ)</a:t>
            </a:r>
            <a:endParaRPr lang="th-TH" smtClean="0"/>
          </a:p>
        </p:txBody>
      </p:sp>
      <p:sp>
        <p:nvSpPr>
          <p:cNvPr id="68611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571625"/>
            <a:ext cx="8648700" cy="5143500"/>
          </a:xfr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006600"/>
            </a:solidFill>
          </a:ln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th-TH" sz="4000" b="1" smtClean="0">
                <a:solidFill>
                  <a:srgbClr val="000066"/>
                </a:solidFill>
                <a:cs typeface="EucrosiaUPC" pitchFamily="18" charset="-34"/>
              </a:rPr>
              <a:t>๗.  </a:t>
            </a:r>
            <a:r>
              <a:rPr lang="th-TH" sz="4400" b="1" smtClean="0">
                <a:solidFill>
                  <a:srgbClr val="000066"/>
                </a:solidFill>
                <a:cs typeface="EucrosiaUPC" pitchFamily="18" charset="-34"/>
              </a:rPr>
              <a:t>สัญญาเช่าคอมพิวเตอร์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๘.  สัญญาเช่ารถยนต์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๙.  </a:t>
            </a:r>
            <a:r>
              <a:rPr lang="th-TH" sz="4400" b="1" smtClean="0">
                <a:solidFill>
                  <a:srgbClr val="006600"/>
                </a:solidFill>
                <a:cs typeface="EucrosiaUPC" pitchFamily="18" charset="-34"/>
              </a:rPr>
              <a:t>สัญญาแลกเปลี่ยน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๑๐. สัญญาจ้างผู้เชี่ยวชาญรายบุคคล หรือ               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      จ้างบริษัทที่ปรึกษา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๑๑. </a:t>
            </a:r>
            <a:r>
              <a:rPr lang="th-TH" sz="4400" b="1" smtClean="0">
                <a:solidFill>
                  <a:srgbClr val="800000"/>
                </a:solidFill>
                <a:cs typeface="EucrosiaUPC" pitchFamily="18" charset="-34"/>
              </a:rPr>
              <a:t>สัญญาจ้างที่ปรึกษาออกแบบและควบคุมงาน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ชื่อเรื่อง 1"/>
          <p:cNvSpPr>
            <a:spLocks noGrp="1"/>
          </p:cNvSpPr>
          <p:nvPr>
            <p:ph type="title"/>
          </p:nvPr>
        </p:nvSpPr>
        <p:spPr>
          <a:xfrm>
            <a:off x="642938" y="274638"/>
            <a:ext cx="8291512" cy="1439862"/>
          </a:xfrm>
          <a:solidFill>
            <a:srgbClr val="0070C0"/>
          </a:solidFill>
          <a:ln w="76200">
            <a:solidFill>
              <a:srgbClr val="990033"/>
            </a:solidFill>
          </a:ln>
        </p:spPr>
        <p:txBody>
          <a:bodyPr/>
          <a:lstStyle/>
          <a:p>
            <a:r>
              <a:rPr lang="th-TH" b="1" smtClean="0">
                <a:solidFill>
                  <a:schemeClr val="bg1"/>
                </a:solidFill>
                <a:cs typeface="EucrosiaUPC" pitchFamily="18" charset="-34"/>
              </a:rPr>
              <a:t>รูปแบบสัญญา ตามตัวอย่างที่เคยผ่านการพิจารณาจากสำนักงานอัยการสูงสุด</a:t>
            </a:r>
            <a:endParaRPr lang="th-TH" smtClean="0">
              <a:solidFill>
                <a:schemeClr val="bg1"/>
              </a:solidFill>
            </a:endParaRPr>
          </a:p>
        </p:txBody>
      </p:sp>
      <p:sp>
        <p:nvSpPr>
          <p:cNvPr id="69635" name="ตัวยึดเนื้อหา 2"/>
          <p:cNvSpPr>
            <a:spLocks noGrp="1"/>
          </p:cNvSpPr>
          <p:nvPr>
            <p:ph idx="1"/>
          </p:nvPr>
        </p:nvSpPr>
        <p:spPr>
          <a:xfrm>
            <a:off x="642938" y="2071688"/>
            <a:ext cx="8291512" cy="4176712"/>
          </a:xfr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990099"/>
            </a:solidFill>
            <a:prstDash val="sysDash"/>
          </a:ln>
        </p:spPr>
        <p:txBody>
          <a:bodyPr/>
          <a:lstStyle/>
          <a:p>
            <a:endParaRPr lang="th-TH" sz="4000" b="1" smtClean="0">
              <a:latin typeface="BrowalliaUPC" pitchFamily="34" charset="-34"/>
              <a:cs typeface="BrowalliaUPC" pitchFamily="34" charset="-34"/>
            </a:endParaRPr>
          </a:p>
          <a:p>
            <a:r>
              <a:rPr lang="th-TH" sz="4000" b="1" smtClean="0">
                <a:latin typeface="BrowalliaUPC" pitchFamily="34" charset="-34"/>
                <a:cs typeface="BrowalliaUPC" pitchFamily="34" charset="-34"/>
              </a:rPr>
              <a:t>๑. สัญญาจ้างให้บริการรักษาความปลอดภัย</a:t>
            </a:r>
          </a:p>
          <a:p>
            <a:r>
              <a:rPr lang="th-TH" sz="4000" b="1" smtClean="0">
                <a:latin typeface="BrowalliaUPC" pitchFamily="34" charset="-34"/>
                <a:cs typeface="BrowalliaUPC" pitchFamily="34" charset="-34"/>
              </a:rPr>
              <a:t>๒. สัญญาจ้างทำความสะอาดอาคาร</a:t>
            </a:r>
          </a:p>
          <a:p>
            <a:pPr lvl="1">
              <a:buFont typeface="Verdana" pitchFamily="34" charset="0"/>
              <a:buNone/>
            </a:pPr>
            <a:r>
              <a:rPr lang="th-TH" sz="4000" b="1" smtClean="0">
                <a:latin typeface="BrowalliaUPC" pitchFamily="34" charset="-34"/>
                <a:cs typeface="BrowalliaUPC" pitchFamily="34" charset="-34"/>
              </a:rPr>
              <a:t>				ฯลฯ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title"/>
          </p:nvPr>
        </p:nvSpPr>
        <p:spPr>
          <a:xfrm>
            <a:off x="71438" y="214313"/>
            <a:ext cx="8929687" cy="785812"/>
          </a:xfrm>
          <a:solidFill>
            <a:srgbClr val="FFFF00"/>
          </a:solidFill>
          <a:ln w="76200" cmpd="tri">
            <a:solidFill>
              <a:srgbClr val="660066"/>
            </a:solidFill>
          </a:ln>
        </p:spPr>
        <p:txBody>
          <a:bodyPr/>
          <a:lstStyle/>
          <a:p>
            <a:pPr eaLnBrk="1" hangingPunct="1">
              <a:tabLst>
                <a:tab pos="3856038" algn="l"/>
                <a:tab pos="4483100" algn="l"/>
              </a:tabLst>
            </a:pPr>
            <a:r>
              <a:rPr lang="th-TH" b="1" smtClean="0">
                <a:cs typeface="EucrosiaUPC" pitchFamily="18" charset="-34"/>
              </a:rPr>
              <a:t>กรณีทำข้อตกลงเป็นหนังสือไว้ต่อกัน ทำได้ดังนี้ </a:t>
            </a:r>
            <a:r>
              <a:rPr lang="th-TH" sz="1800" b="1" smtClean="0">
                <a:cs typeface="EucrosiaUPC" pitchFamily="18" charset="-34"/>
              </a:rPr>
              <a:t>(</a:t>
            </a:r>
            <a:r>
              <a:rPr lang="th-TH" sz="2800" b="1" smtClean="0">
                <a:cs typeface="EucrosiaUPC" pitchFamily="18" charset="-34"/>
              </a:rPr>
              <a:t>ข้อ ๑๓๓)</a:t>
            </a:r>
            <a:endParaRPr lang="en-US" sz="2800" b="1" smtClean="0">
              <a:cs typeface="EucrosiaUPC" pitchFamily="18" charset="-34"/>
            </a:endParaRPr>
          </a:p>
        </p:txBody>
      </p:sp>
      <p:sp>
        <p:nvSpPr>
          <p:cNvPr id="7987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1143000"/>
            <a:ext cx="8929688" cy="5357813"/>
          </a:xfrm>
          <a:solidFill>
            <a:srgbClr val="E7FEFF"/>
          </a:solidFill>
          <a:ln w="76200">
            <a:solidFill>
              <a:srgbClr val="663300"/>
            </a:solidFill>
            <a:prstDash val="sysDash"/>
          </a:ln>
        </p:spPr>
        <p:txBody>
          <a:bodyPr rtlCol="0">
            <a:normAutofit fontScale="92500" lnSpcReduction="20000"/>
          </a:bodyPr>
          <a:lstStyle/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EucrosiaUPC" pitchFamily="18" charset="-34"/>
              </a:rPr>
              <a:t>หลัก</a:t>
            </a:r>
            <a:r>
              <a:rPr lang="th-TH" sz="3600" dirty="0" smtClean="0">
                <a:cs typeface="EucrosiaUPC" pitchFamily="18" charset="-34"/>
              </a:rPr>
              <a:t>  -</a:t>
            </a:r>
            <a:r>
              <a:rPr lang="th-TH" sz="4000" b="1" dirty="0" smtClean="0">
                <a:cs typeface="EucrosiaUPC" pitchFamily="18" charset="-34"/>
              </a:rPr>
              <a:t>เป็นดุลยพินิจของ</a:t>
            </a:r>
            <a:r>
              <a:rPr lang="th-TH" sz="4000" b="1" u="sng" dirty="0" smtClean="0">
                <a:solidFill>
                  <a:srgbClr val="C00000"/>
                </a:solidFill>
                <a:cs typeface="EucrosiaUPC" pitchFamily="18" charset="-34"/>
              </a:rPr>
              <a:t>หัวหน้าส่วนราชการ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4000" dirty="0" smtClean="0">
                <a:cs typeface="EucrosiaUPC" pitchFamily="18" charset="-34"/>
              </a:rPr>
              <a:t>	  	   </a:t>
            </a:r>
            <a:r>
              <a:rPr lang="th-TH" sz="4000" b="1" dirty="0" smtClean="0">
                <a:cs typeface="EucrosiaUPC" pitchFamily="18" charset="-34"/>
              </a:rPr>
              <a:t>จะทำข้อตกลงเป็นหนังสือไว้ต่อกัน  โดยไม่ต้องทำ	  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4000" b="1" dirty="0" smtClean="0">
                <a:cs typeface="EucrosiaUPC" pitchFamily="18" charset="-34"/>
              </a:rPr>
              <a:t>           สัญญาตามแบบในข้อ ๑๓๒ ก็ได้ ในกรณีดังนี้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4000" dirty="0" smtClean="0">
                <a:solidFill>
                  <a:srgbClr val="FF0066"/>
                </a:solidFill>
                <a:cs typeface="EucrosiaUPC" pitchFamily="18" charset="-34"/>
                <a:sym typeface="Wingdings" pitchFamily="2" charset="2"/>
              </a:rPr>
              <a:t></a:t>
            </a:r>
            <a:r>
              <a:rPr lang="th-TH" sz="4000" dirty="0" smtClean="0">
                <a:cs typeface="EucrosiaUPC" pitchFamily="18" charset="-34"/>
                <a:sym typeface="Wingdings" pitchFamily="2" charset="2"/>
              </a:rPr>
              <a:t>  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ซื้อ/จ้าง/แลกเปลี่ยน</a:t>
            </a:r>
            <a:r>
              <a:rPr lang="th-TH" sz="4000" b="1" u="sng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โดยวิธีตกลงราคา </a:t>
            </a:r>
            <a:r>
              <a:rPr lang="th-TH" sz="4000" b="1" dirty="0" smtClean="0">
                <a:solidFill>
                  <a:srgbClr val="006600"/>
                </a:solidFill>
                <a:cs typeface="EucrosiaUPC" pitchFamily="18" charset="-34"/>
                <a:sym typeface="Wingdings" pitchFamily="2" charset="2"/>
              </a:rPr>
              <a:t>/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การจ้างปรึกษาวงเงินไม่เกิน๑แสน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circleNumWdBlackPlain" startAt="2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คู่สัญญ</a:t>
            </a:r>
            <a:r>
              <a:rPr lang="th-TH" sz="4000" b="1" dirty="0" smtClean="0">
                <a:solidFill>
                  <a:srgbClr val="006600"/>
                </a:solidFill>
                <a:cs typeface="EucrosiaUPC" pitchFamily="18" charset="-34"/>
                <a:sym typeface="Wingdings" pitchFamily="2" charset="2"/>
              </a:rPr>
              <a:t>า</a:t>
            </a:r>
            <a:r>
              <a:rPr lang="th-TH" sz="4000" dirty="0" smtClean="0">
                <a:cs typeface="EucrosiaUPC" pitchFamily="18" charset="-34"/>
                <a:sym typeface="Wingdings" pitchFamily="2" charset="2"/>
              </a:rPr>
              <a:t> </a:t>
            </a:r>
            <a:r>
              <a:rPr lang="th-TH" sz="4000" b="1" u="sng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ส่งของได้ครบถ้วนภายใน ๕ วันทำการ                             </a:t>
            </a:r>
            <a:r>
              <a:rPr lang="th-TH" sz="4000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		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นับจากทำข้อตกลง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circleNumWdBlackPlain" startAt="2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การซื้อ/จ้างโดย</a:t>
            </a:r>
            <a:r>
              <a:rPr lang="th-TH" sz="4000" b="1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วิธีกรณีพิเศษ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และ</a:t>
            </a:r>
            <a:r>
              <a:rPr lang="th-TH" sz="4000" b="1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การจัดหาจากส่วนราชการ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circleNumWdBlackPlain" startAt="2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การซื้อ/จ้าง โดย</a:t>
            </a:r>
            <a:r>
              <a:rPr lang="th-TH" sz="4000" b="1" u="sng" dirty="0" smtClean="0">
                <a:solidFill>
                  <a:srgbClr val="FF0000"/>
                </a:solidFill>
                <a:cs typeface="EucrosiaUPC" pitchFamily="18" charset="-34"/>
                <a:sym typeface="Wingdings" pitchFamily="2" charset="2"/>
              </a:rPr>
              <a:t>วิธีพิเศษ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ตามข้อ 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๒๓หรือ ๒๔ (๑)-(๕)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4000" dirty="0" smtClean="0">
                <a:solidFill>
                  <a:srgbClr val="7030A0"/>
                </a:solidFill>
                <a:cs typeface="EucrosiaUPC" pitchFamily="18" charset="-34"/>
                <a:sym typeface="Wingdings" pitchFamily="2" charset="2"/>
              </a:rPr>
              <a:t>5.</a:t>
            </a:r>
            <a:r>
              <a:rPr lang="th-TH" sz="4000" dirty="0" smtClean="0">
                <a:solidFill>
                  <a:srgbClr val="3333CC"/>
                </a:solidFill>
                <a:cs typeface="EucrosiaUPC" pitchFamily="18" charset="-34"/>
                <a:sym typeface="Wingdings" pitchFamily="2" charset="2"/>
              </a:rPr>
              <a:t>  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การเช่า ที่ไม่ต้องเสียเงินอื่นใดนอกจากการเช่า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F2805-D871-469A-AFB4-CCCA9ABE4ECF}" type="slidenum">
              <a:rPr lang="en-US"/>
              <a:pPr>
                <a:defRPr/>
              </a:pPr>
              <a:t>102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214313"/>
            <a:ext cx="8858250" cy="1785937"/>
          </a:xfrm>
          <a:solidFill>
            <a:srgbClr val="FFFF66"/>
          </a:solidFill>
          <a:ln w="76200">
            <a:solidFill>
              <a:srgbClr val="009900"/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chemeClr val="tx2">
                    <a:satMod val="130000"/>
                  </a:schemeClr>
                </a:solidFill>
                <a:cs typeface="FreesiaUPC" pitchFamily="34" charset="-34"/>
              </a:rPr>
              <a:t>กรณีที่ไม่ต้องทำข้อตกลงเป็นหนังสือ ไว้ต่อกันก็ได้ </a:t>
            </a:r>
            <a:br>
              <a:rPr lang="th-TH" sz="4000" b="1" dirty="0" smtClean="0">
                <a:solidFill>
                  <a:schemeClr val="tx2">
                    <a:satMod val="130000"/>
                  </a:schemeClr>
                </a:solidFill>
                <a:cs typeface="FreesiaUPC" pitchFamily="34" charset="-34"/>
              </a:rPr>
            </a:br>
            <a:r>
              <a:rPr lang="th-TH" sz="4000" b="1" dirty="0" smtClean="0">
                <a:solidFill>
                  <a:schemeClr val="tx2">
                    <a:satMod val="130000"/>
                  </a:schemeClr>
                </a:solidFill>
                <a:cs typeface="FreesiaUPC" pitchFamily="34" charset="-34"/>
              </a:rPr>
              <a:t>(ระเบียบข้อ ๑๓๓ วรรคท้าย)</a:t>
            </a:r>
          </a:p>
        </p:txBody>
      </p:sp>
      <p:sp>
        <p:nvSpPr>
          <p:cNvPr id="73731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4800" y="2143125"/>
            <a:ext cx="8553450" cy="1285875"/>
          </a:xfrm>
          <a:gradFill rotWithShape="1">
            <a:gsLst>
              <a:gs pos="0">
                <a:srgbClr val="FF80FF"/>
              </a:gs>
              <a:gs pos="50000">
                <a:srgbClr val="FFB3FF"/>
              </a:gs>
              <a:gs pos="100000">
                <a:srgbClr val="FFDAFF"/>
              </a:gs>
            </a:gsLst>
            <a:lin ang="16200000" scaled="1"/>
          </a:gradFill>
          <a:ln w="57150">
            <a:solidFill>
              <a:srgbClr val="009900"/>
            </a:solidFill>
            <a:prstDash val="lgDashDot"/>
          </a:ln>
        </p:spPr>
        <p:txBody>
          <a:bodyPr>
            <a:normAutofit fontScale="40000" lnSpcReduction="2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7600" b="1" u="sng" dirty="0" smtClean="0">
                <a:solidFill>
                  <a:srgbClr val="000099"/>
                </a:solidFill>
                <a:cs typeface="FreesiaUPC" pitchFamily="34" charset="-34"/>
                <a:sym typeface="Wingdings" pitchFamily="2" charset="2"/>
              </a:rPr>
              <a:t>ได้แก่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4000" b="1" dirty="0" smtClean="0">
                <a:cs typeface="FreesiaUPC" pitchFamily="34" charset="-34"/>
                <a:sym typeface="Wingdings" pitchFamily="2" charset="2"/>
              </a:rPr>
              <a:t>	</a:t>
            </a:r>
            <a:r>
              <a:rPr lang="th-TH" sz="6700" b="1" dirty="0" smtClean="0">
                <a:cs typeface="FreesiaUPC" pitchFamily="34" charset="-34"/>
                <a:sym typeface="Wingdings" pitchFamily="2" charset="2"/>
              </a:rPr>
              <a:t>(๑)</a:t>
            </a:r>
            <a:r>
              <a:rPr lang="th-TH" sz="9000" b="1" dirty="0" smtClean="0">
                <a:cs typeface="FreesiaUPC" pitchFamily="34" charset="-34"/>
                <a:sym typeface="Wingdings" pitchFamily="2" charset="2"/>
              </a:rPr>
              <a:t>การจัดหาซึ่งมีราคา</a:t>
            </a:r>
            <a:r>
              <a:rPr lang="th-TH" sz="9000" b="1" dirty="0" smtClean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ไม่เกิน ๑ หมื่นบาท  </a:t>
            </a:r>
            <a:r>
              <a:rPr lang="th-TH" sz="9000" b="1" dirty="0" smtClean="0">
                <a:cs typeface="FreesiaUPC" pitchFamily="34" charset="-34"/>
                <a:sym typeface="Wingdings" pitchFamily="2" charset="2"/>
              </a:rPr>
              <a:t>หรือ</a:t>
            </a:r>
            <a:endParaRPr lang="th-TH" sz="5800" b="1" dirty="0" smtClean="0">
              <a:cs typeface="FreesiaUPC" pitchFamily="34" charset="-34"/>
              <a:sym typeface="Wingdings" pitchFamily="2" charset="2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5800" b="1" dirty="0" smtClean="0">
                <a:cs typeface="FreesiaUPC" pitchFamily="34" charset="-34"/>
                <a:sym typeface="Wingdings" pitchFamily="2" charset="2"/>
              </a:rPr>
              <a:t>  	</a:t>
            </a:r>
            <a:endParaRPr lang="th-TH" sz="5800" b="1" dirty="0" smtClean="0">
              <a:solidFill>
                <a:srgbClr val="990099"/>
              </a:solidFill>
              <a:cs typeface="FreesiaUPC" pitchFamily="34" charset="-34"/>
              <a:sym typeface="Wingdings" pitchFamily="2" charset="2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443336-342C-4D4A-AA62-72ED1B9C3E80}" type="slidenum">
              <a:rPr lang="en-US"/>
              <a:pPr>
                <a:defRPr/>
              </a:pPr>
              <a:t>103</a:t>
            </a:fld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14313" y="3643313"/>
            <a:ext cx="8715375" cy="271462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609600" indent="-609600">
              <a:lnSpc>
                <a:spcPct val="90000"/>
              </a:lnSpc>
              <a:defRPr/>
            </a:pPr>
            <a:r>
              <a:rPr lang="th-TH" sz="3600" b="1" dirty="0">
                <a:cs typeface="FreesiaUPC" pitchFamily="34" charset="-34"/>
                <a:sym typeface="Wingdings" pitchFamily="2" charset="2"/>
              </a:rPr>
              <a:t>(๒) </a:t>
            </a:r>
            <a:r>
              <a:rPr lang="th-TH" sz="3600" b="1" dirty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การซื้อ/จ้าง ซึ่งดำเนินการตามระเบียบข้อ ๓๙ วรรคสอง</a:t>
            </a:r>
          </a:p>
          <a:p>
            <a:pPr marL="609600" indent="-609600" algn="ctr">
              <a:lnSpc>
                <a:spcPct val="90000"/>
              </a:lnSpc>
              <a:defRPr/>
            </a:pPr>
            <a:r>
              <a:rPr lang="th-TH" sz="3600" b="1" i="1" dirty="0">
                <a:cs typeface="FreesiaUPC" pitchFamily="34" charset="-34"/>
                <a:sym typeface="Wingdings" pitchFamily="2" charset="2"/>
              </a:rPr>
              <a:t>	(ได้แก่ วิธี</a:t>
            </a:r>
            <a:r>
              <a:rPr lang="th-TH" sz="3600" b="1" dirty="0">
                <a:cs typeface="FreesiaUPC" pitchFamily="34" charset="-34"/>
                <a:sym typeface="Wingdings" pitchFamily="2" charset="2"/>
              </a:rPr>
              <a:t>ตกลงราคา 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กรณีจำเป็นเร่งด่วนที่เกิดขึ้น</a:t>
            </a:r>
          </a:p>
          <a:p>
            <a:pPr marL="609600" indent="-609600" algn="ctr"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โดยไม่ได้คาดหมายไว้ก่อน </a:t>
            </a:r>
          </a:p>
          <a:p>
            <a:pPr marL="609600" indent="-609600" algn="ctr"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และไม่อาจดำเนินการตามปกติได้ทัน</a:t>
            </a:r>
            <a:endParaRPr lang="th-TH" sz="3600" dirty="0">
              <a:solidFill>
                <a:srgbClr val="0000CC"/>
              </a:solidFill>
            </a:endParaRPr>
          </a:p>
        </p:txBody>
      </p:sp>
      <p:pic>
        <p:nvPicPr>
          <p:cNvPr id="73734" name="รูปภาพ 5" descr="reply-00000032686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38"/>
            <a:ext cx="1238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ชื่อเรื่อง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505825" cy="1296987"/>
          </a:xfrm>
          <a:gradFill rotWithShape="1">
            <a:gsLst>
              <a:gs pos="0">
                <a:srgbClr val="006D2A"/>
              </a:gs>
              <a:gs pos="50000">
                <a:srgbClr val="009E41"/>
              </a:gs>
              <a:gs pos="100000">
                <a:srgbClr val="00BD4F"/>
              </a:gs>
            </a:gsLst>
            <a:lin ang="8100000" scaled="1"/>
          </a:gradFill>
          <a:ln w="76200">
            <a:solidFill>
              <a:srgbClr val="FF990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538163" algn="l"/>
              </a:tabLst>
              <a:defRPr/>
            </a:pPr>
            <a:r>
              <a:rPr lang="th-TH" b="1" dirty="0" smtClean="0">
                <a:cs typeface="FreesiaUPC" pitchFamily="34" charset="-34"/>
              </a:rPr>
              <a:t>	</a:t>
            </a: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การทำสัญญาจ้างก่อสร้างทุกประเภท </a:t>
            </a:r>
            <a:b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ต้องมีเงื่อนไขให้มีการทำสัญญาแบบปรับราคาได้(ค่า</a:t>
            </a:r>
            <a:r>
              <a:rPr lang="en-US" sz="48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K</a:t>
            </a: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)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2426" y="1643050"/>
            <a:ext cx="8505854" cy="5000660"/>
          </a:xfrm>
          <a:solidFill>
            <a:srgbClr val="E7FEFF"/>
          </a:solidFill>
          <a:ln w="38100">
            <a:solidFill>
              <a:srgbClr val="000099"/>
            </a:solidFill>
          </a:ln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3600" b="1" i="1" dirty="0" smtClean="0">
                <a:solidFill>
                  <a:srgbClr val="C00000"/>
                </a:solidFill>
                <a:cs typeface="FreesiaUPC" pitchFamily="34" charset="-34"/>
              </a:rPr>
              <a:t>มติคณะรัฐมนตรี หนังสือของสำนักเลขาธิการคณะรัฐมนตรี ที่ </a:t>
            </a:r>
            <a:r>
              <a:rPr lang="th-TH" sz="3600" b="1" i="1" dirty="0" err="1" smtClean="0">
                <a:solidFill>
                  <a:srgbClr val="C00000"/>
                </a:solidFill>
                <a:cs typeface="FreesiaUPC" pitchFamily="34" charset="-34"/>
              </a:rPr>
              <a:t>นร</a:t>
            </a:r>
            <a:r>
              <a:rPr lang="th-TH" sz="3600" b="1" i="1" dirty="0" smtClean="0">
                <a:solidFill>
                  <a:srgbClr val="C00000"/>
                </a:solidFill>
                <a:cs typeface="FreesiaUPC" pitchFamily="34" charset="-34"/>
              </a:rPr>
              <a:t> ว ๑๐๙ ลงวันที่ ๒๒ สิงหาคม ๒๕๓๒ให้ความช่วยเหลือผู้ประกอบอาชีพก่อสร้าง </a:t>
            </a:r>
          </a:p>
          <a:p>
            <a:pPr marL="441325" lvl="8" indent="-76200">
              <a:buFont typeface="Wingdings" pitchFamily="2" charset="2"/>
              <a:buChar char="Ø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โดยกำหนดให้ทุกส่วนราชการมีข้อกำหนดในประกาศ        สอบราคา ประกวดราคา ไว้ด้วยว่า</a:t>
            </a:r>
          </a:p>
          <a:p>
            <a:pPr marL="441325" lvl="8" indent="-76200" algn="ctr">
              <a:buFont typeface="Wingdings" pitchFamily="2" charset="2"/>
              <a:buChar char="Ø"/>
              <a:defRPr/>
            </a:pP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จะทำสัญญาแบบปรับราคาได้ </a:t>
            </a:r>
          </a:p>
          <a:p>
            <a:pPr marL="441325" lvl="8" indent="-76200">
              <a:buFont typeface="Wingdings" pitchFamily="2" charset="2"/>
              <a:buChar char="Ø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และในขั้นตอนทำสัญญาต้องทำสัญญาแบบปรับราคาได้ </a:t>
            </a:r>
            <a:r>
              <a:rPr lang="en-US" sz="4000" b="1" dirty="0" smtClean="0">
                <a:solidFill>
                  <a:srgbClr val="000099"/>
                </a:solidFill>
                <a:cs typeface="FreesiaUPC" pitchFamily="34" charset="-34"/>
              </a:rPr>
              <a:t>(</a:t>
            </a: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ค่า</a:t>
            </a:r>
            <a:r>
              <a:rPr lang="en-US" sz="4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K</a:t>
            </a:r>
            <a:r>
              <a:rPr lang="en-US" sz="4000" b="1" dirty="0" smtClean="0">
                <a:solidFill>
                  <a:srgbClr val="000099"/>
                </a:solidFill>
                <a:cs typeface="FreesiaUPC" pitchFamily="34" charset="-34"/>
              </a:rPr>
              <a:t>)</a:t>
            </a:r>
          </a:p>
          <a:p>
            <a:pPr marL="441325" lvl="8" indent="-76200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th-TH" sz="4000" b="1" i="1" dirty="0" smtClean="0">
                <a:solidFill>
                  <a:srgbClr val="C00000"/>
                </a:solidFill>
                <a:cs typeface="FreesiaUPC" pitchFamily="34" charset="-34"/>
              </a:rPr>
              <a:t>กรณีมีปัญหา ให้หารือสำนักงบประมาณ</a:t>
            </a:r>
            <a:endParaRPr lang="en-US" sz="4000" b="1" i="1" dirty="0" smtClean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8C4F8A-BB3B-4FA7-B370-91603FB3024A}" type="slidenum">
              <a:rPr lang="en-US"/>
              <a:pPr>
                <a:defRPr/>
              </a:pPr>
              <a:t>104</a:t>
            </a:fld>
            <a:endParaRPr lang="th-TH"/>
          </a:p>
        </p:txBody>
      </p:sp>
      <p:pic>
        <p:nvPicPr>
          <p:cNvPr id="74757" name="รูปภาพ 5" descr="54334_reply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85750"/>
            <a:ext cx="15716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ลูกศรซ้าย 5"/>
          <p:cNvSpPr/>
          <p:nvPr/>
        </p:nvSpPr>
        <p:spPr>
          <a:xfrm>
            <a:off x="7143750" y="4071938"/>
            <a:ext cx="928688" cy="285750"/>
          </a:xfrm>
          <a:prstGeom prst="leftArrow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ชื่อเรื่อง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434387" cy="1428750"/>
          </a:xfrm>
          <a:solidFill>
            <a:srgbClr val="0070C0"/>
          </a:solidFill>
          <a:ln w="57150">
            <a:solidFill>
              <a:srgbClr val="80008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h-TH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ใคร ? เป็นผู้มีอำนาจลงนามในสัญญา                      หรือใบสั่งซื้อ /ใบสั่งจ้าง</a:t>
            </a:r>
          </a:p>
        </p:txBody>
      </p:sp>
      <p:sp>
        <p:nvSpPr>
          <p:cNvPr id="75779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857375"/>
            <a:ext cx="8648700" cy="4714875"/>
          </a:xfrm>
          <a:solidFill>
            <a:srgbClr val="FFFFB9"/>
          </a:solidFill>
          <a:ln w="76200">
            <a:solidFill>
              <a:srgbClr val="3333CC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th-TH" sz="3600" b="1" dirty="0" smtClean="0">
              <a:solidFill>
                <a:srgbClr val="800080"/>
              </a:solidFill>
              <a:cs typeface="EucrosiaUPC" pitchFamily="18" charset="-34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สัญญา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</a:rPr>
              <a:t>                 </a:t>
            </a: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หัวหน้าส่วนราชการ(ข้อ ๑๓๒) 				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(หรือผู้รับมอบอำนาจตามระเบียบฯ ข้อ ๙)</a:t>
            </a:r>
            <a:endParaRPr lang="th-TH" sz="4000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					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ใบสั่งซื้อ		         หัวหน้าเจ้าหน้าที่พัสดุ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ใบสั่งจ้าง	   	(ในวิธีตกลงราคาข้อ ๓๙ วรรคแรก)</a:t>
            </a:r>
          </a:p>
        </p:txBody>
      </p:sp>
      <p:sp>
        <p:nvSpPr>
          <p:cNvPr id="4" name="ลูกศรขวา 3"/>
          <p:cNvSpPr/>
          <p:nvPr/>
        </p:nvSpPr>
        <p:spPr>
          <a:xfrm>
            <a:off x="2428875" y="2286000"/>
            <a:ext cx="1071563" cy="857250"/>
          </a:xfrm>
          <a:prstGeom prst="rightArrow">
            <a:avLst>
              <a:gd name="adj1" fmla="val 28667"/>
              <a:gd name="adj2" fmla="val 48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ลูกศรขวา 4"/>
          <p:cNvSpPr/>
          <p:nvPr/>
        </p:nvSpPr>
        <p:spPr>
          <a:xfrm>
            <a:off x="2786063" y="4643438"/>
            <a:ext cx="1143000" cy="571500"/>
          </a:xfrm>
          <a:prstGeom prst="rightArrow">
            <a:avLst>
              <a:gd name="adj1" fmla="val 28667"/>
              <a:gd name="adj2" fmla="val 414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7" name="วงเล็บปีกกาขวา 6"/>
          <p:cNvSpPr/>
          <p:nvPr/>
        </p:nvSpPr>
        <p:spPr>
          <a:xfrm>
            <a:off x="2428875" y="4643438"/>
            <a:ext cx="428625" cy="1500187"/>
          </a:xfrm>
          <a:prstGeom prst="rightBrace">
            <a:avLst>
              <a:gd name="adj1" fmla="val 58111"/>
              <a:gd name="adj2" fmla="val 50000"/>
            </a:avLst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pic>
        <p:nvPicPr>
          <p:cNvPr id="75783" name="รูปภาพ 7" descr="stories_pic_pr_pr3nsp_1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214313"/>
            <a:ext cx="169545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0"/>
            <a:ext cx="8605838" cy="1571625"/>
            <a:chOff x="192" y="144"/>
            <a:chExt cx="5421" cy="960"/>
          </a:xfrm>
        </p:grpSpPr>
        <p:sp>
          <p:nvSpPr>
            <p:cNvPr id="78856" name="Rectangle 3"/>
            <p:cNvSpPr>
              <a:spLocks noChangeArrowheads="1"/>
            </p:cNvSpPr>
            <p:nvPr/>
          </p:nvSpPr>
          <p:spPr bwMode="auto">
            <a:xfrm>
              <a:off x="240" y="144"/>
              <a:ext cx="480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57" name="Rectangle 4"/>
            <p:cNvSpPr>
              <a:spLocks noChangeArrowheads="1"/>
            </p:cNvSpPr>
            <p:nvPr/>
          </p:nvSpPr>
          <p:spPr bwMode="auto">
            <a:xfrm>
              <a:off x="192" y="240"/>
              <a:ext cx="5421" cy="820"/>
            </a:xfrm>
            <a:prstGeom prst="rect">
              <a:avLst/>
            </a:prstGeom>
            <a:solidFill>
              <a:srgbClr val="FFCCFF"/>
            </a:solidFill>
            <a:ln w="57150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th-TH" sz="4400" b="1" dirty="0">
                  <a:latin typeface="Browallia New" pitchFamily="34" charset="-34"/>
                  <a:cs typeface="FreesiaUPC" pitchFamily="34" charset="-34"/>
                </a:rPr>
                <a:t>สัญญาที่มีข้อตกลงให้มีการจ่ายเงินล่วงหน้า                      	จะระบุในสัญญาได้ไม่เกินอัตราดังนี้ (ข้อ ๖๘)</a:t>
              </a:r>
              <a:endParaRPr lang="th-TH" sz="4000" b="1" dirty="0">
                <a:latin typeface="Browallia New" pitchFamily="34" charset="-34"/>
                <a:cs typeface="FreesiaUPC" pitchFamily="34" charset="-34"/>
              </a:endParaRPr>
            </a:p>
          </p:txBody>
        </p:sp>
      </p:grp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285750" y="1571625"/>
            <a:ext cx="8643938" cy="5478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2563" lvl="2" eaLnBrk="0" hangingPunct="0">
              <a:lnSpc>
                <a:spcPct val="90000"/>
              </a:lnSpc>
              <a:defRPr/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๑.ซื้อ/จ้าง กับส่วนราชการ ,รัฐวิสาหกิจฯ......</a:t>
            </a:r>
            <a:r>
              <a:rPr lang="th-TH" sz="3200" b="1" dirty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จ่ายไม่เกิน ๕๐ </a:t>
            </a:r>
            <a:r>
              <a:rPr lang="en-US" sz="3200" b="1" dirty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%</a:t>
            </a:r>
            <a:endParaRPr lang="th-TH" sz="3200" b="1" dirty="0">
              <a:solidFill>
                <a:srgbClr val="FF0000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91140" name="Rectangle 6"/>
          <p:cNvSpPr>
            <a:spLocks noChangeArrowheads="1"/>
          </p:cNvSpPr>
          <p:nvPr/>
        </p:nvSpPr>
        <p:spPr bwMode="auto">
          <a:xfrm>
            <a:off x="285750" y="2286000"/>
            <a:ext cx="8643938" cy="5478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2563" lvl="2" eaLnBrk="0" hangingPunct="0">
              <a:lnSpc>
                <a:spcPct val="90000"/>
              </a:lnSpc>
              <a:defRPr/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๒. </a:t>
            </a:r>
            <a:r>
              <a:rPr lang="th-TH" sz="3200" b="1" dirty="0">
                <a:solidFill>
                  <a:srgbClr val="000099"/>
                </a:solidFill>
                <a:cs typeface="FreesiaUPC" pitchFamily="34" charset="-34"/>
                <a:sym typeface="Wingdings" pitchFamily="2" charset="2"/>
              </a:rPr>
              <a:t>ซื้อจากต่างประเทศ .......................</a:t>
            </a:r>
            <a:r>
              <a:rPr lang="th-TH" sz="3200" b="1" dirty="0">
                <a:solidFill>
                  <a:srgbClr val="FF0000"/>
                </a:solidFill>
                <a:cs typeface="FreesiaUPC" pitchFamily="34" charset="-34"/>
                <a:sym typeface="Wingdings" pitchFamily="2" charset="2"/>
              </a:rPr>
              <a:t>จ่ายตามที่ผู้ขายกำหนด </a:t>
            </a:r>
            <a:endParaRPr lang="th-TH" sz="3200" b="1" dirty="0">
              <a:solidFill>
                <a:srgbClr val="002060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91141" name="Rectangle 7"/>
          <p:cNvSpPr>
            <a:spLocks noChangeArrowheads="1"/>
          </p:cNvSpPr>
          <p:nvPr/>
        </p:nvSpPr>
        <p:spPr bwMode="auto">
          <a:xfrm>
            <a:off x="285750" y="4286250"/>
            <a:ext cx="8643938" cy="1077218"/>
          </a:xfrm>
          <a:prstGeom prst="rect">
            <a:avLst/>
          </a:prstGeom>
          <a:solidFill>
            <a:srgbClr val="FDFED6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92075" indent="-9525">
              <a:defRPr/>
            </a:pPr>
            <a:r>
              <a:rPr lang="th-TH" sz="3200" b="1" dirty="0">
                <a:solidFill>
                  <a:srgbClr val="000099"/>
                </a:solidFill>
                <a:cs typeface="FreesiaUPC" pitchFamily="34" charset="-34"/>
                <a:sym typeface="Wingdings" pitchFamily="2" charset="2"/>
              </a:rPr>
              <a:t>๔.ซื้อ/จ้าง วิธีสอบราคา/ประกวดราคา..........</a:t>
            </a:r>
            <a:r>
              <a:rPr lang="th-TH" sz="3200" b="1" dirty="0">
                <a:solidFill>
                  <a:srgbClr val="FF0000"/>
                </a:solidFill>
                <a:cs typeface="FreesiaUPC" pitchFamily="34" charset="-34"/>
                <a:sym typeface="Wingdings" pitchFamily="2" charset="2"/>
              </a:rPr>
              <a:t>จ่ายไม่เกิน ๑๕</a:t>
            </a:r>
            <a:r>
              <a:rPr lang="th-TH" sz="32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  <a:sym typeface="Wingdings" pitchFamily="2" charset="2"/>
              </a:rPr>
              <a:t>%</a:t>
            </a:r>
            <a:r>
              <a:rPr lang="th-TH" sz="3200" b="1" dirty="0">
                <a:solidFill>
                  <a:srgbClr val="FF0000"/>
                </a:solidFill>
                <a:cs typeface="FreesiaUPC" pitchFamily="34" charset="-34"/>
                <a:sym typeface="Wingdings" pitchFamily="2" charset="2"/>
              </a:rPr>
              <a:t> </a:t>
            </a:r>
          </a:p>
          <a:p>
            <a:pPr>
              <a:defRPr/>
            </a:pPr>
            <a:r>
              <a:rPr lang="th-TH" sz="3200" b="1" dirty="0">
                <a:solidFill>
                  <a:srgbClr val="000099"/>
                </a:solidFill>
                <a:cs typeface="FreesiaUPC" pitchFamily="34" charset="-34"/>
                <a:sym typeface="Wingdings" pitchFamily="2" charset="2"/>
              </a:rPr>
              <a:t>    </a:t>
            </a:r>
            <a:r>
              <a:rPr lang="th-TH" sz="3200" b="1" dirty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(ต้องกำหนดเงื่อนไขไว้ในประกาศสอบ/ประกวดราคา ด้วย)</a:t>
            </a:r>
            <a:endParaRPr lang="en-US" sz="3200" b="1" dirty="0">
              <a:solidFill>
                <a:srgbClr val="C00000"/>
              </a:solidFill>
              <a:cs typeface="FreesiaUPC" pitchFamily="34" charset="-34"/>
              <a:sym typeface="Wingdings" pitchFamily="2" charset="2"/>
            </a:endParaRP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285750" y="3071813"/>
            <a:ext cx="8724900" cy="1077218"/>
          </a:xfrm>
          <a:prstGeom prst="rect">
            <a:avLst/>
          </a:prstGeom>
          <a:solidFill>
            <a:srgbClr val="C7FFAB"/>
          </a:solidFill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92075" indent="-9525"/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๓. </a:t>
            </a:r>
            <a:r>
              <a:rPr lang="th-TH" sz="3200" b="1" i="1" dirty="0">
                <a:cs typeface="FreesiaUPC" pitchFamily="34" charset="-34"/>
                <a:sym typeface="Wingdings" pitchFamily="2" charset="2"/>
              </a:rPr>
              <a:t>การบอกรับวารสาร,/สั่งจองหนังสือ/</a:t>
            </a:r>
            <a:endParaRPr lang="th-TH" sz="3200" b="1" i="1" dirty="0">
              <a:solidFill>
                <a:srgbClr val="FF0000"/>
              </a:solidFill>
              <a:cs typeface="FreesiaUPC" pitchFamily="34" charset="-34"/>
              <a:sym typeface="Wingdings" pitchFamily="2" charset="2"/>
            </a:endParaRPr>
          </a:p>
          <a:p>
            <a:pPr marL="92075" indent="-9525"/>
            <a:r>
              <a:rPr lang="th-TH" sz="3200" b="1" i="1" dirty="0">
                <a:cs typeface="FreesiaUPC" pitchFamily="34" charset="-34"/>
                <a:sym typeface="Wingdings" pitchFamily="2" charset="2"/>
              </a:rPr>
              <a:t>    ซื้อข้อมูล </a:t>
            </a:r>
            <a:r>
              <a:rPr lang="en-US" sz="3200" b="1" i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E</a:t>
            </a:r>
            <a:r>
              <a:rPr lang="th-TH" sz="3200" b="1" i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 /</a:t>
            </a:r>
            <a:r>
              <a:rPr lang="th-TH" sz="3200" b="1" i="1" dirty="0">
                <a:cs typeface="FreesiaUPC" pitchFamily="34" charset="-34"/>
                <a:sym typeface="Wingdings" pitchFamily="2" charset="2"/>
              </a:rPr>
              <a:t>บอกรับสมาชิก</a:t>
            </a:r>
            <a:r>
              <a:rPr lang="en-US" sz="3200" b="1" i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In</a:t>
            </a:r>
            <a:r>
              <a:rPr lang="en-US" sz="3200" b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ternet</a:t>
            </a:r>
            <a:r>
              <a:rPr lang="th-TH" sz="3200" b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.......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  <a:sym typeface="Wingdings" pitchFamily="2" charset="2"/>
              </a:rPr>
              <a:t>จ่ายเท่าที่จ่ายจริง</a:t>
            </a:r>
            <a:r>
              <a:rPr lang="en-US" sz="3200" b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  </a:t>
            </a:r>
            <a:r>
              <a:rPr lang="th-TH" sz="3200" b="1" dirty="0">
                <a:cs typeface="FreesiaUPC" pitchFamily="34" charset="-34"/>
                <a:sym typeface="Wingdings" pitchFamily="2" charset="2"/>
              </a:rPr>
              <a:t>     </a:t>
            </a:r>
          </a:p>
        </p:txBody>
      </p:sp>
      <p:sp>
        <p:nvSpPr>
          <p:cNvPr id="78855" name="Rectangle 6"/>
          <p:cNvSpPr>
            <a:spLocks noChangeArrowheads="1"/>
          </p:cNvSpPr>
          <p:nvPr/>
        </p:nvSpPr>
        <p:spPr bwMode="auto">
          <a:xfrm>
            <a:off x="285750" y="5500688"/>
            <a:ext cx="8643938" cy="978729"/>
          </a:xfrm>
          <a:prstGeom prst="rect">
            <a:avLst/>
          </a:prstGeom>
          <a:solidFill>
            <a:srgbClr val="E5FFFF"/>
          </a:solidFill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2563" lvl="2" eaLnBrk="0" hangingPunct="0">
              <a:lnSpc>
                <a:spcPct val="90000"/>
              </a:lnSpc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๕. </a:t>
            </a:r>
            <a:r>
              <a:rPr lang="th-TH" sz="3200" b="1" dirty="0">
                <a:cs typeface="FreesiaUPC" pitchFamily="34" charset="-34"/>
                <a:sym typeface="Wingdings" pitchFamily="2" charset="2"/>
              </a:rPr>
              <a:t>ซื้อ/จ้าง โดยวิธีพิเศษ ..............................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จ่ายไม่เกิน ๑๕</a:t>
            </a: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  <a:sym typeface="Wingdings" pitchFamily="2" charset="2"/>
              </a:rPr>
              <a:t>%</a:t>
            </a:r>
            <a:endParaRPr lang="th-TH" sz="3200" b="1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  <a:p>
            <a:pPr marL="182563" lvl="2" eaLnBrk="0" hangingPunct="0">
              <a:lnSpc>
                <a:spcPct val="90000"/>
              </a:lnSpc>
            </a:pPr>
            <a:r>
              <a:rPr lang="th-TH" sz="3200" b="1" dirty="0">
                <a:cs typeface="FreesiaUPC" pitchFamily="34" charset="-34"/>
                <a:sym typeface="Wingdings" pitchFamily="2" charset="2"/>
              </a:rPr>
              <a:t>(ต้องแจ้งว่ามีเงินล่วงหน้าในขณะเจรจาราคา)</a:t>
            </a:r>
            <a:endParaRPr lang="th-TH" sz="3200" b="1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2C1B1-99A1-4C85-AD41-DC2B61AD67FD}" type="slidenum">
              <a:rPr lang="en-US" smtClean="0"/>
              <a:pPr>
                <a:defRPr/>
              </a:pPr>
              <a:t>107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0" y="2643188"/>
            <a:ext cx="9144000" cy="1785937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(ข้อ๗๐)</a:t>
            </a:r>
            <a:r>
              <a:rPr lang="th-TH" sz="3200" b="1" i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กรณีนี้......ไม่ต้องเรียกหลักประกันการจ่ายเงินล่วงหน้า</a:t>
            </a:r>
            <a:endParaRPr lang="th-TH" sz="4000" b="1" dirty="0">
              <a:solidFill>
                <a:srgbClr val="C00000"/>
              </a:solidFill>
              <a:latin typeface="Browall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en-US" sz="44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***</a:t>
            </a:r>
            <a:r>
              <a:rPr lang="th-TH" sz="3200" b="1" dirty="0">
                <a:solidFill>
                  <a:srgbClr val="003E1C"/>
                </a:solidFill>
                <a:latin typeface="Browallia New" pitchFamily="34" charset="-34"/>
                <a:cs typeface="FreesiaUPC" pitchFamily="34" charset="-34"/>
              </a:rPr>
              <a:t>หากคู่สัญญาเป็นส่วนราชการ /รัฐวิสาหกิจ/หรือหน่วยงานส่วนท้องถิ่น หรือที่กม.บัญญัติให้มีฐานะเป็นราชการบริหารส่วนท้องถิ่น</a:t>
            </a:r>
            <a:r>
              <a:rPr lang="en-US" sz="32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**</a:t>
            </a:r>
            <a:endParaRPr lang="th-TH" sz="3200" b="1" dirty="0">
              <a:solidFill>
                <a:srgbClr val="C00000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71438"/>
            <a:ext cx="8786813" cy="2286000"/>
          </a:xfrm>
          <a:prstGeom prst="roundRect">
            <a:avLst/>
          </a:prstGeom>
          <a:solidFill>
            <a:srgbClr val="FDFED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*******</a:t>
            </a:r>
            <a:r>
              <a:rPr lang="th-TH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ให้ผู้รับจ้างที่รับเงินล่วงหน้าไป</a:t>
            </a:r>
            <a:r>
              <a:rPr lang="en-US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*******</a:t>
            </a:r>
            <a:endParaRPr lang="th-TH" sz="4000" b="1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i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จะต้อง</a:t>
            </a:r>
            <a:r>
              <a:rPr lang="th-TH" sz="40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นำพันธบัตรรัฐบาลไทย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หรือหนังสือค้ำประกันธนาคารในประเทศ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มาวางค้ำประกันเงินล่วงหน้าให้แก่ทางราชการด้วย</a:t>
            </a:r>
            <a:endParaRPr lang="th-TH" sz="4000" dirty="0">
              <a:solidFill>
                <a:srgbClr val="0000CC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2875" y="4714875"/>
            <a:ext cx="8942388" cy="2071688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i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ข้อ ๖๙  กรณีไม่ถือว่าเป็นการจ่ายเงินล่วงหน้า </a:t>
            </a:r>
            <a:r>
              <a:rPr lang="th-TH" sz="3200" b="1" i="1" u="sng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ได้แก่</a:t>
            </a:r>
          </a:p>
          <a:p>
            <a:pPr>
              <a:defRPr/>
            </a:pPr>
            <a:r>
              <a:rPr lang="th-TH" sz="3200" b="1" i="1" u="sng" dirty="0">
                <a:solidFill>
                  <a:schemeClr val="tx1"/>
                </a:solidFill>
                <a:latin typeface="Browallia New" pitchFamily="34" charset="-34"/>
                <a:cs typeface="FreesiaUPC" pitchFamily="34" charset="-34"/>
              </a:rPr>
              <a:t>-การจ่ายเงินให้ผู้ขาย/ผู้รับจ้าง ตามแบบธรรมเนียมการค้าระหว่างประเทศโดยเปิด</a:t>
            </a:r>
            <a:r>
              <a:rPr lang="en-US" sz="3200" b="1" i="1" u="sng" dirty="0">
                <a:solidFill>
                  <a:schemeClr val="tx1"/>
                </a:solidFill>
                <a:latin typeface="Browallia New" pitchFamily="34" charset="-34"/>
                <a:cs typeface="FreesiaUPC" pitchFamily="34" charset="-34"/>
              </a:rPr>
              <a:t> L/C </a:t>
            </a:r>
            <a:r>
              <a:rPr lang="th-TH" sz="3200" b="1" i="1" u="sng" dirty="0">
                <a:solidFill>
                  <a:schemeClr val="tx1"/>
                </a:solidFill>
                <a:latin typeface="Browallia New" pitchFamily="34" charset="-34"/>
                <a:cs typeface="FreesiaUPC" pitchFamily="34" charset="-34"/>
              </a:rPr>
              <a:t>, ดราฟต์ วงเงินไม่เกิน ๕๐,๐๐๐บาท หรือจ่าย           ตามความก้าวหน้าในการจัดหาพัสดุที่สั่งซื้อ</a:t>
            </a:r>
            <a:endParaRPr lang="th-TH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DEAC59D2-2DDD-42CE-86A1-A2DA6578AEC5}" type="slidenum">
              <a:rPr lang="en-US" smtClean="0"/>
              <a:pPr>
                <a:defRPr/>
              </a:pPr>
              <a:t>108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214313"/>
            <a:ext cx="8643938" cy="12858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อัตราค่าปรับที่ต้องกำหนดไว้ในสัญญา </a:t>
            </a:r>
            <a:r>
              <a:rPr lang="th-TH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(ข้อ ๑๓๔)</a:t>
            </a:r>
            <a:endParaRPr lang="th-TH" sz="5400" dirty="0">
              <a:solidFill>
                <a:srgbClr val="C00000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52400" y="2000250"/>
            <a:ext cx="3786187" cy="457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latin typeface="Browallia New" pitchFamily="34" charset="-34"/>
              <a:cs typeface="FreesiaUPC" pitchFamily="34" charset="-34"/>
            </a:endParaRPr>
          </a:p>
          <a:p>
            <a:pPr>
              <a:defRPr/>
            </a:pPr>
            <a:endParaRPr lang="th-TH" b="1" dirty="0">
              <a:latin typeface="Browallia New" pitchFamily="34" charset="-34"/>
              <a:cs typeface="FreesiaUPC" pitchFamily="34" charset="-34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การซื้อ/จ้าง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 –ให้กำหนดอัตราค่าปรับเป็นรายวัน</a:t>
            </a:r>
          </a:p>
          <a:p>
            <a:pPr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-ใน</a:t>
            </a:r>
            <a:r>
              <a:rPr lang="th-TH" sz="3600" b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อัตราตายตัว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ระหว่าง ร้อยละ ๐.๐๑-๐.๒๐ ของราคาพัสดุ	ที่ยังไม่ได้รับมอบ</a:t>
            </a:r>
          </a:p>
          <a:p>
            <a:pPr algn="ctr">
              <a:defRPr/>
            </a:pPr>
            <a:endParaRPr lang="th-TH" b="1" dirty="0">
              <a:latin typeface="Browallia New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038600" y="2071688"/>
            <a:ext cx="4962525" cy="4357687"/>
          </a:xfrm>
          <a:prstGeom prst="roundRect">
            <a:avLst/>
          </a:prstGeom>
          <a:solidFill>
            <a:srgbClr val="FFE1FF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งานจ้าง-ที่ต้องการผลสำเร็จของงานทั้งหมดพร้อมกัน                     </a:t>
            </a: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 </a:t>
            </a: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ให้กำหนดค่าปรับเป็นรายวัน เป็น</a:t>
            </a:r>
            <a:r>
              <a:rPr lang="th-TH" sz="3600" b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จำนวนตายตัว </a:t>
            </a:r>
          </a:p>
          <a:p>
            <a:pPr algn="ctr"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ในอัตราร้อยละ๐.๐๑-๐.๑๐ ของราคาค่าจ้างนั้น 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แต่ต้องไม่ต่ำกว่าวันละ ๑๐๐ บ</a:t>
            </a:r>
            <a:r>
              <a:rPr lang="th-TH" sz="32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าท </a:t>
            </a:r>
            <a:endParaRPr lang="th-TH" b="1" dirty="0">
              <a:solidFill>
                <a:srgbClr val="C00000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6" name="ลูกศรขวา 5"/>
          <p:cNvSpPr/>
          <p:nvPr/>
        </p:nvSpPr>
        <p:spPr>
          <a:xfrm>
            <a:off x="6429375" y="6429375"/>
            <a:ext cx="2000250" cy="428625"/>
          </a:xfrm>
          <a:prstGeom prst="righ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7" name="วงรี 6"/>
          <p:cNvSpPr/>
          <p:nvPr/>
        </p:nvSpPr>
        <p:spPr>
          <a:xfrm>
            <a:off x="6000750" y="6429375"/>
            <a:ext cx="1500188" cy="357188"/>
          </a:xfrm>
          <a:prstGeom prst="ellipse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ต่อ</a:t>
            </a:r>
            <a:endParaRPr lang="th-TH" dirty="0"/>
          </a:p>
        </p:txBody>
      </p:sp>
      <p:sp>
        <p:nvSpPr>
          <p:cNvPr id="8" name="ลูกศรลง 7"/>
          <p:cNvSpPr/>
          <p:nvPr/>
        </p:nvSpPr>
        <p:spPr>
          <a:xfrm>
            <a:off x="1857375" y="1500188"/>
            <a:ext cx="714375" cy="571500"/>
          </a:xfrm>
          <a:prstGeom prst="downArrow">
            <a:avLst>
              <a:gd name="adj1" fmla="val 50000"/>
              <a:gd name="adj2" fmla="val 452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6357938" y="1500188"/>
            <a:ext cx="642937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C60E5-902B-4C86-B10A-81550CD3D6A5}" type="slidenum">
              <a:rPr lang="en-US" smtClean="0"/>
              <a:pPr>
                <a:defRPr/>
              </a:pPr>
              <a:t>109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1571625"/>
            <a:ext cx="4357688" cy="48577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latin typeface="Browallia New" pitchFamily="34" charset="-34"/>
                <a:cs typeface="FreesiaUPC" pitchFamily="34" charset="-34"/>
                <a:sym typeface="Wingdings 2"/>
              </a:rPr>
              <a:t></a:t>
            </a:r>
            <a:r>
              <a:rPr lang="th-TH" sz="40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งานก่อสร้างสาธารณูปโภค</a:t>
            </a:r>
          </a:p>
          <a:p>
            <a:pPr algn="ctr">
              <a:defRPr/>
            </a:pPr>
            <a:r>
              <a:rPr lang="th-TH" sz="4000" b="1" dirty="0">
                <a:latin typeface="Browallia New" pitchFamily="34" charset="-34"/>
                <a:cs typeface="FreesiaUPC" pitchFamily="34" charset="-34"/>
              </a:rPr>
              <a:t>- ที่มีผลกระทบต่อการจราจร ให้กำหนดค่าปรับเป็นรายวัน ในอัตราร้อยละ๐.๒๕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4876800" y="1571625"/>
            <a:ext cx="4052888" cy="4857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latin typeface="Browallia New" pitchFamily="34" charset="-34"/>
                <a:cs typeface="FreesiaUPC" pitchFamily="34" charset="-34"/>
                <a:sym typeface="Wingdings 2"/>
              </a:rPr>
              <a:t></a:t>
            </a: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การจ้างที่ปรึกษา </a:t>
            </a:r>
            <a:endParaRPr lang="th-TH" sz="3600" b="1" dirty="0" smtClean="0">
              <a:solidFill>
                <a:srgbClr val="C00000"/>
              </a:solidFill>
              <a:latin typeface="Browallia New" pitchFamily="34" charset="-34"/>
              <a:cs typeface="FreesiaUPC" pitchFamily="34" charset="-34"/>
            </a:endParaRPr>
          </a:p>
          <a:p>
            <a:pPr>
              <a:defRPr/>
            </a:pPr>
            <a:r>
              <a:rPr lang="th-TH" sz="3600" b="1" dirty="0" smtClean="0">
                <a:latin typeface="Browallia New" pitchFamily="34" charset="-34"/>
                <a:cs typeface="FreesiaUPC" pitchFamily="34" charset="-34"/>
              </a:rPr>
              <a:t>–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หากเห็นว่าจำเป็นต้องกำหนดค่าปรับไว้</a:t>
            </a:r>
          </a:p>
          <a:p>
            <a:pPr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ให้กำหนดค่าปรับเป็นรายวัน หรือในอัตราตายตัว</a:t>
            </a:r>
            <a:r>
              <a:rPr lang="th-TH" sz="3600" b="1" dirty="0">
                <a:solidFill>
                  <a:srgbClr val="FF3399"/>
                </a:solidFill>
                <a:latin typeface="Browallia New" pitchFamily="34" charset="-34"/>
                <a:cs typeface="FreesiaUPC" pitchFamily="34" charset="-34"/>
              </a:rPr>
              <a:t>ในอัตราร้อยละ๐.๐๑-๐.๑๐ ของราคาค่าจ้างนั้น ได้ตามความเหมาะสม</a:t>
            </a:r>
          </a:p>
        </p:txBody>
      </p:sp>
      <p:sp>
        <p:nvSpPr>
          <p:cNvPr id="6" name="ลูกศรขวา 5"/>
          <p:cNvSpPr/>
          <p:nvPr/>
        </p:nvSpPr>
        <p:spPr>
          <a:xfrm rot="5400000">
            <a:off x="6453188" y="833437"/>
            <a:ext cx="762000" cy="809625"/>
          </a:xfrm>
          <a:prstGeom prst="rightArrow">
            <a:avLst/>
          </a:prstGeom>
          <a:solidFill>
            <a:srgbClr val="FFE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285750" y="214313"/>
            <a:ext cx="8643938" cy="64293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(ต่อ)   </a:t>
            </a: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อัตราค่าปรับที่ต้องกำหนดไว้ในสัญญา (ข้อ ๑๓๔)</a:t>
            </a:r>
            <a:endParaRPr lang="th-TH" sz="3600" dirty="0">
              <a:solidFill>
                <a:srgbClr val="C00000"/>
              </a:solidFill>
            </a:endParaRPr>
          </a:p>
        </p:txBody>
      </p:sp>
      <p:sp>
        <p:nvSpPr>
          <p:cNvPr id="10" name="ลูกศรลง 9"/>
          <p:cNvSpPr/>
          <p:nvPr/>
        </p:nvSpPr>
        <p:spPr>
          <a:xfrm>
            <a:off x="2071688" y="857250"/>
            <a:ext cx="785812" cy="714375"/>
          </a:xfrm>
          <a:prstGeom prst="down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92149-E1AC-4C5C-A549-F78083D8AF5C}" type="slidenum">
              <a:rPr lang="en-US" smtClean="0"/>
              <a:pPr>
                <a:defRPr/>
              </a:pPr>
              <a:t>110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2714625"/>
            <a:ext cx="8715375" cy="178593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latin typeface="Browallia New" pitchFamily="34" charset="-34"/>
                <a:cs typeface="FreesiaUPC" pitchFamily="34" charset="-34"/>
                <a:sym typeface="Wingdings 2"/>
              </a:rPr>
              <a:t> </a:t>
            </a: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ถ้าส่งของเกินกำหนดสัญญาเป็นจำนวนวันเท่าใด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i="1" u="sng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ให้ปรับเป็นรายวัน ในอัตราที่กำหนดของราคาทั้งหมด</a:t>
            </a:r>
            <a:endParaRPr lang="th-TH" sz="3600" b="1" i="1" u="sng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4786313"/>
            <a:ext cx="8572500" cy="18573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ให้ส่วนราชการรีบแจ้งการเรียกค่าปรับจากคู่สัญญา และ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เมื่อคู่สัญญาได้ส่งมอบพัสดุ</a:t>
            </a:r>
            <a:r>
              <a:rPr lang="th-TH" sz="3200" b="1" i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ให้ส่วนราชการบอกสงวนสิทธิ์การเรียกค่าปรับในขณะที่รับมอบพัสดุนั้นด้วย</a:t>
            </a: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285720" y="2285992"/>
            <a:ext cx="8643998" cy="785818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การจัดหาสิ่งของ-ที่คิดราคารวมค่าติดตั้ง/ทดลองด้วย </a:t>
            </a:r>
            <a:endParaRPr lang="th-TH" sz="3200" dirty="0"/>
          </a:p>
        </p:txBody>
      </p:sp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357158" y="4214818"/>
            <a:ext cx="8429684" cy="642942"/>
          </a:xfrm>
          <a:prstGeom prst="flowChartAlternateProcess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FFFF00"/>
                </a:solidFill>
                <a:latin typeface="Browallia New" pitchFamily="34" charset="-34"/>
                <a:cs typeface="FreesiaUPC" pitchFamily="34" charset="-34"/>
                <a:sym typeface="Wingdings 2"/>
              </a:rPr>
              <a:t></a:t>
            </a:r>
            <a:r>
              <a:rPr lang="th-TH" sz="4000" b="1" u="sng" dirty="0">
                <a:solidFill>
                  <a:schemeClr val="tx1"/>
                </a:solidFill>
                <a:latin typeface="Browallia New" pitchFamily="34" charset="-34"/>
                <a:cs typeface="FreesiaUPC" pitchFamily="34" charset="-34"/>
              </a:rPr>
              <a:t>เมื่อครบกำหนดส่งมอบพัสดุตามสัญญา/ข้อตกลง</a:t>
            </a: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214313" y="571500"/>
            <a:ext cx="8786812" cy="1643063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latin typeface="Browallia New" pitchFamily="34" charset="-34"/>
                <a:cs typeface="FreesiaUPC" pitchFamily="34" charset="-34"/>
                <a:sym typeface="Wingdings 2"/>
              </a:rPr>
              <a:t></a:t>
            </a:r>
            <a:r>
              <a:rPr lang="th-TH" sz="36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การจัดหาสิ่งของที่ประกอบกันเป็นชุด 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ถ้าขาดส่วนใด           ส่วนหนึ่งแล้วไม่อาจใช้งานได้ หากส่งมอบเกินกำหนดสัญญา ให้ถือว่าไม่ส่งมอบสิ่งของนั้นเลย -</a:t>
            </a:r>
            <a:r>
              <a:rPr lang="th-TH" sz="36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ให้ปรับเต็มราคาของทั้งชุด</a:t>
            </a: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357188" y="71438"/>
            <a:ext cx="8643937" cy="5000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วิธีคิดค่าปรับ</a:t>
            </a:r>
            <a:endParaRPr lang="th-TH" sz="4400" dirty="0">
              <a:solidFill>
                <a:srgbClr val="0000CC"/>
              </a:solidFill>
            </a:endParaRPr>
          </a:p>
        </p:txBody>
      </p:sp>
      <p:sp>
        <p:nvSpPr>
          <p:cNvPr id="10" name="วงรี 9"/>
          <p:cNvSpPr/>
          <p:nvPr/>
        </p:nvSpPr>
        <p:spPr>
          <a:xfrm>
            <a:off x="0" y="285750"/>
            <a:ext cx="1000125" cy="7143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๑.</a:t>
            </a:r>
            <a:endParaRPr lang="th-TH" dirty="0"/>
          </a:p>
        </p:txBody>
      </p:sp>
      <p:sp>
        <p:nvSpPr>
          <p:cNvPr id="11" name="วงรี 10"/>
          <p:cNvSpPr/>
          <p:nvPr/>
        </p:nvSpPr>
        <p:spPr>
          <a:xfrm>
            <a:off x="0" y="2357438"/>
            <a:ext cx="857250" cy="7143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๒.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142875"/>
            <a:ext cx="8505825" cy="1082675"/>
          </a:xfrm>
          <a:solidFill>
            <a:srgbClr val="A5FDCF"/>
          </a:solidFill>
          <a:ln w="76200">
            <a:solidFill>
              <a:srgbClr val="FFFF00"/>
            </a:solidFill>
          </a:ln>
        </p:spPr>
        <p:txBody>
          <a:bodyPr/>
          <a:lstStyle/>
          <a:p>
            <a:pPr algn="l" eaLnBrk="1" hangingPunct="1"/>
            <a:r>
              <a:rPr lang="th-TH" sz="6000" b="1" smtClean="0">
                <a:solidFill>
                  <a:srgbClr val="FF0000"/>
                </a:solidFill>
                <a:cs typeface="FreesiaUPC" pitchFamily="34" charset="-34"/>
              </a:rPr>
              <a:t>ผลของสัญญา</a:t>
            </a:r>
          </a:p>
        </p:txBody>
      </p:sp>
      <p:sp>
        <p:nvSpPr>
          <p:cNvPr id="15872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285875"/>
            <a:ext cx="8648700" cy="3071813"/>
          </a:xfrm>
          <a:solidFill>
            <a:srgbClr val="FDFED6"/>
          </a:solidFill>
          <a:ln w="57150">
            <a:solidFill>
              <a:srgbClr val="99FF66"/>
            </a:solidFill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หลักการ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000" b="1" dirty="0" smtClean="0">
                <a:cs typeface="FreesiaUPC" pitchFamily="34" charset="-34"/>
              </a:rPr>
              <a:t>สัญญามีผลนับตั้งแต่วันที่คู่สัญญาได้ลงนามในสัญญา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400" b="1" u="sng" dirty="0" smtClean="0">
                <a:solidFill>
                  <a:srgbClr val="C00000"/>
                </a:solidFill>
                <a:cs typeface="EucrosiaUPC" pitchFamily="18" charset="-34"/>
              </a:rPr>
              <a:t>ยกเว้น </a:t>
            </a:r>
            <a:r>
              <a:rPr lang="th-TH" sz="4000" dirty="0" smtClean="0">
                <a:solidFill>
                  <a:srgbClr val="C00000"/>
                </a:solidFill>
                <a:cs typeface="EucrosiaUPC" pitchFamily="18" charset="-34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000" dirty="0" smtClean="0">
                <a:cs typeface="EucrosiaUPC" pitchFamily="18" charset="-34"/>
              </a:rPr>
              <a:t>   </a:t>
            </a:r>
            <a:r>
              <a:rPr lang="th-TH" sz="4000" b="1" dirty="0" smtClean="0">
                <a:cs typeface="FreesiaUPC" pitchFamily="34" charset="-34"/>
              </a:rPr>
              <a:t>คู่สัญญามีข้อตกลงกำหนดเงื่อนไขกันไว้ในสัญญา	เป็นอย่างอื่น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th-TH" sz="4000" dirty="0" smtClean="0">
              <a:cs typeface="EucrosiaUPC" pitchFamily="18" charset="-34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th-TH" sz="4000" dirty="0" smtClean="0">
              <a:cs typeface="EucrosiaUPC" pitchFamily="18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845C1D-677A-4862-A2ED-335C31FF7D16}" type="slidenum">
              <a:rPr lang="en-US"/>
              <a:pPr>
                <a:defRPr/>
              </a:pPr>
              <a:t>111</a:t>
            </a:fld>
            <a:endParaRPr lang="th-TH"/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 bwMode="auto">
          <a:xfrm>
            <a:off x="214313" y="4500563"/>
            <a:ext cx="8720137" cy="2143125"/>
          </a:xfrm>
          <a:prstGeom prst="rect">
            <a:avLst/>
          </a:prstGeom>
          <a:solidFill>
            <a:srgbClr val="FFFF66"/>
          </a:solidFill>
          <a:ln w="762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anchor="ctr">
            <a:normAutofit fontScale="82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u="sng" dirty="0">
                <a:solidFill>
                  <a:srgbClr val="C00000"/>
                </a:solidFill>
                <a:latin typeface="+mj-lt"/>
                <a:ea typeface="+mj-ea"/>
                <a:cs typeface="FreesiaUPC" pitchFamily="34" charset="-34"/>
              </a:rPr>
              <a:t>การส่งสำเนาสัญญาให้หน่วยงานตรวจสอบ(ระเบียบข้อ๑๓๕)</a:t>
            </a:r>
            <a:br>
              <a:rPr lang="th-TH" sz="4400" b="1" u="sng" dirty="0">
                <a:solidFill>
                  <a:srgbClr val="C00000"/>
                </a:solidFill>
                <a:latin typeface="+mj-lt"/>
                <a:ea typeface="+mj-ea"/>
                <a:cs typeface="FreesiaUPC" pitchFamily="34" charset="-34"/>
              </a:rPr>
            </a:br>
            <a:r>
              <a:rPr lang="th-TH" sz="4000" b="1" dirty="0">
                <a:latin typeface="+mj-lt"/>
                <a:ea typeface="+mj-ea"/>
                <a:cs typeface="FreesiaUPC" pitchFamily="34" charset="-34"/>
              </a:rPr>
              <a:t>สัญญา/ข้อตกลงที่มีมูลค่า ๑ ล้านบาทขึ้นไป                  	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th-TH" sz="4000" b="1" dirty="0">
                <a:latin typeface="+mj-lt"/>
                <a:ea typeface="+mj-ea"/>
                <a:cs typeface="FreesiaUPC" pitchFamily="34" charset="-34"/>
              </a:rPr>
              <a:t>ให้ส่งสำเนาให้</a:t>
            </a:r>
            <a:r>
              <a:rPr lang="th-TH" sz="4000" b="1" dirty="0" err="1">
                <a:latin typeface="+mj-lt"/>
                <a:ea typeface="+mj-ea"/>
                <a:cs typeface="FreesiaUPC" pitchFamily="34" charset="-34"/>
              </a:rPr>
              <a:t>สตง.</a:t>
            </a:r>
            <a:r>
              <a:rPr lang="th-TH" sz="4000" b="1" dirty="0">
                <a:latin typeface="+mj-lt"/>
                <a:ea typeface="+mj-ea"/>
                <a:cs typeface="FreesiaUPC" pitchFamily="34" charset="-34"/>
              </a:rPr>
              <a:t> และกรมสรรพากรภายใน ๓๐ วัน                           นับแต่วันทำสัญญา หรือ ข้อตกลงด้วย</a:t>
            </a:r>
            <a:endParaRPr lang="th-TH" sz="4400" b="1" dirty="0">
              <a:latin typeface="+mj-lt"/>
              <a:ea typeface="+mj-ea"/>
              <a:cs typeface="FreesiaUPC" pitchFamily="34" charset="-34"/>
            </a:endParaRPr>
          </a:p>
        </p:txBody>
      </p:sp>
      <p:pic>
        <p:nvPicPr>
          <p:cNvPr id="83974" name="รูปภาพ 4" descr="judge_jody_listening__a_ha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0" y="71438"/>
            <a:ext cx="35004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ลูกศรลง 7"/>
          <p:cNvSpPr/>
          <p:nvPr/>
        </p:nvSpPr>
        <p:spPr>
          <a:xfrm rot="19126880">
            <a:off x="87313" y="4170363"/>
            <a:ext cx="714375" cy="53181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0075" cy="6226175"/>
          </a:xfr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38100">
            <a:solidFill>
              <a:srgbClr val="00B05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96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การบริหารสัญญา</a:t>
            </a:r>
            <a:r>
              <a:rPr lang="th-TH" sz="88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88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88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88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h-TH" sz="8800" b="1" i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C21A8-D723-4F24-9DE6-598CC7D93C97}" type="slidenum">
              <a:rPr lang="en-US"/>
              <a:pPr>
                <a:defRPr/>
              </a:pPr>
              <a:t>112</a:t>
            </a:fld>
            <a:endParaRPr lang="th-TH"/>
          </a:p>
        </p:txBody>
      </p:sp>
      <p:pic>
        <p:nvPicPr>
          <p:cNvPr id="87044" name="Picture 6" descr="http://www.rungring.8m.com/g3d08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88" y="3286125"/>
            <a:ext cx="51435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20137" cy="868362"/>
          </a:xfrm>
          <a:solidFill>
            <a:srgbClr val="FFFF00"/>
          </a:solidFill>
          <a:ln w="76200">
            <a:solidFill>
              <a:srgbClr val="FF3399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FreesiaUPC" pitchFamily="34" charset="-34"/>
              </a:rPr>
              <a:t>   </a:t>
            </a:r>
            <a:r>
              <a:rPr lang="th-TH" sz="5400" b="1" dirty="0" smtClean="0">
                <a:solidFill>
                  <a:srgbClr val="2F2FFF"/>
                </a:solidFill>
                <a:cs typeface="FreesiaUPC" pitchFamily="34" charset="-34"/>
              </a:rPr>
              <a:t>ใคร ?   เป็นผู้มีหน้าที่บริหารสัญญา</a:t>
            </a:r>
            <a:endParaRPr lang="th-TH" sz="5400" b="1" dirty="0">
              <a:solidFill>
                <a:srgbClr val="2F2FFF"/>
              </a:solidFill>
              <a:cs typeface="FreesiaUPC" pitchFamily="34" charset="-34"/>
            </a:endParaRPr>
          </a:p>
        </p:txBody>
      </p:sp>
      <p:sp>
        <p:nvSpPr>
          <p:cNvPr id="2560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313" y="1214438"/>
            <a:ext cx="8720137" cy="5429250"/>
          </a:xfrm>
          <a:solidFill>
            <a:schemeClr val="accent3">
              <a:lumMod val="20000"/>
              <a:lumOff val="80000"/>
              <a:alpha val="96000"/>
            </a:schemeClr>
          </a:solidFill>
          <a:ln w="76200">
            <a:solidFill>
              <a:srgbClr val="0066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คำวินิจฉัย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ด่วนที่สุด ที่ 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กค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(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)๐๔๐๘.๔/๒๘๕๑๔ลว.๑๒ ต.ค.๔๘</a:t>
            </a: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4000" b="1" dirty="0" smtClean="0">
                <a:cs typeface="FreesiaUPC" pitchFamily="34" charset="-34"/>
              </a:rPr>
              <a:t>เจ้าหน้าที่พัสดุ/ 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คณะกรรมการตรวจรับพัสดุ </a:t>
            </a:r>
            <a:r>
              <a:rPr lang="th-TH" sz="4000" b="1" dirty="0" smtClean="0">
                <a:solidFill>
                  <a:srgbClr val="000066"/>
                </a:solidFill>
                <a:cs typeface="FreesiaUPC" pitchFamily="34" charset="-34"/>
              </a:rPr>
              <a:t>หรือ </a:t>
            </a:r>
            <a:r>
              <a:rPr lang="th-TH" sz="4000" b="1" dirty="0" smtClean="0">
                <a:solidFill>
                  <a:srgbClr val="990033"/>
                </a:solidFill>
                <a:cs typeface="FreesiaUPC" pitchFamily="34" charset="-34"/>
              </a:rPr>
              <a:t>คณะกรรมการตรวจการจ้าง</a:t>
            </a: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3600" b="1" u="sng" dirty="0" smtClean="0">
                <a:solidFill>
                  <a:srgbClr val="FF0000"/>
                </a:solidFill>
                <a:cs typeface="FreesiaUPC" pitchFamily="34" charset="-34"/>
              </a:rPr>
              <a:t>โดยปกติ 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ต้องมีหน้าที่บริหารสัญญา กล่าวคือ เมื่อสัญญา</a:t>
            </a:r>
          </a:p>
          <a:p>
            <a:pPr marL="0" lvl="1" indent="0" eaLnBrk="1" fontAlgn="auto" hangingPunct="1">
              <a:spcAft>
                <a:spcPts val="0"/>
              </a:spcAft>
              <a:buClr>
                <a:srgbClr val="C00000"/>
              </a:buClr>
              <a:buFont typeface="Verdana" pitchFamily="34" charset="0"/>
              <a:buNone/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	ครบกำหนด จะต้องแจ้งให้ผู้ขายหรือรับจ้างส่งมอบงาน 	ตามสัญญา</a:t>
            </a:r>
          </a:p>
          <a:p>
            <a:pPr marL="901700" lvl="1" indent="-450850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3600" b="1" dirty="0" smtClean="0">
                <a:solidFill>
                  <a:srgbClr val="000066"/>
                </a:solidFill>
                <a:cs typeface="FreesiaUPC" pitchFamily="34" charset="-34"/>
              </a:rPr>
              <a:t> เจ้าหน้าที่ดังกล่าว จะต้องเสนอหัวหน้าส่วนราชการ         ให้มี </a:t>
            </a: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หนังสือแจ้งเตือน </a:t>
            </a:r>
            <a:r>
              <a:rPr lang="th-TH" sz="3600" b="1" dirty="0" smtClean="0">
                <a:solidFill>
                  <a:srgbClr val="990099"/>
                </a:solidFill>
                <a:cs typeface="FreesiaUPC" pitchFamily="34" charset="-34"/>
              </a:rPr>
              <a:t>แจ้งปรับ </a:t>
            </a:r>
            <a:r>
              <a:rPr lang="th-TH" sz="3600" b="1" dirty="0" smtClean="0">
                <a:solidFill>
                  <a:srgbClr val="000066"/>
                </a:solidFill>
                <a:cs typeface="FreesiaUPC" pitchFamily="34" charset="-34"/>
              </a:rPr>
              <a:t>แล้วแต่กรณี   “””</a:t>
            </a:r>
          </a:p>
          <a:p>
            <a:pPr marL="0" lvl="1" indent="0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หากมิได้ดำเนินการ </a:t>
            </a: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จะถือว่าละเลยไม่ดำเนินการตามหน้าที่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81A8D6-716B-48CA-BC9A-6F3C22C42352}" type="slidenum">
              <a:rPr lang="en-US"/>
              <a:pPr>
                <a:defRPr/>
              </a:pPr>
              <a:t>113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88913"/>
            <a:ext cx="8643937" cy="1382712"/>
          </a:xfrm>
          <a:solidFill>
            <a:srgbClr val="FFFF00"/>
          </a:solidFill>
          <a:ln w="38100">
            <a:solidFill>
              <a:srgbClr val="009900"/>
            </a:solidFill>
          </a:ln>
        </p:spPr>
        <p:txBody>
          <a:bodyPr rtlCol="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chemeClr val="tx2">
                    <a:satMod val="130000"/>
                  </a:schemeClr>
                </a:solidFill>
                <a:latin typeface="Browallia New" pitchFamily="34" charset="-34"/>
                <a:cs typeface="EucrosiaUPC" pitchFamily="18" charset="-34"/>
              </a:rPr>
              <a:t>      กรณีจำเป็นต้องแก้ไข/เปลี่ยนแปลงสัญญา</a:t>
            </a:r>
            <a:r>
              <a:rPr lang="th-TH" sz="48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  <a:t>               </a:t>
            </a:r>
            <a:r>
              <a:rPr lang="th-TH" sz="40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  <a:t>(ข้อ ๑๓๖)</a:t>
            </a:r>
            <a:r>
              <a:rPr lang="th-TH" sz="54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60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  <a:t/>
            </a:r>
            <a:br>
              <a:rPr lang="th-TH" sz="60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</a:br>
            <a:endParaRPr lang="th-TH" sz="6000" b="1" dirty="0" smtClean="0">
              <a:solidFill>
                <a:schemeClr val="tx2">
                  <a:satMod val="130000"/>
                </a:schemeClr>
              </a:solidFill>
              <a:latin typeface="Angsana New" pitchFamily="18" charset="-34"/>
              <a:cs typeface="EucrosiaUPC" pitchFamily="18" charset="-34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714500"/>
            <a:ext cx="8501062" cy="4954588"/>
          </a:xfrm>
          <a:solidFill>
            <a:schemeClr val="bg1"/>
          </a:solidFill>
          <a:ln w="57150">
            <a:solidFill>
              <a:srgbClr val="FF9900"/>
            </a:solidFill>
          </a:ln>
        </p:spPr>
        <p:txBody>
          <a:bodyPr rtlCol="0">
            <a:normAutofit fontScale="92500" lnSpcReduction="10000"/>
          </a:bodyPr>
          <a:lstStyle/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800" b="1" u="sng" dirty="0" smtClean="0">
                <a:solidFill>
                  <a:srgbClr val="FF0000"/>
                </a:solidFill>
                <a:cs typeface="EucrosiaUPC" pitchFamily="18" charset="-34"/>
              </a:rPr>
              <a:t>หลัก</a:t>
            </a:r>
            <a:r>
              <a:rPr lang="th-TH" sz="4000" b="1" i="1" u="sng" dirty="0" smtClean="0">
                <a:solidFill>
                  <a:srgbClr val="FF0000"/>
                </a:solidFill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cs typeface="EucrosiaUPC" pitchFamily="18" charset="-34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cs typeface="EucrosiaUPC" pitchFamily="18" charset="-34"/>
              </a:rPr>
              <a:t>*</a:t>
            </a:r>
            <a:r>
              <a:rPr lang="th-TH" sz="4300" b="1" dirty="0" smtClean="0">
                <a:cs typeface="EucrosiaUPC" pitchFamily="18" charset="-34"/>
              </a:rPr>
              <a:t>สัญญาที่ลงนามแล้ว </a:t>
            </a:r>
            <a:r>
              <a:rPr lang="th-TH" sz="4300" b="1" u="sng" dirty="0" smtClean="0">
                <a:solidFill>
                  <a:srgbClr val="A50021"/>
                </a:solidFill>
                <a:cs typeface="EucrosiaUPC" pitchFamily="18" charset="-34"/>
              </a:rPr>
              <a:t>ห้ามแก้ไขเปลี่ยนแปลง</a:t>
            </a:r>
            <a:endParaRPr lang="th-TH" sz="4400" b="1" u="sng" dirty="0" smtClean="0">
              <a:solidFill>
                <a:srgbClr val="A50021"/>
              </a:solidFill>
              <a:cs typeface="EucrosiaUPC" pitchFamily="18" charset="-34"/>
            </a:endParaRP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400" b="1" u="sng" dirty="0" smtClean="0">
                <a:solidFill>
                  <a:srgbClr val="FF0000"/>
                </a:solidFill>
                <a:cs typeface="EucrosiaUPC" pitchFamily="18" charset="-34"/>
              </a:rPr>
              <a:t>ข้อยกเว้น</a:t>
            </a:r>
            <a:r>
              <a:rPr lang="th-TH" sz="4400" b="1" dirty="0" smtClean="0">
                <a:solidFill>
                  <a:srgbClr val="FF0000"/>
                </a:solidFill>
                <a:cs typeface="EucrosiaUPC" pitchFamily="18" charset="-34"/>
              </a:rPr>
              <a:t> -</a:t>
            </a:r>
            <a:r>
              <a:rPr lang="th-TH" sz="4100" b="1" u="sng" dirty="0" smtClean="0">
                <a:solidFill>
                  <a:srgbClr val="C00000"/>
                </a:solidFill>
                <a:cs typeface="EucrosiaUPC" pitchFamily="18" charset="-34"/>
              </a:rPr>
              <a:t>กรณีจำเป็นต้องแก้ไข</a:t>
            </a:r>
            <a:endParaRPr lang="th-TH" sz="3900" b="1" u="sng" dirty="0" smtClean="0">
              <a:solidFill>
                <a:srgbClr val="C00000"/>
              </a:solidFill>
              <a:cs typeface="EucrosiaUPC" pitchFamily="18" charset="-34"/>
            </a:endParaRPr>
          </a:p>
          <a:p>
            <a:pPr marL="1297623" lvl="4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Blip>
                <a:blip r:embed="rId2"/>
              </a:buBlip>
              <a:defRPr/>
            </a:pPr>
            <a:r>
              <a:rPr lang="th-TH" sz="4100" b="1" dirty="0" smtClean="0">
                <a:cs typeface="EucrosiaUPC" pitchFamily="18" charset="-34"/>
              </a:rPr>
              <a:t>  เป็นอำนาจหัวหน้าส่วนราชการพิจารณา </a:t>
            </a:r>
          </a:p>
          <a:p>
            <a:pPr marL="1297623" lvl="4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Blip>
                <a:blip r:embed="rId2"/>
              </a:buBlip>
              <a:defRPr/>
            </a:pPr>
            <a:r>
              <a:rPr lang="th-TH" sz="4100" b="1" dirty="0" smtClean="0">
                <a:cs typeface="EucrosiaUPC" pitchFamily="18" charset="-34"/>
              </a:rPr>
              <a:t>  การแก้ไขจะต้องเป็นไปเพื่อประโยชน์ราชการ        	หรือไม่ทำให้ทางราชการเสียประโยชน์ 	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800" b="1" u="sng" dirty="0" smtClean="0">
                <a:solidFill>
                  <a:srgbClr val="002060"/>
                </a:solidFill>
                <a:cs typeface="EucrosiaUPC" pitchFamily="18" charset="-34"/>
              </a:rPr>
              <a:t>ระยะเวลาที่จะแก้ไข </a:t>
            </a:r>
            <a:r>
              <a:rPr lang="en-US" sz="4800" b="1" u="sng" dirty="0" smtClean="0">
                <a:solidFill>
                  <a:srgbClr val="002060"/>
                </a:solidFill>
                <a:cs typeface="EucrosiaUPC" pitchFamily="18" charset="-34"/>
              </a:rPr>
              <a:t>:-</a:t>
            </a:r>
            <a:r>
              <a:rPr lang="th-TH" sz="4800" b="1" u="sng" dirty="0" smtClean="0">
                <a:solidFill>
                  <a:srgbClr val="002060"/>
                </a:solidFill>
                <a:cs typeface="EucrosiaUPC" pitchFamily="18" charset="-34"/>
              </a:rPr>
              <a:t> </a:t>
            </a:r>
          </a:p>
          <a:p>
            <a:pPr marL="538163" lvl="4" indent="-269875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900" b="1" dirty="0" smtClean="0">
                <a:solidFill>
                  <a:srgbClr val="008000"/>
                </a:solidFill>
                <a:cs typeface="EucrosiaUPC" pitchFamily="18" charset="-34"/>
              </a:rPr>
              <a:t>“</a:t>
            </a:r>
            <a:r>
              <a:rPr lang="th-TH" sz="3900" b="1" u="sng" dirty="0" smtClean="0">
                <a:solidFill>
                  <a:srgbClr val="C00000"/>
                </a:solidFill>
                <a:cs typeface="EucrosiaUPC" pitchFamily="18" charset="-34"/>
              </a:rPr>
              <a:t>จะแก้ไขเมื่อไดก็ได้ แต่ต้องก่อนการตรวจรับงวดสุดท้าย</a:t>
            </a:r>
            <a:r>
              <a:rPr lang="th-TH" sz="3500" b="1" dirty="0" smtClean="0">
                <a:solidFill>
                  <a:srgbClr val="C00000"/>
                </a:solidFill>
                <a:cs typeface="EucrosiaUPC" pitchFamily="18" charset="-34"/>
              </a:rPr>
              <a:t>”</a:t>
            </a:r>
          </a:p>
          <a:p>
            <a:pPr marL="538163" lvl="4" indent="-269875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500" b="1" dirty="0" smtClean="0">
                <a:solidFill>
                  <a:srgbClr val="0000CC"/>
                </a:solidFill>
                <a:cs typeface="EucrosiaUPC" pitchFamily="18" charset="-34"/>
              </a:rPr>
              <a:t>(</a:t>
            </a:r>
            <a:r>
              <a:rPr lang="th-TH" sz="3500" b="1" dirty="0" err="1" smtClean="0">
                <a:solidFill>
                  <a:srgbClr val="0000CC"/>
                </a:solidFill>
                <a:cs typeface="EucrosiaUPC" pitchFamily="18" charset="-34"/>
              </a:rPr>
              <a:t>กค</a:t>
            </a:r>
            <a:r>
              <a:rPr lang="th-TH" sz="3500" b="1" dirty="0" smtClean="0">
                <a:solidFill>
                  <a:srgbClr val="0000CC"/>
                </a:solidFill>
                <a:cs typeface="EucrosiaUPC" pitchFamily="18" charset="-34"/>
              </a:rPr>
              <a:t>(</a:t>
            </a:r>
            <a:r>
              <a:rPr lang="th-TH" sz="3500" b="1" dirty="0" err="1" smtClean="0">
                <a:solidFill>
                  <a:srgbClr val="0000CC"/>
                </a:solidFill>
                <a:cs typeface="EucrosiaUPC" pitchFamily="18" charset="-34"/>
              </a:rPr>
              <a:t>กวพ</a:t>
            </a:r>
            <a:r>
              <a:rPr lang="th-TH" sz="3500" b="1" dirty="0" smtClean="0">
                <a:solidFill>
                  <a:srgbClr val="0000CC"/>
                </a:solidFill>
                <a:cs typeface="EucrosiaUPC" pitchFamily="18" charset="-34"/>
              </a:rPr>
              <a:t>)๐๔๐๘.๔/๒๔๓๗๙ </a:t>
            </a:r>
            <a:r>
              <a:rPr lang="th-TH" sz="3500" b="1" dirty="0" err="1" smtClean="0">
                <a:solidFill>
                  <a:srgbClr val="0000CC"/>
                </a:solidFill>
                <a:cs typeface="EucrosiaUPC" pitchFamily="18" charset="-34"/>
              </a:rPr>
              <a:t>ลว.</a:t>
            </a:r>
            <a:r>
              <a:rPr lang="th-TH" sz="3500" b="1" dirty="0" smtClean="0">
                <a:solidFill>
                  <a:srgbClr val="0000CC"/>
                </a:solidFill>
                <a:cs typeface="EucrosiaUPC" pitchFamily="18" charset="-34"/>
              </a:rPr>
              <a:t>๑กย.๔๘)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74555-BA75-441E-85FB-AA7939D7BE83}" type="slidenum">
              <a:rPr lang="en-US"/>
              <a:pPr>
                <a:defRPr/>
              </a:pPr>
              <a:t>114</a:t>
            </a:fld>
            <a:endParaRPr lang="th-TH"/>
          </a:p>
        </p:txBody>
      </p:sp>
      <p:pic>
        <p:nvPicPr>
          <p:cNvPr id="89093" name="Picture 6" descr="C:\Program Files\Microsoft Office\MEDIA\CAGCAT10\j025234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209529">
            <a:off x="112713" y="115888"/>
            <a:ext cx="113665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7077075" cy="1143000"/>
          </a:xfrm>
          <a:solidFill>
            <a:srgbClr val="FFFF00"/>
          </a:solidFill>
          <a:ln w="38100">
            <a:solidFill>
              <a:srgbClr val="6600FF"/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chemeClr val="tx2">
                    <a:satMod val="130000"/>
                  </a:schemeClr>
                </a:solidFill>
                <a:latin typeface="Browallia New" pitchFamily="34" charset="-34"/>
                <a:cs typeface="EucrosiaUPC" pitchFamily="18" charset="-34"/>
              </a:rPr>
              <a:t/>
            </a:r>
            <a:br>
              <a:rPr lang="th-TH" b="1" dirty="0" smtClean="0">
                <a:solidFill>
                  <a:schemeClr val="tx2">
                    <a:satMod val="130000"/>
                  </a:schemeClr>
                </a:solidFill>
                <a:latin typeface="Browallia New" pitchFamily="34" charset="-34"/>
                <a:cs typeface="EucrosiaUPC" pitchFamily="18" charset="-34"/>
              </a:rPr>
            </a:br>
            <a:r>
              <a:rPr lang="th-TH" sz="4800" b="1" dirty="0" smtClean="0">
                <a:latin typeface="Browallia New" pitchFamily="34" charset="-34"/>
                <a:cs typeface="EucrosiaUPC" pitchFamily="18" charset="-34"/>
              </a:rPr>
              <a:t>การแก้ไข/เปลี่ยนแปลงสัญญา</a:t>
            </a:r>
            <a:r>
              <a:rPr lang="th-TH" sz="4800" b="1" dirty="0" smtClean="0"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b="1" dirty="0" smtClean="0">
                <a:latin typeface="Angsana New" pitchFamily="18" charset="-34"/>
                <a:cs typeface="EucrosiaUPC" pitchFamily="18" charset="-34"/>
              </a:rPr>
              <a:t>(ต่อ)</a:t>
            </a:r>
            <a:r>
              <a:rPr lang="th-TH" sz="6000" b="1" dirty="0" smtClean="0"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5400" b="1" dirty="0" smtClean="0">
                <a:latin typeface="Angsana New" pitchFamily="18" charset="-34"/>
                <a:cs typeface="EucrosiaUPC" pitchFamily="18" charset="-34"/>
              </a:rPr>
              <a:t/>
            </a:r>
            <a:br>
              <a:rPr lang="th-TH" sz="5400" b="1" dirty="0" smtClean="0">
                <a:latin typeface="Angsana New" pitchFamily="18" charset="-34"/>
                <a:cs typeface="EucrosiaUPC" pitchFamily="18" charset="-34"/>
              </a:rPr>
            </a:br>
            <a:endParaRPr lang="th-TH" sz="4000" dirty="0"/>
          </a:p>
        </p:txBody>
      </p:sp>
      <p:sp>
        <p:nvSpPr>
          <p:cNvPr id="226307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714500"/>
            <a:ext cx="8648700" cy="4857750"/>
          </a:xfr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200" b="1" u="sng" dirty="0" smtClean="0">
                <a:solidFill>
                  <a:srgbClr val="FF0000"/>
                </a:solidFill>
                <a:cs typeface="EucrosiaUPC" pitchFamily="18" charset="-34"/>
              </a:rPr>
              <a:t>การแก้ไขสัญญา  ถ้าจำเป็นต้อง</a:t>
            </a:r>
            <a:r>
              <a:rPr lang="en-US" sz="4200" b="1" u="sng" dirty="0" smtClean="0">
                <a:solidFill>
                  <a:srgbClr val="FF0000"/>
                </a:solidFill>
                <a:cs typeface="EucrosiaUPC" pitchFamily="18" charset="-34"/>
              </a:rPr>
              <a:t>:-</a:t>
            </a:r>
            <a:endParaRPr lang="th-TH" sz="4200" b="1" u="sng" dirty="0" smtClean="0">
              <a:solidFill>
                <a:srgbClr val="FF0000"/>
              </a:solidFill>
              <a:cs typeface="EucrosiaUPC" pitchFamily="18" charset="-34"/>
            </a:endParaRPr>
          </a:p>
          <a:p>
            <a:pPr lvl="1" indent="-282575" eaLnBrk="1" fontAlgn="auto" hangingPunct="1">
              <a:lnSpc>
                <a:spcPct val="90000"/>
              </a:lnSpc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h-TH" sz="3800" b="1" dirty="0" smtClean="0">
                <a:solidFill>
                  <a:srgbClr val="C00000"/>
                </a:solidFill>
                <a:cs typeface="EucrosiaUPC" pitchFamily="18" charset="-34"/>
              </a:rPr>
              <a:t>-</a:t>
            </a:r>
            <a:r>
              <a:rPr lang="th-TH" sz="4200" b="1" dirty="0" smtClean="0">
                <a:cs typeface="EucrosiaUPC" pitchFamily="18" charset="-34"/>
              </a:rPr>
              <a:t>เพิ่ม /ลดวงเงิน /ขยายเวลาการส่งมอบ/                    ก็ให้ตกลงไปพร้อมกัน </a:t>
            </a:r>
          </a:p>
          <a:p>
            <a:pPr lvl="1" indent="-282575" eaLnBrk="1" fontAlgn="auto" hangingPunct="1">
              <a:lnSpc>
                <a:spcPct val="90000"/>
              </a:lnSpc>
              <a:spcAft>
                <a:spcPts val="0"/>
              </a:spcAft>
              <a:buFont typeface="Verdana" pitchFamily="34" charset="0"/>
              <a:buNone/>
              <a:defRPr/>
            </a:pPr>
            <a:endParaRPr lang="th-TH" b="1" dirty="0" smtClean="0">
              <a:cs typeface="EucrosiaUPC" pitchFamily="18" charset="-34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600" b="1" u="sng" dirty="0" smtClean="0">
                <a:solidFill>
                  <a:srgbClr val="A50021"/>
                </a:solidFill>
                <a:cs typeface="EucrosiaUPC" pitchFamily="18" charset="-34"/>
              </a:rPr>
              <a:t>กรณีงานเกี่ยวกับความมั่นคงแข็งแรง</a:t>
            </a:r>
            <a:r>
              <a:rPr lang="th-TH" sz="4600" b="1" u="sng" dirty="0" smtClean="0">
                <a:cs typeface="EucrosiaUPC" pitchFamily="18" charset="-34"/>
              </a:rPr>
              <a:t>/</a:t>
            </a:r>
            <a:r>
              <a:rPr lang="th-TH" sz="4600" b="1" u="sng" dirty="0" smtClean="0">
                <a:solidFill>
                  <a:srgbClr val="FF0000"/>
                </a:solidFill>
                <a:cs typeface="EucrosiaUPC" pitchFamily="18" charset="-34"/>
              </a:rPr>
              <a:t>งานเทคนิคเฉพาะอย่าง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3800" b="1" dirty="0" smtClean="0">
                <a:solidFill>
                  <a:srgbClr val="C00000"/>
                </a:solidFill>
                <a:cs typeface="EucrosiaUPC" pitchFamily="18" charset="-34"/>
              </a:rPr>
              <a:t>   -</a:t>
            </a:r>
            <a:r>
              <a:rPr lang="th-TH" sz="4100" b="1" dirty="0" smtClean="0">
                <a:solidFill>
                  <a:srgbClr val="0000FF"/>
                </a:solidFill>
                <a:cs typeface="EucrosiaUPC" pitchFamily="18" charset="-34"/>
              </a:rPr>
              <a:t>ต้องได้รับการรับรองจากสถาปนิก/วิศวกรฯ ที่รับผิดชอบ ก่อนการแก้ไข</a:t>
            </a:r>
            <a:endParaRPr lang="th-TH" sz="3800" b="1" dirty="0" smtClean="0">
              <a:solidFill>
                <a:srgbClr val="0000FF"/>
              </a:solidFill>
              <a:cs typeface="EucrosiaUPC" pitchFamily="18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AEF50-006E-4604-9BED-1DD98FA1C56B}" type="slidenum">
              <a:rPr lang="en-US"/>
              <a:pPr>
                <a:defRPr/>
              </a:pPr>
              <a:t>115</a:t>
            </a:fld>
            <a:endParaRPr lang="th-TH"/>
          </a:p>
        </p:txBody>
      </p:sp>
      <p:pic>
        <p:nvPicPr>
          <p:cNvPr id="90117" name="Picture 4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863" y="247650"/>
            <a:ext cx="153193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50" y="4714875"/>
            <a:ext cx="1276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57A48C-6E67-400B-A078-8FA9FA0E5311}" type="slidenum">
              <a:rPr lang="en-US" smtClean="0"/>
              <a:pPr>
                <a:defRPr/>
              </a:pPr>
              <a:t>116</a:t>
            </a:fld>
            <a:endParaRPr lang="th-TH"/>
          </a:p>
        </p:txBody>
      </p:sp>
      <p:sp>
        <p:nvSpPr>
          <p:cNvPr id="3" name="คำบรรยายภาพแบบลูกศรลง 2"/>
          <p:cNvSpPr/>
          <p:nvPr/>
        </p:nvSpPr>
        <p:spPr>
          <a:xfrm>
            <a:off x="285750" y="142875"/>
            <a:ext cx="8643938" cy="1571625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tx1"/>
                </a:solidFill>
                <a:cs typeface="FreesiaUPC" pitchFamily="34" charset="-34"/>
              </a:rPr>
              <a:t>(กรณีศึกษา)</a:t>
            </a:r>
            <a:r>
              <a:rPr lang="th-TH" sz="4000" b="1" dirty="0">
                <a:solidFill>
                  <a:schemeClr val="tx1"/>
                </a:solidFill>
                <a:cs typeface="FreesiaUPC" pitchFamily="34" charset="-34"/>
              </a:rPr>
              <a:t>การแก้ไขสัญญาจ้างก่อสร้าง เป็นสัญญาแบบปรับราคาได้(ค่า</a:t>
            </a:r>
            <a:r>
              <a:rPr lang="en-US" sz="4000" b="1" dirty="0">
                <a:solidFill>
                  <a:schemeClr val="tx1"/>
                </a:solidFill>
                <a:cs typeface="FreesiaUPC" pitchFamily="34" charset="-34"/>
              </a:rPr>
              <a:t>K</a:t>
            </a:r>
            <a:r>
              <a:rPr lang="th-TH" sz="4000" b="1" dirty="0">
                <a:solidFill>
                  <a:schemeClr val="tx1"/>
                </a:solidFill>
                <a:cs typeface="FreesiaUPC" pitchFamily="34" charset="-34"/>
              </a:rPr>
              <a:t>)ตามเจตนารมณ์เดิมที่ประกาศ </a:t>
            </a:r>
            <a:r>
              <a:rPr lang="th-TH" sz="4000" b="1" dirty="0">
                <a:solidFill>
                  <a:srgbClr val="660066"/>
                </a:solidFill>
                <a:cs typeface="FreesiaUPC" pitchFamily="34" charset="-34"/>
              </a:rPr>
              <a:t>ได้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142875" y="1285875"/>
            <a:ext cx="4214813" cy="428625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ตอบข้อหารือขอ</a:t>
            </a:r>
            <a:r>
              <a:rPr lang="th-TH" sz="3200" b="1" dirty="0" err="1">
                <a:solidFill>
                  <a:srgbClr val="C00000"/>
                </a:solidFill>
                <a:cs typeface="FreesiaUPC" pitchFamily="34" charset="-34"/>
              </a:rPr>
              <a:t>งกวพ</a:t>
            </a: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/๐๘๘๔๓</a:t>
            </a: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5429250" y="1285875"/>
            <a:ext cx="3357563" cy="500063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 err="1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๒๒ มี.ค.๕๓</a:t>
            </a: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85750" y="2000250"/>
            <a:ext cx="8501063" cy="9286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r>
              <a:rPr lang="th-TH" sz="3200" b="1" dirty="0">
                <a:cs typeface="FreesiaUPC" pitchFamily="34" charset="-34"/>
              </a:rPr>
              <a:t>ในประกาศประกวดราคา มีข้อกำหนดในการทำสัญญาแบบปรับราคาได้      แต่ในสัญญาไม่มีเงื่อนไขดังกล่าว</a:t>
            </a:r>
            <a:endParaRPr lang="th-TH" sz="32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428625" y="3071813"/>
            <a:ext cx="8358188" cy="500062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cs typeface="FreesiaUPC" pitchFamily="34" charset="-34"/>
              </a:rPr>
              <a:t>คู่สัญญาร้องขอให้แก้ไขสัญญาให้ถูกต้อง</a:t>
            </a:r>
            <a:endParaRPr lang="th-TH" sz="32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285750" y="3714750"/>
            <a:ext cx="8572500" cy="2857500"/>
          </a:xfrm>
          <a:prstGeom prst="roundRect">
            <a:avLst/>
          </a:prstGeom>
          <a:solidFill>
            <a:srgbClr val="FFFFD9"/>
          </a:solidFill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มติ</a:t>
            </a:r>
            <a:r>
              <a:rPr lang="th-TH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กวพ.</a:t>
            </a:r>
            <a:r>
              <a:rPr lang="th-TH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660066"/>
                </a:solidFill>
                <a:cs typeface="FreesiaUPC" pitchFamily="34" charset="-34"/>
              </a:rPr>
              <a:t>ส่วนราชการกำหนดการปรับราคาค่างานก่อสร้างไว้ในประกาศแล้ว  </a:t>
            </a:r>
            <a:r>
              <a:rPr lang="th-TH" sz="3200" b="1" i="1" u="sng" dirty="0">
                <a:solidFill>
                  <a:srgbClr val="00602B"/>
                </a:solidFill>
                <a:cs typeface="FreesiaUPC" pitchFamily="34" charset="-34"/>
              </a:rPr>
              <a:t>การแก้ไขสัญญาให้เป็นสัญญาแบบปรับราคาได้ตามเจตนารมณ์เดิม จึงไม่เป็นเรื่องที่ทำให้ทางราชการเสียประโยชน์</a:t>
            </a: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อย่างไรก็ดี 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แม้ผู้รับจ้างจะส่งงานงวดสุดท้ายแล้ว และคณะกรรมการตรวจการจ้างตรวจรับงานเสร็จสิ้นแล้ว  </a:t>
            </a:r>
            <a:r>
              <a:rPr lang="th-TH" sz="3200" b="1" dirty="0">
                <a:solidFill>
                  <a:srgbClr val="FF0000"/>
                </a:solidFill>
                <a:cs typeface="FreesiaUPC" pitchFamily="34" charset="-34"/>
              </a:rPr>
              <a:t>หากเป็นการแก้ไขรายละเอียดของงานเท่านั้นที่ไม่สามารถแก้ไขได้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9" name="ลูกศรขวา 8"/>
          <p:cNvSpPr/>
          <p:nvPr/>
        </p:nvSpPr>
        <p:spPr>
          <a:xfrm>
            <a:off x="714375" y="3071813"/>
            <a:ext cx="928688" cy="42862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49D207-FD8E-4D0D-8530-70BE2ED7D069}" type="slidenum">
              <a:rPr lang="en-US" smtClean="0"/>
              <a:pPr>
                <a:defRPr/>
              </a:pPr>
              <a:t>117</a:t>
            </a:fld>
            <a:endParaRPr lang="th-TH"/>
          </a:p>
        </p:txBody>
      </p:sp>
      <p:sp>
        <p:nvSpPr>
          <p:cNvPr id="3" name="มนมุมสี่เหลี่ยมด้านเดียวกัน 2"/>
          <p:cNvSpPr/>
          <p:nvPr/>
        </p:nvSpPr>
        <p:spPr>
          <a:xfrm>
            <a:off x="71438" y="49213"/>
            <a:ext cx="8858250" cy="2379662"/>
          </a:xfrm>
          <a:prstGeom prst="round2Same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i="1" dirty="0">
                <a:solidFill>
                  <a:srgbClr val="0000CC"/>
                </a:solidFill>
                <a:cs typeface="FreesiaUPC" pitchFamily="34" charset="-34"/>
              </a:rPr>
              <a:t>(</a:t>
            </a:r>
            <a:r>
              <a:rPr lang="th-TH" sz="4400" b="1" i="1" dirty="0">
                <a:solidFill>
                  <a:schemeClr val="tx1"/>
                </a:solidFill>
                <a:cs typeface="FreesiaUPC" pitchFamily="34" charset="-34"/>
              </a:rPr>
              <a:t>กรณีศึกษา</a:t>
            </a:r>
            <a:r>
              <a:rPr lang="th-TH" sz="4400" b="1" i="1" dirty="0">
                <a:solidFill>
                  <a:srgbClr val="0000CC"/>
                </a:solidFill>
                <a:cs typeface="FreesiaUPC" pitchFamily="34" charset="-34"/>
              </a:rPr>
              <a:t>) </a:t>
            </a:r>
          </a:p>
          <a:p>
            <a:pPr algn="ctr">
              <a:defRPr/>
            </a:pPr>
            <a:r>
              <a:rPr lang="th-TH" sz="4400" b="1" i="1" dirty="0">
                <a:solidFill>
                  <a:srgbClr val="FF0000"/>
                </a:solidFill>
                <a:cs typeface="FreesiaUPC" pitchFamily="34" charset="-34"/>
              </a:rPr>
              <a:t>วิธีแก้ไขสัญญาเนื่องจากผู้ขายผิดสัญญา  </a:t>
            </a:r>
          </a:p>
          <a:p>
            <a:pPr algn="ctr"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และขอเปลี่ยนพัสดุรุ่นใหม่ เนื่องจากรุ่นเดิมเลิกผลิตแล้ว</a:t>
            </a:r>
          </a:p>
          <a:p>
            <a:pPr algn="ctr">
              <a:defRPr/>
            </a:pPr>
            <a:r>
              <a:rPr lang="th-TH" sz="4000" b="1" i="1" dirty="0">
                <a:solidFill>
                  <a:srgbClr val="CC3300"/>
                </a:solidFill>
                <a:cs typeface="FreesiaUPC" pitchFamily="34" charset="-34"/>
              </a:rPr>
              <a:t>และส่งมอบเกินกำหนดสัญญา</a:t>
            </a:r>
            <a:r>
              <a:rPr lang="en-US" sz="2000" b="1" i="1" dirty="0">
                <a:solidFill>
                  <a:srgbClr val="CC3300"/>
                </a:solidFill>
                <a:cs typeface="FreesiaUPC" pitchFamily="34" charset="-34"/>
              </a:rPr>
              <a:t>(</a:t>
            </a:r>
            <a:r>
              <a:rPr lang="en-US" sz="2400" b="1" i="1" dirty="0">
                <a:solidFill>
                  <a:srgbClr val="CC3300"/>
                </a:solidFill>
                <a:cs typeface="FreesiaUPC" pitchFamily="34" charset="-34"/>
              </a:rPr>
              <a:t>RF.0421.3/33489</a:t>
            </a:r>
            <a:r>
              <a:rPr lang="th-TH" sz="4000" b="1" i="1" dirty="0">
                <a:solidFill>
                  <a:srgbClr val="CC3300"/>
                </a:solidFill>
                <a:cs typeface="FreesiaUPC" pitchFamily="34" charset="-34"/>
              </a:rPr>
              <a:t>./</a:t>
            </a:r>
            <a:r>
              <a:rPr lang="th-TH" sz="3200" b="1" i="1" dirty="0">
                <a:solidFill>
                  <a:srgbClr val="CC3300"/>
                </a:solidFill>
                <a:cs typeface="FreesiaUPC" pitchFamily="34" charset="-34"/>
              </a:rPr>
              <a:t>พ.ย</a:t>
            </a:r>
            <a:r>
              <a:rPr lang="th-TH" sz="4000" b="1" i="1" dirty="0">
                <a:solidFill>
                  <a:srgbClr val="CC3300"/>
                </a:solidFill>
                <a:cs typeface="FreesiaUPC" pitchFamily="34" charset="-34"/>
              </a:rPr>
              <a:t>.</a:t>
            </a:r>
            <a:r>
              <a:rPr lang="en-US" sz="2400" b="1" i="1" dirty="0">
                <a:solidFill>
                  <a:srgbClr val="CC3300"/>
                </a:solidFill>
                <a:cs typeface="FreesiaUPC" pitchFamily="34" charset="-34"/>
              </a:rPr>
              <a:t>/2553)</a:t>
            </a:r>
            <a:endParaRPr lang="th-TH" sz="4000" dirty="0">
              <a:solidFill>
                <a:srgbClr val="CC3300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71438" y="2428875"/>
            <a:ext cx="9072562" cy="42862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u="sng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th-TH" b="1" u="sng" dirty="0">
                <a:solidFill>
                  <a:srgbClr val="C00000"/>
                </a:solidFill>
              </a:rPr>
              <a:t>๑.</a:t>
            </a:r>
            <a:r>
              <a:rPr lang="th-TH" sz="3200" b="1" u="sng" dirty="0">
                <a:solidFill>
                  <a:srgbClr val="C00000"/>
                </a:solidFill>
              </a:rPr>
              <a:t>กรณีผิดสัญญา(ฉบับเดิม)ไปแล้ว(ส่วนแรก)</a:t>
            </a:r>
          </a:p>
          <a:p>
            <a:pPr marL="265113" indent="-265113">
              <a:defRPr/>
            </a:pPr>
            <a:r>
              <a:rPr lang="th-TH" sz="3200" b="1" dirty="0">
                <a:solidFill>
                  <a:schemeClr val="tx1"/>
                </a:solidFill>
              </a:rPr>
              <a:t>-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ให้คิดค่าปรับนับถัดจากวันครบกำหนดสัญญาจนถึงวันที่ผู้ขายส่งมอบสิ่งของถูกต้อง</a:t>
            </a:r>
            <a:r>
              <a:rPr lang="th-TH" sz="3200" b="1" i="1" dirty="0">
                <a:solidFill>
                  <a:schemeClr val="tx1"/>
                </a:solidFill>
                <a:cs typeface="FreesiaUPC" pitchFamily="34" charset="-34"/>
              </a:rPr>
              <a:t> </a:t>
            </a:r>
            <a:r>
              <a:rPr lang="th-TH" sz="3200" b="1" i="1" u="sng" dirty="0">
                <a:solidFill>
                  <a:schemeClr val="tx1"/>
                </a:solidFill>
                <a:cs typeface="FreesiaUPC" pitchFamily="34" charset="-34"/>
              </a:rPr>
              <a:t>หักด้วยจำนวนวันที่คณะกรรมการตรวจรับพัสดุ ได้ใช้ไปในการตรวจรับออกจากจำนวนวันที่ต้องถูกปรับด้วย </a:t>
            </a:r>
          </a:p>
          <a:p>
            <a:pPr marL="265113" indent="-265113">
              <a:defRPr/>
            </a:pP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(เช่น ครบอายุสัญญา๓๑ ม.ค. ค่าปรับเริ่มคิดวันที่ ๑ ก.พ. เป็นต้นไป  --ถ้าผู้ขายส่งมอบพัสดุวันที่ ๒๐ ก.พ. </a:t>
            </a:r>
            <a:r>
              <a:rPr lang="th-TH" sz="3200" b="1" i="1" u="sng" dirty="0" err="1">
                <a:solidFill>
                  <a:srgbClr val="C00000"/>
                </a:solidFill>
                <a:cs typeface="FreesiaUPC" pitchFamily="34" charset="-34"/>
              </a:rPr>
              <a:t>คกก.</a:t>
            </a: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ตรวจรับถูกต้องเสร็จสิ้นวันที่ ๒๓ ก.พ. ค่าปรับนับ ๑ ถึง ๒๓ ลบด้วย ๓ ค่าปรับเท่ากับ๒๐ วัน) </a:t>
            </a:r>
          </a:p>
          <a:p>
            <a:pPr>
              <a:defRPr/>
            </a:pPr>
            <a:endParaRPr lang="th-TH" b="1" i="1" dirty="0">
              <a:solidFill>
                <a:schemeClr val="tx1"/>
              </a:solidFill>
            </a:endParaRPr>
          </a:p>
        </p:txBody>
      </p:sp>
      <p:pic>
        <p:nvPicPr>
          <p:cNvPr id="92165" name="รูปภาพ 5" descr="the-than3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23813"/>
            <a:ext cx="13573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BDC645EA-B737-4440-8D18-4D196686C57F}" type="slidenum">
              <a:rPr lang="en-US" smtClean="0"/>
              <a:pPr>
                <a:defRPr/>
              </a:pPr>
              <a:t>118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52400" y="228600"/>
            <a:ext cx="8786812" cy="6357938"/>
          </a:xfrm>
          <a:prstGeom prst="roundRect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u="sng" dirty="0">
                <a:solidFill>
                  <a:srgbClr val="C00000"/>
                </a:solidFill>
              </a:rPr>
              <a:t>๒.กรณีนี้เมื่อผู้ขายแจ้งขอแก้ไขเปลี่ยนพัสดุรุ่นใหม่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rgbClr val="C00000"/>
                </a:solidFill>
              </a:rPr>
              <a:t>	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-หากส่วนราชการเห็นว่ามิได้ทำให้ทางราชการ</a:t>
            </a:r>
          </a:p>
          <a:p>
            <a:pPr marL="633413" indent="-265113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เสียประโยชน์ สมควรรับไว้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DA00A1"/>
                </a:solidFill>
                <a:cs typeface="FreesiaUPC" pitchFamily="34" charset="-34"/>
              </a:rPr>
              <a:t>ถือได้ว่า เป็นการยกเลิกสัญญาเดิม หรือแปลงหนี้ใหม่ กรณีนี้สัญญาเดิมย่อมระงับไป </a:t>
            </a:r>
            <a:r>
              <a:rPr lang="th-TH" sz="3600" b="1" dirty="0" err="1">
                <a:solidFill>
                  <a:srgbClr val="DA00A1"/>
                </a:solidFill>
                <a:cs typeface="FreesiaUPC" pitchFamily="34" charset="-34"/>
              </a:rPr>
              <a:t>ตามปพพ.</a:t>
            </a:r>
            <a:r>
              <a:rPr lang="th-TH" sz="3600" b="1" dirty="0">
                <a:solidFill>
                  <a:srgbClr val="DA00A1"/>
                </a:solidFill>
                <a:cs typeface="FreesiaUPC" pitchFamily="34" charset="-34"/>
              </a:rPr>
              <a:t>มาตรา ๓๔๙ 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ส่วนราชการผู้ซื้อ ต้องสงวนสิทธิเรียกร้องค่าปรับที่มีอยู่ตามสัญญาเดิมไว้ด้วย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CC3300"/>
                </a:solidFill>
                <a:cs typeface="FreesiaUPC" pitchFamily="34" charset="-34"/>
              </a:rPr>
              <a:t>โดยต้องกำหนดรายละเอียดให้ชัดเจนว่า มีค่าปรับ                   ที่คำนวณได้ตามสัญญาเดิม เป็นจำนวนเท่าใด 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rgbClr val="CC3300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และจะต้องกำหนดระยะเวลาส่งมอบของใหม่ให้ชัดเจนรวมไว้ในสัญญาที่ได้แก้ไขใหม่ด้วย</a:t>
            </a:r>
          </a:p>
        </p:txBody>
      </p:sp>
      <p:pic>
        <p:nvPicPr>
          <p:cNvPr id="93188" name="รูปภาพ 3" descr="aa15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5750" y="1643063"/>
            <a:ext cx="8858250" cy="485775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None/>
            </a:pPr>
            <a:r>
              <a:rPr lang="th-TH" altLang="zh-CN" sz="3600" b="1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กรม พ.ได้ทำสัญญาซื้อรถพร้อมอุปกรณ์ตรวจมะเร็งเต้านม </a:t>
            </a:r>
          </a:p>
          <a:p>
            <a:pPr>
              <a:buFont typeface="Wingdings" pitchFamily="2" charset="2"/>
              <a:buChar char="v"/>
            </a:pPr>
            <a:r>
              <a:rPr lang="th-TH" altLang="zh-CN" sz="3600" b="1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ตามสัญญาฯ ข้อ ๕.๘ กำหนดว่า </a:t>
            </a:r>
            <a:r>
              <a:rPr lang="en-US" altLang="zh-CN" sz="3600" b="1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“</a:t>
            </a:r>
            <a:r>
              <a:rPr lang="th-TH" altLang="zh-CN" sz="3600" b="1" u="sng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บริษัท ฯ </a:t>
            </a:r>
            <a:r>
              <a:rPr lang="th-TH" altLang="zh-CN" sz="3600" b="1" u="sng" smtClean="0">
                <a:solidFill>
                  <a:srgbClr val="008000"/>
                </a:solidFill>
                <a:latin typeface="Angsana New" pitchFamily="18" charset="-34"/>
                <a:cs typeface="FreesiaUPC" pitchFamily="34" charset="-34"/>
              </a:rPr>
              <a:t>จะต้องส่งมอบเครื่องรุ่นใหม่ล่าสุด</a:t>
            </a:r>
            <a:r>
              <a:rPr lang="th-TH" altLang="zh-CN" sz="3600" b="1" u="sng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ที่ผ่านการรับรองของคณะกรรมการอาหารและยาของประเทศสหรัฐอเมริกา (FDA) ในวันส่งมอบเครื่อง พร้อม Upgrade software ให้ทันสมัยตลอดระยะเวลารับประกัน</a:t>
            </a:r>
            <a:r>
              <a:rPr lang="en-US" altLang="zh-CN" sz="3600" b="1" u="sng" smtClean="0">
                <a:solidFill>
                  <a:srgbClr val="FF0000"/>
                </a:solidFill>
                <a:latin typeface="Angsana New" pitchFamily="18" charset="-34"/>
                <a:cs typeface="KodchiangUPC" pitchFamily="18" charset="-34"/>
              </a:rPr>
              <a:t>”</a:t>
            </a:r>
            <a:r>
              <a:rPr lang="th-TH" altLang="zh-CN" sz="4000" b="1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altLang="zh-CN" b="1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ผู้ขายได้ส่งมอบรถพร้อมอุปกรณ์ตรวจมะเร็งเต้านม รุ่นใหม่ล่าสุดมาให้</a:t>
            </a:r>
            <a:r>
              <a:rPr lang="th-TH" altLang="zh-CN" b="1" smtClean="0">
                <a:solidFill>
                  <a:srgbClr val="00A44A"/>
                </a:solidFill>
                <a:latin typeface="Angsana New" pitchFamily="18" charset="-34"/>
                <a:cs typeface="FreesiaUPC" pitchFamily="34" charset="-34"/>
              </a:rPr>
              <a:t>โดยไม่ได้แจ้งให้กรมการแพทย์ทราบล่วงหน้าก่อน</a:t>
            </a:r>
            <a:r>
              <a:rPr lang="th-TH" altLang="zh-CN" b="1" smtClean="0">
                <a:solidFill>
                  <a:srgbClr val="660033"/>
                </a:solidFill>
                <a:latin typeface="Angsana New" pitchFamily="18" charset="-34"/>
                <a:cs typeface="FreesiaUPC" pitchFamily="34" charset="-34"/>
              </a:rPr>
              <a:t>จึงไม่ได้มีการแก้ไขสัญญาในส่วนรายละเอียดคุณลักษณะเฉพาะของเครื่องเอกซเรย์เต้านมระบบดิจิตอล</a:t>
            </a:r>
            <a:r>
              <a:rPr lang="th-TH" altLang="zh-CN" b="1" u="sng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  </a:t>
            </a:r>
          </a:p>
        </p:txBody>
      </p:sp>
      <p:sp>
        <p:nvSpPr>
          <p:cNvPr id="10243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8429625" y="6356350"/>
            <a:ext cx="642938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341BE3-D7FB-48A8-BFB9-E5386F2854A1}" type="slidenum">
              <a:rPr lang="en-US"/>
              <a:pPr>
                <a:defRPr/>
              </a:pPr>
              <a:t>119</a:t>
            </a:fld>
            <a:endParaRPr lang="th-TH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214313"/>
            <a:ext cx="8858250" cy="14287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r>
              <a:rPr lang="th-TH" altLang="zh-CN" sz="44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การตรวจรับพัสดุตามเงื่อนไขที่คู่สัญญาตกลงกัน</a:t>
            </a:r>
            <a:r>
              <a:rPr lang="th-TH" sz="44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โดยไม่ต้องแก้ไขสัญญา </a:t>
            </a:r>
            <a:endParaRPr lang="th-TH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xfrm>
            <a:off x="8572500" y="6265863"/>
            <a:ext cx="500063" cy="5207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D32D70-F1AD-4EEA-9B81-1E118DBDCAF5}" type="slidenum">
              <a:rPr lang="en-US"/>
              <a:pPr>
                <a:defRPr/>
              </a:pPr>
              <a:t>120</a:t>
            </a:fld>
            <a:endParaRPr lang="th-TH" dirty="0"/>
          </a:p>
        </p:txBody>
      </p:sp>
      <p:sp>
        <p:nvSpPr>
          <p:cNvPr id="96259" name="สี่เหลี่ยมผืนผ้า 2"/>
          <p:cNvSpPr>
            <a:spLocks noChangeArrowheads="1"/>
          </p:cNvSpPr>
          <p:nvPr/>
        </p:nvSpPr>
        <p:spPr bwMode="auto">
          <a:xfrm>
            <a:off x="357188" y="214313"/>
            <a:ext cx="8286750" cy="2492990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zh-CN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</a:t>
            </a:r>
          </a:p>
          <a:p>
            <a:pPr lvl="4" algn="l">
              <a:buFont typeface="Wingdings" pitchFamily="2" charset="2"/>
              <a:buChar char="ü"/>
            </a:pPr>
            <a:r>
              <a:rPr lang="th-TH" altLang="zh-CN" sz="3200" b="1" dirty="0">
                <a:latin typeface="Angsana New" pitchFamily="18" charset="-34"/>
                <a:cs typeface="FreesiaUPC" pitchFamily="34" charset="-34"/>
              </a:rPr>
              <a:t>โดย เครื่องเอ็กซเรย์ฯ ดังกล่าวยังคงเป็นยี่ห้อเดิม  </a:t>
            </a:r>
          </a:p>
          <a:p>
            <a:pPr>
              <a:buFont typeface="Wingdings" pitchFamily="2" charset="2"/>
              <a:buChar char="ü"/>
            </a:pPr>
            <a:r>
              <a:rPr lang="th-TH" altLang="zh-CN" sz="32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แต่เปลี่ยนรุ่นใหม่ ซึ่งคณะกรรมการตรวจรับพัสดุ พิจารณาแล้วเห็นว่า  เครื่องเอ็กซเรย์รุ่นที่ผู้ขายติดตั้งให้นั้น  เป็นรุ่นที่มีคุณภาพโดยรวม ดีกว่ารุ่นที่กำหนดในสัญญา</a:t>
            </a:r>
            <a:r>
              <a:rPr lang="th-TH" altLang="zh-CN" sz="3200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</a:t>
            </a:r>
            <a:endParaRPr lang="th-TH" sz="3200" dirty="0">
              <a:solidFill>
                <a:srgbClr val="C00000"/>
              </a:solidFill>
              <a:latin typeface="Angsana New" pitchFamily="18" charset="-34"/>
              <a:ea typeface="SimSun" pitchFamily="2" charset="-122"/>
              <a:cs typeface="FreesiaUPC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313" y="3557588"/>
            <a:ext cx="8786812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thaiDist">
              <a:defRPr/>
            </a:pPr>
            <a:r>
              <a:rPr lang="th-TH" altLang="zh-CN" b="1" u="sng" dirty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altLang="zh-CN" b="1" u="sng" dirty="0" err="1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altLang="zh-CN" sz="3200" b="1" dirty="0">
                <a:solidFill>
                  <a:srgbClr val="002060"/>
                </a:solidFill>
                <a:cs typeface="FreesiaUPC" pitchFamily="34" charset="-34"/>
              </a:rPr>
              <a:t>กรม พ.สามารถตรวจรับพัสดุ  ดังกล่าวได้ โดยไม่ต้องแก้ไขเปลี่ยนแปลงสัญญาตามระเบียบฯ ข้อ ๑๓๖ อีกแต่อย่างใด </a:t>
            </a:r>
            <a:endParaRPr lang="th-TH" altLang="zh-CN" b="1" dirty="0">
              <a:solidFill>
                <a:srgbClr val="002060"/>
              </a:solidFill>
              <a:cs typeface="FreesiaUPC" pitchFamily="34" charset="-34"/>
            </a:endParaRPr>
          </a:p>
          <a:p>
            <a:pPr algn="thaiDist">
              <a:buFont typeface="Wingdings" pitchFamily="2" charset="2"/>
              <a:buChar char="ü"/>
              <a:defRPr/>
            </a:pPr>
            <a:r>
              <a:rPr lang="th-TH" altLang="zh-CN" sz="3200" b="1" i="1" u="sng" dirty="0">
                <a:solidFill>
                  <a:srgbClr val="FF0000"/>
                </a:solidFill>
                <a:cs typeface="FreesiaUPC" pitchFamily="34" charset="-34"/>
              </a:rPr>
              <a:t>โดยอาศัยเงื่อนไขที่คู่สัญญาตกลงกันไว้ในข้อ ๕.๘</a:t>
            </a:r>
          </a:p>
          <a:p>
            <a:pPr algn="thaiDist">
              <a:defRPr/>
            </a:pPr>
            <a:r>
              <a:rPr lang="th-TH" altLang="zh-CN" sz="3200" b="1" dirty="0">
                <a:cs typeface="FreesiaUPC" pitchFamily="34" charset="-34"/>
              </a:rPr>
              <a:t>ทั้งนี้ คณะกรรมการตรวจรับพัสดุต้องตรวจรับให้ถูกต้องครบถ้วนตรงตาม</a:t>
            </a:r>
            <a:r>
              <a:rPr lang="th-TH" altLang="zh-CN" sz="3200" b="1" dirty="0" err="1">
                <a:cs typeface="FreesiaUPC" pitchFamily="34" charset="-34"/>
              </a:rPr>
              <a:t>แค็ตตาล็</a:t>
            </a:r>
            <a:r>
              <a:rPr lang="th-TH" altLang="zh-CN" sz="3200" b="1" dirty="0">
                <a:cs typeface="FreesiaUPC" pitchFamily="34" charset="-34"/>
              </a:rPr>
              <a:t>อกของเครื่องเอ็กซเรย์รุ่นใหม่ที่ผู้ขายส่งให้ </a:t>
            </a:r>
            <a:endParaRPr lang="th-TH" sz="4400" b="1" dirty="0">
              <a:cs typeface="FreesiaUPC" pitchFamily="34" charset="-34"/>
            </a:endParaRPr>
          </a:p>
        </p:txBody>
      </p:sp>
      <p:sp>
        <p:nvSpPr>
          <p:cNvPr id="5" name="ลูกศรลง 4"/>
          <p:cNvSpPr/>
          <p:nvPr/>
        </p:nvSpPr>
        <p:spPr>
          <a:xfrm rot="19587045">
            <a:off x="571500" y="142875"/>
            <a:ext cx="571500" cy="785813"/>
          </a:xfrm>
          <a:prstGeom prst="downArrow">
            <a:avLst/>
          </a:prstGeom>
          <a:solidFill>
            <a:srgbClr val="00A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6" name="ดาว 5 แฉก 5"/>
          <p:cNvSpPr/>
          <p:nvPr/>
        </p:nvSpPr>
        <p:spPr>
          <a:xfrm>
            <a:off x="285750" y="3000375"/>
            <a:ext cx="1000125" cy="64293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71438"/>
            <a:ext cx="8715375" cy="857250"/>
          </a:xfrm>
          <a:solidFill>
            <a:srgbClr val="A5FDCF"/>
          </a:solidFill>
          <a:ln w="57150">
            <a:solidFill>
              <a:srgbClr val="9933FF"/>
            </a:solidFill>
          </a:ln>
        </p:spPr>
        <p:txBody>
          <a:bodyPr/>
          <a:lstStyle/>
          <a:p>
            <a:pPr eaLnBrk="1" hangingPunct="1"/>
            <a:r>
              <a:rPr lang="th-TH" sz="4000" b="1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การแก้ไขสัญญา เพื่อเปลี่ยนหลักประกันสัญญา กระทำได้</a:t>
            </a:r>
            <a:endParaRPr lang="th-TH" b="1" smtClean="0">
              <a:solidFill>
                <a:srgbClr val="C00000"/>
              </a:solidFill>
              <a:latin typeface="Cordia New" pitchFamily="34" charset="-34"/>
              <a:cs typeface="FreesiaUPC" pitchFamily="34" charset="-34"/>
            </a:endParaRPr>
          </a:p>
        </p:txBody>
      </p:sp>
      <p:sp>
        <p:nvSpPr>
          <p:cNvPr id="23142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071563"/>
            <a:ext cx="8750300" cy="5561012"/>
          </a:xfrm>
          <a:solidFill>
            <a:schemeClr val="bg1"/>
          </a:solidFill>
          <a:ln w="76200" cmpd="tri">
            <a:solidFill>
              <a:srgbClr val="990000"/>
            </a:solidFill>
          </a:ln>
        </p:spPr>
        <p:txBody>
          <a:bodyPr rtlCol="0">
            <a:normAutofit lnSpcReduction="10000"/>
          </a:bodyPr>
          <a:lstStyle/>
          <a:p>
            <a:pPr marL="268288" indent="-268288" algn="ctr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600" b="1" i="1" u="sng" dirty="0" smtClean="0">
                <a:solidFill>
                  <a:srgbClr val="990000"/>
                </a:solidFill>
                <a:latin typeface="Cordia New" pitchFamily="34" charset="-34"/>
                <a:cs typeface="FreesiaUPC" pitchFamily="34" charset="-34"/>
              </a:rPr>
              <a:t>คู่สัญญาขอเปลี่ยนหลักประกันสัญญา เป็นอย่างใดตามข้อ ๑๔๑(๑)-(๔)ย่อมแก้ไขสัญญาได้ ทางราชการมิได้เสียประโยชน์</a:t>
            </a:r>
          </a:p>
          <a:p>
            <a:pPr marL="268288" indent="-26828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dirty="0" smtClean="0">
                <a:latin typeface="Cordia New" pitchFamily="34" charset="-34"/>
                <a:cs typeface="FreesiaUPC" pitchFamily="34" charset="-34"/>
              </a:rPr>
              <a:t>เนื่องจากระเบียบข้อ ๑๔๑ กำหนดว่า </a:t>
            </a:r>
            <a:r>
              <a:rPr lang="th-TH" sz="3600" b="1" u="sng" dirty="0" smtClean="0">
                <a:latin typeface="Cordia New" pitchFamily="34" charset="-34"/>
                <a:cs typeface="FreesiaUPC" pitchFamily="34" charset="-34"/>
              </a:rPr>
              <a:t>“หลักประกันซอง           หรือหลักประกันสัญญา  </a:t>
            </a:r>
            <a:r>
              <a:rPr lang="th-TH" sz="3600" b="1" u="sng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ให้ใช้หลักประกันอย่างหนึ่ง  อย่างใด ดังต่อไปนี้</a:t>
            </a:r>
            <a:r>
              <a:rPr lang="th-TH" sz="36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	</a:t>
            </a:r>
          </a:p>
          <a:p>
            <a:pPr marL="1068388" lvl="2" indent="-26828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" pitchFamily="2" charset="2"/>
              </a:rPr>
              <a:t>เงินสด</a:t>
            </a: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 /</a:t>
            </a: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2" pitchFamily="18" charset="2"/>
              </a:rPr>
              <a:t>เช็ค</a:t>
            </a:r>
            <a:r>
              <a:rPr lang="th-TH" sz="3200" b="1" dirty="0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ที่ธนาคารเซ็นสั่งจ่ายซึ่งเป็นเช็คลงวันที่ใช้เช็คนั้น ชำระต่อเจ้าหน้าที่ หรือก่อนวันนั้นไม่เกิน ๓ วันทำการ/  </a:t>
            </a: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หนังสือค้ำประกันของธนาคาร</a:t>
            </a:r>
            <a:r>
              <a:rPr lang="th-TH" sz="3200" b="1" dirty="0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ภายในประเทศตามตัวอย่างที่ </a:t>
            </a:r>
            <a:r>
              <a:rPr lang="th-TH" sz="3200" b="1" dirty="0" err="1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กวพ.</a:t>
            </a:r>
            <a:r>
              <a:rPr lang="th-TH" sz="3200" b="1" dirty="0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กำหนด/  </a:t>
            </a:r>
            <a:r>
              <a:rPr lang="th-TH" sz="3200" b="1" i="1" dirty="0" smtClean="0">
                <a:solidFill>
                  <a:srgbClr val="003E1C"/>
                </a:solidFill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หนังสือค้ำประกันของบริษัทเงินทุน</a:t>
            </a:r>
            <a:r>
              <a:rPr lang="th-TH" sz="3200" b="1" dirty="0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หลักทรัพย์ตามรายชื่อที่ธปท.แจ้งเวียน/   </a:t>
            </a: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พันธบัตรรัฐบาลไทย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FA51C7-6087-45DD-ABF8-9D89A753B983}" type="slidenum">
              <a:rPr lang="en-US"/>
              <a:pPr>
                <a:defRPr/>
              </a:pPr>
              <a:t>121</a:t>
            </a:fld>
            <a:endParaRPr lang="th-TH"/>
          </a:p>
        </p:txBody>
      </p:sp>
      <p:sp>
        <p:nvSpPr>
          <p:cNvPr id="4" name="ลูกศรขวา 3"/>
          <p:cNvSpPr/>
          <p:nvPr/>
        </p:nvSpPr>
        <p:spPr>
          <a:xfrm rot="2885558">
            <a:off x="454025" y="2179638"/>
            <a:ext cx="642937" cy="35718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pic>
        <p:nvPicPr>
          <p:cNvPr id="98310" name="รูปภาพ 5" descr="1-1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5000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B0872705-D532-4746-99F1-FCF59AF20336}" type="slidenum">
              <a:rPr lang="en-US" smtClean="0"/>
              <a:pPr>
                <a:defRPr/>
              </a:pPr>
              <a:t>122</a:t>
            </a:fld>
            <a:endParaRPr lang="th-TH"/>
          </a:p>
        </p:txBody>
      </p:sp>
      <p:sp>
        <p:nvSpPr>
          <p:cNvPr id="3" name="วงรี 2"/>
          <p:cNvSpPr/>
          <p:nvPr/>
        </p:nvSpPr>
        <p:spPr>
          <a:xfrm>
            <a:off x="1571625" y="71438"/>
            <a:ext cx="5929313" cy="3429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FFFF00"/>
                </a:solidFill>
                <a:cs typeface="FreesiaUPC" pitchFamily="34" charset="-34"/>
              </a:rPr>
              <a:t>ข้อควรระวัง </a:t>
            </a:r>
          </a:p>
          <a:p>
            <a:pPr algn="ctr">
              <a:defRPr/>
            </a:pPr>
            <a:r>
              <a:rPr lang="th-TH" sz="4000" b="1" dirty="0">
                <a:cs typeface="FreesiaUPC" pitchFamily="34" charset="-34"/>
              </a:rPr>
              <a:t>การเปลี่ยนหลักประกันสัญญา ที่เป็นหนังสือค้ำประกันธนาคาร หรือของบริษัทเงินทุนหลักทรัพย์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3500438"/>
            <a:ext cx="8858250" cy="3143250"/>
          </a:xfrm>
          <a:prstGeom prst="round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cs typeface="FreesiaUPC" pitchFamily="34" charset="-34"/>
              </a:rPr>
              <a:t>ให้ตรวจสอบข้อเท็จจริงว่า... การเปลี่ยนหลักประกัน</a:t>
            </a:r>
          </a:p>
          <a:p>
            <a:pPr algn="ctr">
              <a:defRPr/>
            </a:pPr>
            <a:r>
              <a:rPr lang="th-TH" sz="4000" b="1" dirty="0">
                <a:cs typeface="FreesiaUPC" pitchFamily="34" charset="-34"/>
              </a:rPr>
              <a:t>เกิดจากหลักประกันเดิม มีการปลอมแปลงเอกสาร หรือ      ทำเอกสารอันเป็นเท็จ หรือกระทำโดยปราศจากอำนาจ หรือไม่ หากเป็นกรณีดังกล่าวให้หารือไปยัง</a:t>
            </a:r>
          </a:p>
          <a:p>
            <a:pPr algn="ctr">
              <a:defRPr/>
            </a:pPr>
            <a:r>
              <a:rPr lang="th-TH" sz="4000" b="1" dirty="0">
                <a:cs typeface="FreesiaUPC" pitchFamily="34" charset="-34"/>
              </a:rPr>
              <a:t>สำนักงานอัยการสูงสุด ต่อไป</a:t>
            </a:r>
            <a:endParaRPr lang="th-TH" sz="4000" b="1" dirty="0"/>
          </a:p>
        </p:txBody>
      </p:sp>
      <p:pic>
        <p:nvPicPr>
          <p:cNvPr id="99333" name="รูปภาพ 4" descr="3DTCHCA7QVHRLCA60EGO6CAZ6ZT8DCAESB2LPCAFN8DICCAHRYDOKCALDS2R0CACUNGUOCARH1BKQCASW3AWXCAQ0UB3KCAPAVPZWCASPFQV1CAHJW59ECAIIO5D3CANZULVWCAAHJYF1CA4T7TI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14313"/>
            <a:ext cx="15287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มุมมน 5"/>
          <p:cNvSpPr/>
          <p:nvPr/>
        </p:nvSpPr>
        <p:spPr>
          <a:xfrm>
            <a:off x="857250" y="857250"/>
            <a:ext cx="8001000" cy="5786438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36867" name="ชื่อเรื่อง 1"/>
          <p:cNvSpPr>
            <a:spLocks noGrp="1"/>
          </p:cNvSpPr>
          <p:nvPr>
            <p:ph type="title"/>
          </p:nvPr>
        </p:nvSpPr>
        <p:spPr>
          <a:xfrm>
            <a:off x="1143000" y="214313"/>
            <a:ext cx="7786688" cy="2500312"/>
          </a:xfr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16200000" scaled="1"/>
          </a:gradFill>
          <a:ln w="38100">
            <a:solidFill>
              <a:srgbClr val="00B05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latin typeface="Browallia New" pitchFamily="34" charset="-34"/>
                <a:cs typeface="FreesiaUPC" pitchFamily="34" charset="-34"/>
              </a:rPr>
              <a:t>ใคร</a:t>
            </a:r>
            <a:r>
              <a:rPr lang="en-US" b="1" dirty="0" smtClean="0">
                <a:latin typeface="Browallia New" pitchFamily="34" charset="-34"/>
                <a:cs typeface="FreesiaUPC" pitchFamily="34" charset="-34"/>
              </a:rPr>
              <a:t> ?</a:t>
            </a:r>
            <a:r>
              <a:rPr lang="th-TH" b="1" dirty="0" smtClean="0">
                <a:latin typeface="Browallia New" pitchFamily="34" charset="-34"/>
                <a:cs typeface="FreesiaUPC" pitchFamily="34" charset="-34"/>
              </a:rPr>
              <a:t> </a:t>
            </a:r>
            <a:br>
              <a:rPr lang="th-TH" b="1" dirty="0" smtClean="0">
                <a:latin typeface="Browallia New" pitchFamily="34" charset="-34"/>
                <a:cs typeface="FreesiaUPC" pitchFamily="34" charset="-34"/>
              </a:rPr>
            </a:br>
            <a:r>
              <a:rPr lang="th-TH" b="1" dirty="0" smtClean="0">
                <a:latin typeface="Browallia New" pitchFamily="34" charset="-34"/>
                <a:cs typeface="FreesiaUPC" pitchFamily="34" charset="-34"/>
              </a:rPr>
              <a:t>เป็นผู้เสนอความเห็นต่อหัวหน้าส่วนราชการ เพื่อ แก้ไข/เปลี่ยนแปลงสัญญา หรือข้อตกลง การงด ลดค่าปรับ/ขยายเวลาสัญญา/ข้อตกลง</a:t>
            </a:r>
          </a:p>
        </p:txBody>
      </p:sp>
      <p:sp>
        <p:nvSpPr>
          <p:cNvPr id="233476" name="ตัวยึดเนื้อหา 4"/>
          <p:cNvSpPr>
            <a:spLocks noGrp="1"/>
          </p:cNvSpPr>
          <p:nvPr>
            <p:ph idx="1"/>
          </p:nvPr>
        </p:nvSpPr>
        <p:spPr>
          <a:xfrm>
            <a:off x="1071563" y="2928938"/>
            <a:ext cx="7786687" cy="3500437"/>
          </a:xfrm>
          <a:solidFill>
            <a:srgbClr val="FFF7DD"/>
          </a:solidFill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smtClean="0">
                <a:solidFill>
                  <a:srgbClr val="FF0000"/>
                </a:solidFill>
                <a:cs typeface="FreesiaUPC" pitchFamily="34" charset="-34"/>
              </a:rPr>
              <a:t>หนังสือแจ้งเวียนของสำนักนายกรัฐมนตรี ที่ นร (กวพ) ๑๓๐๕/ว ๑๑๙๔๘ ลว.๑๓ ธันวาคม </a:t>
            </a:r>
            <a:r>
              <a:rPr lang="th-TH" sz="3600" b="1" smtClean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๒๕๔๓          ข้อ ๓ กำหนดให้เป็นหน้าที่ของ </a:t>
            </a:r>
            <a:r>
              <a:rPr lang="en-US" sz="3600" b="1" smtClean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:-</a:t>
            </a:r>
            <a:endParaRPr lang="th-TH" sz="3600" b="1" smtClean="0">
              <a:solidFill>
                <a:srgbClr val="FF0000"/>
              </a:solidFill>
              <a:latin typeface="Browallia New" pitchFamily="34" charset="-34"/>
              <a:cs typeface="FreesiaUPC" pitchFamily="34" charset="-34"/>
            </a:endParaRP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th-TH" sz="3600" b="1" smtClean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“</a:t>
            </a:r>
            <a:r>
              <a:rPr lang="th-TH" sz="3600" b="1" smtClean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คณะกรรมการตรวจรับพัสดุ  หรือ</a:t>
            </a: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th-TH" sz="3600" b="1" smtClean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  </a:t>
            </a:r>
            <a:r>
              <a:rPr lang="th-TH" sz="3600" b="1" smtClean="0">
                <a:solidFill>
                  <a:srgbClr val="006600"/>
                </a:solidFill>
                <a:latin typeface="Browallia New" pitchFamily="34" charset="-34"/>
                <a:cs typeface="FreesiaUPC" pitchFamily="34" charset="-34"/>
              </a:rPr>
              <a:t>คณะกรรมการตรวจการจ้าง</a:t>
            </a:r>
            <a:endParaRPr lang="th-TH" sz="3600" b="1" smtClean="0">
              <a:solidFill>
                <a:srgbClr val="002060"/>
              </a:solidFill>
              <a:latin typeface="Browallia New" pitchFamily="34" charset="-34"/>
              <a:cs typeface="FreesiaUPC" pitchFamily="34" charset="-3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smtClean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 แล้วแต่กรณีเป็นผู้เสนอความเห็นในแต่ละครั้งด้วย”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EDBC9C-B8CC-48FD-9134-A7F1B903251B}" type="slidenum">
              <a:rPr lang="en-US"/>
              <a:pPr>
                <a:defRPr/>
              </a:pPr>
              <a:t>123</a:t>
            </a:fld>
            <a:endParaRPr lang="th-TH"/>
          </a:p>
        </p:txBody>
      </p:sp>
      <p:pic>
        <p:nvPicPr>
          <p:cNvPr id="102406" name="Picture 5" descr="C:\Program Files\Microsoft Office\MEDIA\CAGCAT10\j029755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75"/>
            <a:ext cx="1195388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0"/>
            <a:ext cx="7772400" cy="1571625"/>
            <a:chOff x="192" y="144"/>
            <a:chExt cx="4896" cy="960"/>
          </a:xfrm>
        </p:grpSpPr>
        <p:sp>
          <p:nvSpPr>
            <p:cNvPr id="103432" name="Rectangle 3"/>
            <p:cNvSpPr>
              <a:spLocks noChangeArrowheads="1"/>
            </p:cNvSpPr>
            <p:nvPr/>
          </p:nvSpPr>
          <p:spPr bwMode="auto">
            <a:xfrm>
              <a:off x="240" y="144"/>
              <a:ext cx="480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3" name="Rectangle 4"/>
            <p:cNvSpPr>
              <a:spLocks noChangeArrowheads="1"/>
            </p:cNvSpPr>
            <p:nvPr/>
          </p:nvSpPr>
          <p:spPr bwMode="auto">
            <a:xfrm>
              <a:off x="192" y="240"/>
              <a:ext cx="4896" cy="777"/>
            </a:xfrm>
            <a:prstGeom prst="rect">
              <a:avLst/>
            </a:prstGeom>
            <a:solidFill>
              <a:srgbClr val="FFCCFF"/>
            </a:solidFill>
            <a:ln w="57150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tabLst>
                  <a:tab pos="3228975" algn="l"/>
                </a:tabLst>
              </a:pPr>
              <a:r>
                <a:rPr lang="th-TH" sz="4800" b="1">
                  <a:latin typeface="Browallia New" pitchFamily="34" charset="-34"/>
                  <a:cs typeface="EucrosiaUPC" pitchFamily="18" charset="-34"/>
                </a:rPr>
                <a:t>การงด  ลดค่าปรับ  หรือการขยายเวลา</a:t>
              </a:r>
              <a:br>
                <a:rPr lang="th-TH" sz="4800" b="1">
                  <a:latin typeface="Browallia New" pitchFamily="34" charset="-34"/>
                  <a:cs typeface="EucrosiaUPC" pitchFamily="18" charset="-34"/>
                </a:rPr>
              </a:br>
              <a:r>
                <a:rPr lang="th-TH" sz="4800" b="1">
                  <a:latin typeface="Browallia New" pitchFamily="34" charset="-34"/>
                  <a:cs typeface="EucrosiaUPC" pitchFamily="18" charset="-34"/>
                </a:rPr>
                <a:t>ทำการตามสัญญา     (ข้อ๑๓๙)</a:t>
              </a:r>
              <a:endParaRPr lang="th-TH" sz="4400" b="1">
                <a:latin typeface="Browallia New" pitchFamily="34" charset="-34"/>
                <a:cs typeface="EucrosiaUPC" pitchFamily="18" charset="-34"/>
              </a:endParaRPr>
            </a:p>
          </p:txBody>
        </p:sp>
      </p:grp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285750" y="1571625"/>
            <a:ext cx="8858250" cy="21005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2" eaLnBrk="0" hangingPunct="0">
              <a:lnSpc>
                <a:spcPct val="90000"/>
              </a:lnSpc>
              <a:defRPr/>
            </a:pPr>
            <a:r>
              <a:rPr lang="th-TH" sz="3600" b="1" u="sng" dirty="0">
                <a:solidFill>
                  <a:srgbClr val="C00000"/>
                </a:solidFill>
                <a:latin typeface="Browallia New" pitchFamily="34" charset="-34"/>
                <a:cs typeface="Browallia New" pitchFamily="34" charset="-34"/>
              </a:rPr>
              <a:t>ให้พิจารณาได้เฉพาะเหตุดังต่อไปนี้</a:t>
            </a:r>
          </a:p>
          <a:p>
            <a:pPr lvl="2" eaLnBrk="0" hangingPunct="0"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(</a:t>
            </a:r>
            <a:r>
              <a:rPr lang="th-TH" sz="36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๑) เหตุเกิดจากความผิด/ความบกพร่องของส่วนราชการ (๒)  เหตุสุดวิสัย	</a:t>
            </a:r>
          </a:p>
          <a:p>
            <a:pPr lvl="2" eaLnBrk="0" hangingPunct="0"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(๓) เหตุเกิดจากพฤติการณ์ ที่คู่สัญญาไม่ต้องรับผิด</a:t>
            </a:r>
          </a:p>
        </p:txBody>
      </p:sp>
      <p:sp>
        <p:nvSpPr>
          <p:cNvPr id="103428" name="Rectangle 6"/>
          <p:cNvSpPr>
            <a:spLocks noChangeArrowheads="1"/>
          </p:cNvSpPr>
          <p:nvPr/>
        </p:nvSpPr>
        <p:spPr bwMode="auto">
          <a:xfrm>
            <a:off x="285750" y="3571875"/>
            <a:ext cx="8572500" cy="2585323"/>
          </a:xfrm>
          <a:prstGeom prst="rect">
            <a:avLst/>
          </a:prstGeom>
          <a:solidFill>
            <a:srgbClr val="C7FFAB"/>
          </a:solidFill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2" eaLnBrk="0" hangingPunct="0">
              <a:lnSpc>
                <a:spcPct val="90000"/>
              </a:lnSpc>
            </a:pPr>
            <a:r>
              <a:rPr lang="th-TH" sz="3600" b="1" u="sng" dirty="0">
                <a:solidFill>
                  <a:srgbClr val="CC0066"/>
                </a:solidFill>
                <a:latin typeface="Browallia New" pitchFamily="34" charset="-34"/>
                <a:cs typeface="FreesiaUPC" pitchFamily="34" charset="-34"/>
              </a:rPr>
              <a:t>เงื่อนไข</a:t>
            </a:r>
          </a:p>
          <a:p>
            <a:pPr marL="273050" lvl="3" indent="82550" algn="l" eaLnBrk="0" hangingPunct="0">
              <a:lnSpc>
                <a:spcPct val="90000"/>
              </a:lnSpc>
              <a:buFontTx/>
              <a:buChar char="•"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 คู่สัญญาของทางราชการจะต้องมีหนังสือแจ้งเหตุ       </a:t>
            </a:r>
          </a:p>
          <a:p>
            <a:pPr marL="273050" lvl="3" indent="-95250" algn="l" eaLnBrk="0" hangingPunct="0">
              <a:lnSpc>
                <a:spcPct val="90000"/>
              </a:lnSpc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   ที่เกิดขึ้นตาม ข้อ ๑๓๙ (๒)หรือ(๓) ให้</a:t>
            </a:r>
            <a:r>
              <a:rPr lang="th-TH" sz="3600" b="1" dirty="0" smtClean="0">
                <a:latin typeface="Browallia New" pitchFamily="34" charset="-34"/>
                <a:cs typeface="FreesiaUPC" pitchFamily="34" charset="-34"/>
              </a:rPr>
              <a:t>ทราบภายใน 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๑๕ วัน นับแต่</a:t>
            </a:r>
            <a:r>
              <a:rPr lang="th-TH" sz="3600" b="1" dirty="0" smtClean="0">
                <a:latin typeface="Browallia New" pitchFamily="34" charset="-34"/>
                <a:cs typeface="FreesiaUPC" pitchFamily="34" charset="-34"/>
              </a:rPr>
              <a:t>เหตุนับ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แต่เหตุสิ้นสุด</a:t>
            </a:r>
          </a:p>
          <a:p>
            <a:pPr lvl="3" eaLnBrk="0" hangingPunct="0">
              <a:lnSpc>
                <a:spcPct val="90000"/>
              </a:lnSpc>
              <a:buFontTx/>
              <a:buChar char="•"/>
            </a:pPr>
            <a:r>
              <a:rPr lang="th-TH" sz="3600" b="1" dirty="0">
                <a:solidFill>
                  <a:srgbClr val="990000"/>
                </a:solidFill>
                <a:latin typeface="Browallia New" pitchFamily="34" charset="-34"/>
                <a:cs typeface="Browallia New" pitchFamily="34" charset="-34"/>
              </a:rPr>
              <a:t>ให้พิจารณาให้ตามจำนวนวันที่มีเหตุเกิดขึ้นจริง</a:t>
            </a:r>
            <a:endParaRPr lang="th-TH" b="1" dirty="0">
              <a:solidFill>
                <a:srgbClr val="99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3429" name="Rectangle 7"/>
          <p:cNvSpPr>
            <a:spLocks noChangeArrowheads="1"/>
          </p:cNvSpPr>
          <p:nvPr/>
        </p:nvSpPr>
        <p:spPr bwMode="auto">
          <a:xfrm>
            <a:off x="285750" y="6172200"/>
            <a:ext cx="8572500" cy="547842"/>
          </a:xfrm>
          <a:prstGeom prst="rect">
            <a:avLst/>
          </a:prstGeom>
          <a:solidFill>
            <a:srgbClr val="FFFF66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2" algn="l" eaLnBrk="0" hangingPunct="0">
              <a:lnSpc>
                <a:spcPct val="90000"/>
              </a:lnSpc>
            </a:pPr>
            <a:r>
              <a:rPr lang="th-TH" sz="3200" b="1" u="sng" dirty="0">
                <a:solidFill>
                  <a:srgbClr val="CC0066"/>
                </a:solidFill>
                <a:latin typeface="Browallia New" pitchFamily="34" charset="-34"/>
                <a:cs typeface="Browallia New" pitchFamily="34" charset="-34"/>
              </a:rPr>
              <a:t>อำนาจอนุมัติ</a:t>
            </a:r>
            <a:r>
              <a:rPr lang="th-TH" sz="3200" b="1" dirty="0"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-</a:t>
            </a:r>
            <a:r>
              <a:rPr lang="th-TH" sz="3200" b="1" dirty="0" smtClean="0">
                <a:latin typeface="Browallia New" pitchFamily="34" charset="-34"/>
                <a:cs typeface="FreesiaUPC" pitchFamily="34" charset="-34"/>
              </a:rPr>
              <a:t>หัวหน้า</a:t>
            </a: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ส่วน</a:t>
            </a:r>
            <a:r>
              <a:rPr lang="th-TH" sz="3200" b="1" u="sng" dirty="0">
                <a:latin typeface="Browallia New" pitchFamily="34" charset="-34"/>
                <a:cs typeface="FreesiaUPC" pitchFamily="34" charset="-34"/>
              </a:rPr>
              <a:t>ราชการ</a:t>
            </a:r>
          </a:p>
        </p:txBody>
      </p:sp>
      <p:pic>
        <p:nvPicPr>
          <p:cNvPr id="103430" name="Picture 9" descr="C:\Program Files\Microsoft Office\MEDIA\CAGCAT10\j03029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9563" y="214313"/>
            <a:ext cx="121443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053C1F-6965-4EA4-8514-93B653A93145}" type="slidenum">
              <a:rPr lang="en-US"/>
              <a:pPr>
                <a:defRPr/>
              </a:pPr>
              <a:t>124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0"/>
            <a:ext cx="8929688" cy="18684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th-TH" sz="4000" b="1" dirty="0" smtClean="0">
                <a:cs typeface="FreesiaUPC" pitchFamily="34" charset="-34"/>
              </a:rPr>
              <a:t/>
            </a:r>
            <a:br>
              <a:rPr lang="th-TH" sz="4000" b="1" dirty="0" smtClean="0">
                <a:cs typeface="FreesiaUPC" pitchFamily="34" charset="-34"/>
              </a:rPr>
            </a:br>
            <a:r>
              <a:rPr lang="th-TH" sz="4000" b="1" dirty="0" smtClean="0">
                <a:cs typeface="FreesiaUPC" pitchFamily="34" charset="-34"/>
              </a:rPr>
              <a:t>การนับระยะเวลาตามระเบียบฯพัสดุ </a:t>
            </a:r>
            <a:r>
              <a:rPr lang="th-TH" sz="4000" b="1" i="1" u="sng" dirty="0" smtClean="0">
                <a:solidFill>
                  <a:srgbClr val="C00000"/>
                </a:solidFill>
                <a:cs typeface="FreesiaUPC" pitchFamily="34" charset="-34"/>
              </a:rPr>
              <a:t>ให้นับวันรุ่งขึ้น  </a:t>
            </a:r>
            <a:r>
              <a:rPr lang="th-TH" sz="4000" b="1" dirty="0" smtClean="0">
                <a:cs typeface="FreesiaUPC" pitchFamily="34" charset="-34"/>
              </a:rPr>
              <a:t/>
            </a:r>
            <a:br>
              <a:rPr lang="th-TH" sz="4000" b="1" dirty="0" smtClean="0">
                <a:cs typeface="FreesiaUPC" pitchFamily="34" charset="-34"/>
              </a:rPr>
            </a:br>
            <a:r>
              <a:rPr lang="th-TH" sz="4000" b="1" dirty="0" smtClean="0">
                <a:solidFill>
                  <a:srgbClr val="E200A7"/>
                </a:solidFill>
                <a:cs typeface="FreesiaUPC" pitchFamily="34" charset="-34"/>
              </a:rPr>
              <a:t>ตามประมวลกฎหมายแพ่งและพาณิชย์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 </a:t>
            </a:r>
            <a:b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</a:br>
            <a:r>
              <a:rPr lang="th-TH" sz="3200" b="1" dirty="0" smtClean="0">
                <a:solidFill>
                  <a:srgbClr val="FF0000"/>
                </a:solidFill>
                <a:cs typeface="FreesiaUPC" pitchFamily="34" charset="-34"/>
              </a:rPr>
              <a:t>(การนับวันปรับ งด ลดค่าปรับ หรือ ขยายเวลาสัญญา)</a:t>
            </a:r>
            <a:r>
              <a:rPr lang="th-TH" sz="3200" b="1" dirty="0" smtClean="0">
                <a:cs typeface="FreesiaUPC" pitchFamily="34" charset="-34"/>
              </a:rPr>
              <a:t/>
            </a:r>
            <a:br>
              <a:rPr lang="th-TH" sz="3200" b="1" dirty="0" smtClean="0">
                <a:cs typeface="FreesiaUPC" pitchFamily="34" charset="-34"/>
              </a:rPr>
            </a:br>
            <a:endParaRPr lang="th-TH" sz="4000" b="1" dirty="0"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313" y="2000250"/>
            <a:ext cx="8715375" cy="4500563"/>
          </a:xfrm>
          <a:solidFill>
            <a:srgbClr val="FFFFCC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th-TH" b="1" dirty="0" smtClean="0">
                <a:cs typeface="FreesiaUPC" pitchFamily="34" charset="-34"/>
              </a:rPr>
              <a:t>เช่น  คณะรัฐมนตรีมีมติให้ความช่วยเหลือผู้ประกอบการก่อสร้าง โดยให้ยื่นคำร้องขอต่อส่วนราชการคู่สัญญา ภายใน ๖๐ วันนับแต่คณะรัฐมนตรีมีมติเมื่อวันที่ ๑๗ มิถุนายน ๒๕๕๑</a:t>
            </a:r>
          </a:p>
          <a:p>
            <a:pPr>
              <a:defRPr/>
            </a:pPr>
            <a:r>
              <a:rPr lang="th-TH" sz="3600" b="1" i="1" u="sng" dirty="0" smtClean="0">
                <a:solidFill>
                  <a:srgbClr val="660033"/>
                </a:solidFill>
                <a:cs typeface="FreesiaUPC" pitchFamily="34" charset="-34"/>
              </a:rPr>
              <a:t>วิธีนับ   </a:t>
            </a:r>
            <a:r>
              <a:rPr lang="th-TH" b="1" dirty="0" smtClean="0">
                <a:solidFill>
                  <a:srgbClr val="000066"/>
                </a:solidFill>
                <a:cs typeface="FreesiaUPC" pitchFamily="34" charset="-34"/>
              </a:rPr>
              <a:t>ให้เริ่มนับถัดจากวันที่ครม.มีมติ กล่าวคือ เริ่มนับวันที่ ๑๘ มิถุนายน ๒๕๕๑ เป็นวันแรก ครบ ๖๐ วัน ในวันที่ ๑๖ สิงหาคม ๒๕๕๑ ซึ่งเป็นวันสิ้นสุดเวลาการยื่นคำขอ เมื่อ</a:t>
            </a:r>
            <a:r>
              <a:rPr lang="th-TH" b="1" i="1" dirty="0" smtClean="0">
                <a:solidFill>
                  <a:srgbClr val="FF0066"/>
                </a:solidFill>
                <a:cs typeface="FreesiaUPC" pitchFamily="34" charset="-34"/>
              </a:rPr>
              <a:t>ปรากฏว่าตรงกับวันเสาร์ ซึ่งเป็นวันหยุดราชการ จึงต้องถือว่าวันเปิดทำการวันแรก คือวันจันทร์ที่ ๑๘ สิงหาคม ๒๕๕๑ เป็นวันสุดท้ายของการยื่น</a:t>
            </a:r>
            <a:r>
              <a:rPr lang="th-TH" b="1" dirty="0" smtClean="0">
                <a:solidFill>
                  <a:srgbClr val="FF0066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หากหนังสือมาถึงส่วนราชการวันที่ ๑๘ ต้องถือว่ายื่นมาภายในกำหนดเวลา</a:t>
            </a:r>
            <a:endParaRPr lang="th-TH" b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8C6D60-3F13-42F2-86E0-4450A28BBB76}" type="slidenum">
              <a:rPr lang="en-US" smtClean="0"/>
              <a:pPr>
                <a:defRPr/>
              </a:pPr>
              <a:t>125</a:t>
            </a:fld>
            <a:endParaRPr lang="th-TH"/>
          </a:p>
        </p:txBody>
      </p:sp>
      <p:pic>
        <p:nvPicPr>
          <p:cNvPr id="104453" name="รูปภาพ 4" descr="1-1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714375"/>
            <a:ext cx="1162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786813" cy="1785938"/>
          </a:xfrm>
          <a:solidFill>
            <a:srgbClr val="FFFF00"/>
          </a:solidFill>
          <a:ln w="5715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2F2FFF"/>
                </a:solidFill>
                <a:latin typeface="BrowalliaUPC" pitchFamily="34" charset="-34"/>
                <a:cs typeface="FreesiaUPC" pitchFamily="34" charset="-34"/>
                <a:sym typeface="Wingdings" pitchFamily="2" charset="2"/>
              </a:rPr>
              <a:t>(กรณีศึกษา) </a:t>
            </a:r>
            <a:r>
              <a:rPr lang="th-TH" b="1" dirty="0" smtClean="0">
                <a:cs typeface="FreesiaUPC" pitchFamily="34" charset="-34"/>
              </a:rPr>
              <a:t>การพิจารณาอนุมัติให้งด/ ลดค่าปรับ                            หรือการขยายระยะเวลาสัญญา                                    ไม่ต้องทำสัญญาแก้ไขเพิ่มเติม</a:t>
            </a:r>
            <a:endParaRPr lang="en-US" b="1" dirty="0" smtClean="0">
              <a:cs typeface="FreesiaUPC" pitchFamily="34" charset="-34"/>
            </a:endParaRPr>
          </a:p>
        </p:txBody>
      </p:sp>
      <p:sp>
        <p:nvSpPr>
          <p:cNvPr id="23552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313" y="2071688"/>
            <a:ext cx="8715375" cy="4643437"/>
          </a:xfr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u="sng" dirty="0" smtClean="0">
                <a:solidFill>
                  <a:srgbClr val="FF0000"/>
                </a:solidFill>
                <a:cs typeface="FreesiaUPC" pitchFamily="34" charset="-34"/>
              </a:rPr>
              <a:t>วิธีปฏิบัติ      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เมื่อหัวหน้าส่วนราชการพิจารณาให้งด หรือลดค่าปรับ หรืออนุมัติให้คู่สัญญาขยายระยะเวลาการส่งมอบพัสดุหรืองานจ้างตามสัญญาแล้ว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ข้อควรจำ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ส่วนราชการไม่จำต้องแก้ไขสัญญาเพิ่มเติมแต่อย่างใด             เนื่องจากเป็นสัญญาฝ่ายเดียว ไม่จำต้องให้คู่สัญญายินยอม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เพียงแต่ให้เจ้าหน้าที่พัสดุนำคำอนุมัติให้แก้ไขสัญญาของหน.ส่วนราชการแนบติดไว้ในสัญญา พร้อมกับแจ้งให้คู่สัญญาทราบการงด /ลดค่าปรับ /หรือการขยายเวลาว่าอายุสัญญาสิ้นสุดเมื่อใด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เพื่อให้คู่สัญญาทราบเท่านั้น</a:t>
            </a:r>
            <a:endParaRPr lang="en-US" sz="3600" b="1" i="1" u="sng" dirty="0" smtClean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4EC201-9B7C-4AFD-8271-4481D3771722}" type="slidenum">
              <a:rPr lang="en-US"/>
              <a:pPr>
                <a:defRPr/>
              </a:pPr>
              <a:t>126</a:t>
            </a:fld>
            <a:endParaRPr lang="th-TH"/>
          </a:p>
        </p:txBody>
      </p:sp>
      <p:sp>
        <p:nvSpPr>
          <p:cNvPr id="4" name="เครื่องหมาย &quot;ห้าม&quot; 3"/>
          <p:cNvSpPr/>
          <p:nvPr/>
        </p:nvSpPr>
        <p:spPr>
          <a:xfrm>
            <a:off x="1071563" y="1357313"/>
            <a:ext cx="642937" cy="500062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เครื่องหมาย &quot;ห้าม&quot; 4"/>
          <p:cNvSpPr/>
          <p:nvPr/>
        </p:nvSpPr>
        <p:spPr>
          <a:xfrm>
            <a:off x="7143750" y="1428750"/>
            <a:ext cx="642938" cy="428625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ลูกศรขวา 5"/>
          <p:cNvSpPr/>
          <p:nvPr/>
        </p:nvSpPr>
        <p:spPr>
          <a:xfrm>
            <a:off x="1857375" y="2000250"/>
            <a:ext cx="500063" cy="3571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38" y="274638"/>
            <a:ext cx="9001125" cy="2154237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rgbClr val="00A44A"/>
            </a:solidFill>
          </a:ln>
        </p:spPr>
        <p:txBody>
          <a:bodyPr/>
          <a:lstStyle/>
          <a:p>
            <a:pPr marL="88900" indent="-88900">
              <a:defRPr/>
            </a:pPr>
            <a:r>
              <a:rPr lang="th-TH" sz="4000" b="1" dirty="0" smtClean="0">
                <a:cs typeface="FreesiaUPC" pitchFamily="34" charset="-34"/>
              </a:rPr>
              <a:t>ผู้รับจ้างขอขยายสัญญามาก่อนถึงวันครบอายุสัญญา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แต่หัวหน้าส่วนราชการอนุมัติให้ขยายสัญญาล่าช้า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                </a:t>
            </a: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จนล่วงเลยวันครบอายุสัญญาไปแล้ว...มีวิธีปฏิบัติอย่างไร?</a:t>
            </a:r>
            <a:endParaRPr lang="th-TH" b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>
          <a:xfrm>
            <a:off x="8143875" y="6492875"/>
            <a:ext cx="857250" cy="365125"/>
          </a:xfrm>
        </p:spPr>
        <p:txBody>
          <a:bodyPr/>
          <a:lstStyle/>
          <a:p>
            <a:pPr>
              <a:defRPr/>
            </a:pPr>
            <a:fld id="{7C2BFA7D-9F9A-4046-BF1D-918CF84F6D9A}" type="slidenum">
              <a:rPr lang="en-US" smtClean="0"/>
              <a:pPr>
                <a:defRPr/>
              </a:pPr>
              <a:t>127</a:t>
            </a:fld>
            <a:endParaRPr lang="th-TH"/>
          </a:p>
        </p:txBody>
      </p:sp>
      <p:sp>
        <p:nvSpPr>
          <p:cNvPr id="4" name="มนมุมสี่เหลี่ยมด้านทแยงมุม 3"/>
          <p:cNvSpPr/>
          <p:nvPr/>
        </p:nvSpPr>
        <p:spPr>
          <a:xfrm>
            <a:off x="71438" y="2928938"/>
            <a:ext cx="9072562" cy="1643062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88900" indent="-88900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th-TH" sz="3600" b="1" i="1" u="sng" dirty="0">
                <a:solidFill>
                  <a:srgbClr val="FF0000"/>
                </a:solidFill>
              </a:rPr>
              <a:t>เมื่อครบกำหนดสัญญา</a:t>
            </a:r>
          </a:p>
          <a:p>
            <a:pPr marL="530225" indent="-530225" algn="ctr">
              <a:buFontTx/>
              <a:buAutoNum type="thaiNumPeriod"/>
              <a:defRPr/>
            </a:pPr>
            <a:r>
              <a:rPr lang="th-TH" sz="3600" b="1" i="1" dirty="0">
                <a:cs typeface="FreesiaUPC" pitchFamily="34" charset="-34"/>
              </a:rPr>
              <a:t>ให้ส่วนราชการรีบ</a:t>
            </a:r>
            <a:r>
              <a:rPr lang="th-TH" sz="3600" b="1" i="1" dirty="0">
                <a:solidFill>
                  <a:srgbClr val="FF0000"/>
                </a:solidFill>
                <a:cs typeface="FreesiaUPC" pitchFamily="34" charset="-34"/>
              </a:rPr>
              <a:t>แจ้งการเรียกค่าปรับ</a:t>
            </a:r>
            <a:r>
              <a:rPr lang="th-TH" sz="3600" b="1" i="1" dirty="0">
                <a:cs typeface="FreesiaUPC" pitchFamily="34" charset="-34"/>
              </a:rPr>
              <a:t>ตามสัญญา และ  สงวนสิทธิ์การเรียกค่าปรับ ตามระเบียบฯ ข้อ ๑๓๔ วรรคท้</a:t>
            </a:r>
            <a:r>
              <a:rPr lang="th-TH" sz="3600" b="1" dirty="0"/>
              <a:t>าย</a:t>
            </a:r>
          </a:p>
        </p:txBody>
      </p:sp>
      <p:pic>
        <p:nvPicPr>
          <p:cNvPr id="109573" name="รูปภาพ 4" descr="267ww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3"/>
            <a:ext cx="7858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มุมมน 5"/>
          <p:cNvSpPr/>
          <p:nvPr/>
        </p:nvSpPr>
        <p:spPr>
          <a:xfrm>
            <a:off x="428625" y="2357438"/>
            <a:ext cx="2500313" cy="571500"/>
          </a:xfrm>
          <a:prstGeom prst="roundRect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/>
              <a:t>มีวิธีปฏิบัติดังนี้</a:t>
            </a:r>
            <a:endParaRPr lang="th-TH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71438" y="4643438"/>
            <a:ext cx="9072562" cy="22145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742950" indent="-742950" algn="ctr">
              <a:defRPr/>
            </a:pPr>
            <a:r>
              <a:rPr lang="th-TH" b="1" dirty="0">
                <a:solidFill>
                  <a:srgbClr val="660066"/>
                </a:solidFill>
              </a:rPr>
              <a:t>๒.</a:t>
            </a:r>
            <a:r>
              <a:rPr lang="th-TH" sz="3200" b="1" dirty="0">
                <a:solidFill>
                  <a:srgbClr val="660066"/>
                </a:solidFill>
              </a:rPr>
              <a:t>ต่อมา เมื่อส่วนราชการได้อนุมัติให้ขยายเวลาทำการตาม</a:t>
            </a:r>
            <a:r>
              <a:rPr lang="th-TH" sz="3600" b="1" dirty="0">
                <a:solidFill>
                  <a:srgbClr val="660066"/>
                </a:solidFill>
              </a:rPr>
              <a:t>สัญญา/ข้อตกลงตามที่ผู้รับจ้างร้องขอแล้ว </a:t>
            </a:r>
            <a:endParaRPr lang="th-TH" sz="3200" b="1" dirty="0">
              <a:solidFill>
                <a:srgbClr val="660066"/>
              </a:solidFill>
            </a:endParaRPr>
          </a:p>
          <a:p>
            <a:pPr marL="742950" indent="-742950" algn="ctr">
              <a:defRPr/>
            </a:pPr>
            <a:r>
              <a:rPr lang="th-TH" sz="3200" b="1" dirty="0">
                <a:solidFill>
                  <a:srgbClr val="0000CC"/>
                </a:solidFill>
              </a:rPr>
              <a:t>-ก็ให้นำระยะเวลาดังกล่าวมาพิจารณางด หรือลดค่าปรับให้ ต่อไป โดยไม่ต้องแก้ไขกำหนดวันครบสัญญาใหม่อีกแต่อย่</a:t>
            </a:r>
            <a:r>
              <a:rPr lang="th-TH" b="1" dirty="0">
                <a:solidFill>
                  <a:srgbClr val="0000CC"/>
                </a:solidFill>
              </a:rPr>
              <a:t>าง</a:t>
            </a:r>
            <a:r>
              <a:rPr lang="th-TH" sz="3200" b="1" dirty="0">
                <a:solidFill>
                  <a:srgbClr val="0000CC"/>
                </a:solidFill>
              </a:rPr>
              <a:t>ใด </a:t>
            </a:r>
            <a:endParaRPr lang="th-TH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48AC74-116D-474B-B35C-EC46BB6B1900}" type="slidenum">
              <a:rPr lang="en-US" smtClean="0"/>
              <a:pPr>
                <a:defRPr/>
              </a:pPr>
              <a:t>128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71438" y="142875"/>
            <a:ext cx="8929687" cy="6357938"/>
          </a:xfrm>
          <a:prstGeom prst="roundRect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l">
              <a:tabLst>
                <a:tab pos="273050" algn="l"/>
                <a:tab pos="355600" algn="l"/>
                <a:tab pos="1979613" algn="l"/>
              </a:tabLst>
              <a:defRPr/>
            </a:pPr>
            <a:r>
              <a:rPr lang="th-TH" sz="3200" b="1" dirty="0">
                <a:solidFill>
                  <a:srgbClr val="0000CC"/>
                </a:solidFill>
              </a:rPr>
              <a:t>		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ผู้รับ</a:t>
            </a: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จ้างขอขยายสัญญา</a:t>
            </a:r>
          </a:p>
          <a:p>
            <a:pPr>
              <a:defRPr/>
            </a:pPr>
            <a:endParaRPr lang="th-TH" sz="3200" b="1" dirty="0">
              <a:solidFill>
                <a:srgbClr val="C00000"/>
              </a:solidFill>
              <a:cs typeface="FreesiaUPC" pitchFamily="34" charset="-34"/>
            </a:endParaRPr>
          </a:p>
          <a:p>
            <a:pPr algn="l">
              <a:tabLst>
                <a:tab pos="355600" algn="l"/>
              </a:tabLst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๑. </a:t>
            </a: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หัวหน้าส่วนราชการ</a:t>
            </a:r>
          </a:p>
          <a:p>
            <a:pPr algn="l">
              <a:defRPr/>
            </a:pP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อนุมัติทันภายในอายุสัญญา</a:t>
            </a:r>
          </a:p>
          <a:p>
            <a:pPr>
              <a:defRPr/>
            </a:pPr>
            <a:endParaRPr lang="th-TH" sz="3200" b="1" dirty="0">
              <a:solidFill>
                <a:srgbClr val="003E1C"/>
              </a:solidFill>
              <a:cs typeface="FreesiaUPC" pitchFamily="34" charset="-34"/>
            </a:endParaRPr>
          </a:p>
          <a:p>
            <a:pPr algn="l">
              <a:defRPr/>
            </a:pP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๒. ถ้าหัวหน้าส่วนราชการ</a:t>
            </a:r>
          </a:p>
          <a:p>
            <a:pPr algn="l">
              <a:defRPr/>
            </a:pP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อนุมัติให้ขยายหลังจาก</a:t>
            </a:r>
          </a:p>
          <a:p>
            <a:pPr algn="l">
              <a:defRPr/>
            </a:pP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ครบกำหนดสัญญาไปแล้ว</a:t>
            </a:r>
          </a:p>
          <a:p>
            <a:pPr>
              <a:defRPr/>
            </a:pPr>
            <a:endParaRPr lang="th-TH" sz="2800" b="1" dirty="0">
              <a:solidFill>
                <a:srgbClr val="003E1C"/>
              </a:solidFill>
              <a:cs typeface="FreesiaUPC" pitchFamily="34" charset="-34"/>
            </a:endParaRPr>
          </a:p>
        </p:txBody>
      </p:sp>
      <p:sp>
        <p:nvSpPr>
          <p:cNvPr id="7" name="ลูกศรซ้าย-ขวา 6"/>
          <p:cNvSpPr/>
          <p:nvPr/>
        </p:nvSpPr>
        <p:spPr>
          <a:xfrm>
            <a:off x="1066800" y="1828800"/>
            <a:ext cx="1785938" cy="1428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รูปห้าเหลี่ยม 7"/>
          <p:cNvSpPr/>
          <p:nvPr/>
        </p:nvSpPr>
        <p:spPr>
          <a:xfrm>
            <a:off x="3852862" y="381000"/>
            <a:ext cx="2928938" cy="642937"/>
          </a:xfrm>
          <a:prstGeom prst="homePlate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800" b="1" dirty="0">
                <a:solidFill>
                  <a:srgbClr val="0000CC"/>
                </a:solidFill>
              </a:rPr>
              <a:t>วันครบกำหนดสัญญา</a:t>
            </a:r>
            <a:endParaRPr lang="th-TH" sz="2800" dirty="0"/>
          </a:p>
        </p:txBody>
      </p:sp>
      <p:sp>
        <p:nvSpPr>
          <p:cNvPr id="9" name="ลูกศรขึ้น-ลง 8"/>
          <p:cNvSpPr/>
          <p:nvPr/>
        </p:nvSpPr>
        <p:spPr>
          <a:xfrm>
            <a:off x="3733800" y="990600"/>
            <a:ext cx="214313" cy="5072063"/>
          </a:xfrm>
          <a:prstGeom prst="upDown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0" name="รูปห้าเหลี่ยม 9"/>
          <p:cNvSpPr/>
          <p:nvPr/>
        </p:nvSpPr>
        <p:spPr>
          <a:xfrm>
            <a:off x="4267200" y="2357438"/>
            <a:ext cx="3786187" cy="42862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ให้ใช้วิธีขยายสัญญาออกไป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1" name="รูปห้าเหลี่ยม 10"/>
          <p:cNvSpPr/>
          <p:nvPr/>
        </p:nvSpPr>
        <p:spPr>
          <a:xfrm>
            <a:off x="4343400" y="3810000"/>
            <a:ext cx="3429000" cy="428625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ให้งด/หรือลดค่าปรับ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929063" y="4786313"/>
            <a:ext cx="5000625" cy="1000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2800" b="1" dirty="0">
                <a:solidFill>
                  <a:srgbClr val="C00000"/>
                </a:solidFill>
                <a:cs typeface="FreesiaUPC" pitchFamily="34" charset="-34"/>
              </a:rPr>
              <a:t>ผู้รับจ้างยื่นขอขยายสัญญา/งด หรือลดค่าปรับ          หลังครบกำหนดสัญญา เพราะเหตุสุดวิสัย</a:t>
            </a:r>
          </a:p>
        </p:txBody>
      </p:sp>
      <p:sp>
        <p:nvSpPr>
          <p:cNvPr id="13" name="สี่เหลี่ยมมุมมน 12"/>
          <p:cNvSpPr/>
          <p:nvPr/>
        </p:nvSpPr>
        <p:spPr>
          <a:xfrm>
            <a:off x="4071938" y="5857875"/>
            <a:ext cx="4214812" cy="5715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ผล  /ไม่อนุมัติให้(สัญญาระบุ)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4" name="วงรี 13"/>
          <p:cNvSpPr/>
          <p:nvPr/>
        </p:nvSpPr>
        <p:spPr>
          <a:xfrm>
            <a:off x="1285875" y="214313"/>
            <a:ext cx="1214438" cy="92868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0000CC"/>
                </a:solidFill>
              </a:rPr>
              <a:t>สรุป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E060DA-249D-4511-A59C-F587C9A50184}" type="slidenum">
              <a:rPr lang="en-US" smtClean="0"/>
              <a:pPr>
                <a:defRPr/>
              </a:pPr>
              <a:t>129</a:t>
            </a:fld>
            <a:endParaRPr lang="th-TH"/>
          </a:p>
        </p:txBody>
      </p:sp>
      <p:sp>
        <p:nvSpPr>
          <p:cNvPr id="3" name="มนมุมสี่เหลี่ยมด้านทแยงมุม 2"/>
          <p:cNvSpPr/>
          <p:nvPr/>
        </p:nvSpPr>
        <p:spPr>
          <a:xfrm>
            <a:off x="142875" y="71438"/>
            <a:ext cx="9001125" cy="1643062"/>
          </a:xfrm>
          <a:prstGeom prst="round2DiagRect">
            <a:avLst/>
          </a:prstGeom>
          <a:solidFill>
            <a:srgbClr val="FFFFCC"/>
          </a:solidFill>
          <a:ln w="76200">
            <a:solidFill>
              <a:srgbClr val="E200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dirty="0">
              <a:solidFill>
                <a:srgbClr val="00A44A"/>
              </a:solidFill>
            </a:endParaRPr>
          </a:p>
          <a:p>
            <a:pPr>
              <a:defRPr/>
            </a:pPr>
            <a:r>
              <a:rPr lang="th-TH" sz="4000" b="1" dirty="0">
                <a:solidFill>
                  <a:srgbClr val="00A44A"/>
                </a:solidFill>
              </a:rPr>
              <a:t>ผู้รับจ้าง</a:t>
            </a:r>
            <a:r>
              <a:rPr lang="th-TH" sz="4000" b="1" dirty="0" err="1">
                <a:solidFill>
                  <a:srgbClr val="00A44A"/>
                </a:solidFill>
              </a:rPr>
              <a:t>ของด</a:t>
            </a:r>
            <a:r>
              <a:rPr lang="th-TH" sz="4000" b="1" dirty="0">
                <a:solidFill>
                  <a:srgbClr val="00A44A"/>
                </a:solidFill>
              </a:rPr>
              <a:t> /ลดค่าปรับ </a:t>
            </a:r>
            <a:r>
              <a:rPr lang="th-TH" sz="4000" b="1" i="1" dirty="0">
                <a:solidFill>
                  <a:srgbClr val="FF3399"/>
                </a:solidFill>
              </a:rPr>
              <a:t>โดยอ้างเหตุสุดวิสัย                        </a:t>
            </a:r>
            <a:r>
              <a:rPr lang="th-TH" sz="4000" b="1" dirty="0">
                <a:solidFill>
                  <a:srgbClr val="00A44A"/>
                </a:solidFill>
              </a:rPr>
              <a:t>ซึ่งเกิดขึ้นภายหลังจากผิดสัญญาแล้ว อ้างไม่ได้</a:t>
            </a:r>
          </a:p>
          <a:p>
            <a:pPr algn="ctr">
              <a:defRPr/>
            </a:pPr>
            <a:r>
              <a:rPr lang="th-TH" sz="3200" b="1" dirty="0">
                <a:solidFill>
                  <a:srgbClr val="00A44A"/>
                </a:solidFill>
              </a:rPr>
              <a:t>(</a:t>
            </a:r>
            <a:r>
              <a:rPr lang="en-US" sz="3200" b="1" dirty="0">
                <a:solidFill>
                  <a:srgbClr val="00A44A"/>
                </a:solidFill>
              </a:rPr>
              <a:t>RF</a:t>
            </a:r>
            <a:r>
              <a:rPr lang="th-TH" sz="3200" b="1" dirty="0">
                <a:solidFill>
                  <a:srgbClr val="00A44A"/>
                </a:solidFill>
              </a:rPr>
              <a:t>/๐๖๔๗๓/๒๖/๐๒/๒๕๕๓)</a:t>
            </a:r>
          </a:p>
          <a:p>
            <a:pPr algn="ctr">
              <a:defRPr/>
            </a:pPr>
            <a:endParaRPr lang="th-TH" sz="4000" dirty="0">
              <a:solidFill>
                <a:srgbClr val="00A44A"/>
              </a:solidFill>
            </a:endParaRPr>
          </a:p>
        </p:txBody>
      </p:sp>
      <p:sp>
        <p:nvSpPr>
          <p:cNvPr id="4" name="มนมุมสี่เหลี่ยมด้านทแยงมุม 3"/>
          <p:cNvSpPr/>
          <p:nvPr/>
        </p:nvSpPr>
        <p:spPr>
          <a:xfrm>
            <a:off x="142875" y="1785938"/>
            <a:ext cx="8786813" cy="485775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u="sng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th-TH" sz="3200" b="1" u="sng" dirty="0">
                <a:solidFill>
                  <a:srgbClr val="C00000"/>
                </a:solidFill>
              </a:rPr>
              <a:t>ภายหลังจากครบกำหนดสัญญาไปแล้ว                                       แต่ส่วนราชการยังไม่ได้บอกเลิกสัญญา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th-TH" sz="3200" b="1" u="sng" dirty="0">
                <a:solidFill>
                  <a:srgbClr val="0000CC"/>
                </a:solidFill>
              </a:rPr>
              <a:t>ต่อมาผู้รับจ้าง</a:t>
            </a:r>
            <a:r>
              <a:rPr lang="th-TH" sz="3200" b="1" u="sng" dirty="0" err="1">
                <a:solidFill>
                  <a:srgbClr val="0000CC"/>
                </a:solidFill>
              </a:rPr>
              <a:t>ของด</a:t>
            </a:r>
            <a:r>
              <a:rPr lang="th-TH" sz="3200" b="1" u="sng" dirty="0">
                <a:solidFill>
                  <a:srgbClr val="0000CC"/>
                </a:solidFill>
              </a:rPr>
              <a:t>ค่าปรับในช่วงเกิดน้ำท่วม  (ตามประกาศพื้นที่ประสบอุทกภัยของจังหวัด)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th-TH" sz="3200" b="1" u="sng" dirty="0">
                <a:solidFill>
                  <a:schemeClr val="tx1"/>
                </a:solidFill>
              </a:rPr>
              <a:t>เมื่อเหตุอุทกภัยซึ่งเป็นภัยธรรมชาติมาขัดขวางเป็นเหตุให้ไม่สามารถทำงานต่อไปได้ ถือได้ว่าเป็นเหตุสุดวิสัย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th-TH" sz="3200" b="1" u="sng" dirty="0">
                <a:solidFill>
                  <a:srgbClr val="C00000"/>
                </a:solidFill>
              </a:rPr>
              <a:t>แต่เมื่อเหตุสุดวิสัยนั้น เกิดขึ้นภายหลังจากสัญญาจ้างครบกำหนดไปแล้ว กรณีนี้ผู้รับจ้างย่อมไม่อาจ</a:t>
            </a:r>
            <a:r>
              <a:rPr lang="th-TH" sz="3200" b="1" u="sng" dirty="0" err="1">
                <a:solidFill>
                  <a:srgbClr val="C00000"/>
                </a:solidFill>
              </a:rPr>
              <a:t>อ้างปพพ.</a:t>
            </a:r>
            <a:r>
              <a:rPr lang="th-TH" sz="3200" b="1" u="sng" dirty="0">
                <a:solidFill>
                  <a:srgbClr val="C00000"/>
                </a:solidFill>
              </a:rPr>
              <a:t>มาตรา ๒๐๕ เพื่อให้พ้นความรับผิดชอบตามสัญญาได้ ผู้รับจ้างต้องรับผิดในความเสียหายใดๆ ในระหว่างเวลาที่ผู้รับจ้างผิดนัด </a:t>
            </a:r>
            <a:r>
              <a:rPr lang="th-TH" sz="3200" b="1" u="sng" dirty="0" err="1">
                <a:solidFill>
                  <a:srgbClr val="C00000"/>
                </a:solidFill>
              </a:rPr>
              <a:t>ตามปพพ.</a:t>
            </a:r>
            <a:r>
              <a:rPr lang="th-TH" sz="3200" b="1" u="sng" dirty="0">
                <a:solidFill>
                  <a:srgbClr val="C00000"/>
                </a:solidFill>
              </a:rPr>
              <a:t>มาตรา ๒๑๗ ต่อไป</a:t>
            </a:r>
            <a:endParaRPr lang="th-TH" b="1" u="sng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th-TH" dirty="0"/>
          </a:p>
        </p:txBody>
      </p:sp>
      <p:pic>
        <p:nvPicPr>
          <p:cNvPr id="111621" name="รูปภาพ 4" descr="reply-00000032686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457200"/>
            <a:ext cx="1238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52400" y="228600"/>
            <a:ext cx="8991600" cy="1600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ค่าตอบแทนค</a:t>
            </a:r>
            <a:r>
              <a:rPr lang="th-TH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กก.ตรวจการจ้าง และผู้ควบคุมงานของข้าราชการ/ลูกจ้าง ที่ส่วนราชการแต่งตั้ง</a:t>
            </a:r>
            <a:r>
              <a:rPr lang="th-TH" sz="3600" b="1" dirty="0" smtClean="0">
                <a:solidFill>
                  <a:srgbClr val="00A44A"/>
                </a:solidFill>
              </a:rPr>
              <a:t> </a:t>
            </a:r>
            <a:r>
              <a:rPr lang="th-TH" sz="3600" b="1" dirty="0" smtClean="0">
                <a:solidFill>
                  <a:srgbClr val="CC0099"/>
                </a:solidFill>
              </a:rPr>
              <a:t>ไม่สามารถเบิกจ่ายได้</a:t>
            </a:r>
          </a:p>
          <a:p>
            <a:r>
              <a:rPr lang="th-TH" sz="3600" b="1" dirty="0" smtClean="0">
                <a:solidFill>
                  <a:srgbClr val="CC0099"/>
                </a:solidFill>
              </a:rPr>
              <a:t>หากเป็นการคุมงานหลังจากผิดสัญญาและไม่ได้ขยายเวลาให้</a:t>
            </a:r>
            <a:endParaRPr lang="th-TH" sz="3600" dirty="0">
              <a:solidFill>
                <a:srgbClr val="CC0099"/>
              </a:solidFill>
            </a:endParaRP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304800" y="1981200"/>
            <a:ext cx="8534400" cy="4724400"/>
          </a:xfrm>
          <a:prstGeom prst="roundRect">
            <a:avLst/>
          </a:prstGeom>
          <a:solidFill>
            <a:srgbClr val="F2EF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u="sng" dirty="0" smtClean="0">
                <a:solidFill>
                  <a:srgbClr val="FF0000"/>
                </a:solidFill>
              </a:rPr>
              <a:t>มติ</a:t>
            </a:r>
            <a:r>
              <a:rPr lang="th-TH" b="1" u="sng" dirty="0" err="1" smtClean="0">
                <a:solidFill>
                  <a:srgbClr val="FF0000"/>
                </a:solidFill>
              </a:rPr>
              <a:t>กวพ.</a:t>
            </a:r>
            <a:r>
              <a:rPr lang="th-TH" b="1" u="sng" dirty="0" smtClean="0">
                <a:solidFill>
                  <a:srgbClr val="FF0000"/>
                </a:solidFill>
              </a:rPr>
              <a:t> ที่ </a:t>
            </a:r>
            <a:r>
              <a:rPr lang="th-TH" b="1" u="sng" dirty="0" err="1" smtClean="0">
                <a:solidFill>
                  <a:srgbClr val="FF0000"/>
                </a:solidFill>
              </a:rPr>
              <a:t>กค</a:t>
            </a:r>
            <a:r>
              <a:rPr lang="th-TH" b="1" u="sng" dirty="0" smtClean="0">
                <a:solidFill>
                  <a:srgbClr val="FF0000"/>
                </a:solidFill>
              </a:rPr>
              <a:t>(</a:t>
            </a:r>
            <a:r>
              <a:rPr lang="th-TH" b="1" u="sng" dirty="0" err="1" smtClean="0">
                <a:solidFill>
                  <a:srgbClr val="FF0000"/>
                </a:solidFill>
              </a:rPr>
              <a:t>กวพ</a:t>
            </a:r>
            <a:r>
              <a:rPr lang="th-TH" b="1" u="sng" dirty="0" smtClean="0">
                <a:solidFill>
                  <a:srgbClr val="FF0000"/>
                </a:solidFill>
              </a:rPr>
              <a:t>)๐๔๒๑.๓/๒๕๙๒๕ลว.๒๔ ก.ย.๒๕๕๑</a:t>
            </a:r>
          </a:p>
          <a:p>
            <a:r>
              <a:rPr lang="th-TH" sz="3200" b="1" dirty="0" smtClean="0">
                <a:solidFill>
                  <a:srgbClr val="00A44A"/>
                </a:solidFill>
              </a:rPr>
              <a:t>-หนังสือกระทรวงการคลังที่ </a:t>
            </a:r>
            <a:r>
              <a:rPr lang="th-TH" sz="3200" b="1" dirty="0" err="1" smtClean="0">
                <a:solidFill>
                  <a:srgbClr val="00A44A"/>
                </a:solidFill>
              </a:rPr>
              <a:t>กค</a:t>
            </a:r>
            <a:r>
              <a:rPr lang="th-TH" sz="3200" b="1" dirty="0" smtClean="0">
                <a:solidFill>
                  <a:srgbClr val="00A44A"/>
                </a:solidFill>
              </a:rPr>
              <a:t> ๐๔๐๖.๔/ว ๑๘ </a:t>
            </a:r>
            <a:r>
              <a:rPr lang="th-TH" sz="3200" b="1" dirty="0" err="1" smtClean="0">
                <a:solidFill>
                  <a:srgbClr val="00A44A"/>
                </a:solidFill>
              </a:rPr>
              <a:t>ลว.</a:t>
            </a:r>
            <a:r>
              <a:rPr lang="th-TH" sz="3200" b="1" dirty="0" smtClean="0">
                <a:solidFill>
                  <a:srgbClr val="00A44A"/>
                </a:solidFill>
              </a:rPr>
              <a:t>๒๗ กุมภาพันธ์๒๕๕๑ </a:t>
            </a:r>
            <a:r>
              <a:rPr lang="th-TH" sz="3200" b="1" i="1" dirty="0" smtClean="0">
                <a:solidFill>
                  <a:schemeClr val="tx1"/>
                </a:solidFill>
              </a:rPr>
              <a:t>กำหนดให้ผู้ที่ได้รับแต่งตั้งให้ทำหน้าที่เป็นคณะกรรมการตรวจการจ้างและผู้ควบคุมงานก่อสร้างตามระเบียบฯพัสดุพ.ศ.๒๕๓๕ มีสิทธิได้รับค่าตอบแทนเฉพาะผู้ที่ไม่มีมาตรฐานกำหนดตำแหน่งให้มีหน้าที่ดังกล่าวในส่วนราชการนั้น โดยให้เบิกจ่ายเฉพาะวันที่มีการปฏิบัติงาน</a:t>
            </a:r>
            <a:r>
              <a:rPr lang="th-TH" sz="3200" b="1" dirty="0" smtClean="0">
                <a:solidFill>
                  <a:schemeClr val="tx1"/>
                </a:solidFill>
              </a:rPr>
              <a:t> </a:t>
            </a:r>
            <a:r>
              <a:rPr lang="th-TH" sz="3200" b="1" dirty="0" smtClean="0">
                <a:solidFill>
                  <a:srgbClr val="00A44A"/>
                </a:solidFill>
              </a:rPr>
              <a:t>ซึ่งความว่า “</a:t>
            </a:r>
            <a:r>
              <a:rPr lang="th-TH" sz="3200" b="1" dirty="0" smtClean="0">
                <a:solidFill>
                  <a:srgbClr val="FF0000"/>
                </a:solidFill>
              </a:rPr>
              <a:t>วันที่มีการปฏิบัติงาน” </a:t>
            </a:r>
            <a:r>
              <a:rPr lang="th-TH" sz="3200" b="1" dirty="0" smtClean="0">
                <a:solidFill>
                  <a:srgbClr val="0000CC"/>
                </a:solidFill>
              </a:rPr>
              <a:t>หมายถึง วันที่ผู้ควบคุมงานก่อสร้างได้เดินทางเพื่อไปปฏิบัติหน้าที่ตรวจสอบควบคุมงานและจดบันทึกและรายงานตามระเบียบฯ</a:t>
            </a:r>
          </a:p>
        </p:txBody>
      </p:sp>
      <p:pic>
        <p:nvPicPr>
          <p:cNvPr id="4" name="รูปภาพ 3" descr="3DTCHCA7QVHRLCA60EGO6CAZ6ZT8DCAESB2LPCAFN8DICCAHRYDOKCALDS2R0CACUNGUOCARH1BKQCASW3AWXCAQ0UB3KCAPAVPZWCASPFQV1CAHJW59ECAIIO5D3CANZULVWCAAHJYF1CA4T7T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828800"/>
            <a:ext cx="1019175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304800" y="228600"/>
            <a:ext cx="8686800" cy="6400800"/>
          </a:xfrm>
          <a:prstGeom prst="roundRect">
            <a:avLst/>
          </a:prstGeom>
          <a:solidFill>
            <a:srgbClr val="F2EF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smtClean="0">
                <a:solidFill>
                  <a:srgbClr val="00A44A"/>
                </a:solidFill>
              </a:rPr>
              <a:t>เพื่อให้งานจ้างถูกต้องและเป็นไปตามสัญญา ณ สถานที่ที่ก่อสร้างที่กำหนดไว้ในสัญญา จนกว่าจะสิ้นสุดสัญญาจ้าง ทั้งนี้ ต้องไม่เกินกำหนดระยะเวลาของสัญญางานก่อสร้าง</a:t>
            </a:r>
          </a:p>
          <a:p>
            <a:pPr>
              <a:buFont typeface="Wingdings" pitchFamily="2" charset="2"/>
              <a:buChar char="q"/>
            </a:pPr>
            <a:r>
              <a:rPr lang="th-TH" sz="3600" b="1" dirty="0" smtClean="0">
                <a:solidFill>
                  <a:srgbClr val="00A44A"/>
                </a:solidFill>
              </a:rPr>
              <a:t>	</a:t>
            </a:r>
            <a:r>
              <a:rPr lang="th-TH" sz="3600" b="1" dirty="0" smtClean="0">
                <a:solidFill>
                  <a:srgbClr val="0000CC"/>
                </a:solidFill>
              </a:rPr>
              <a:t>กรณีเมื่อผู้รับจ้างไม่สามารถดำเนินการก่อสร้างให้แล้วเสร็จภายในกำหนดระยะเวลาของสัญญา </a:t>
            </a:r>
            <a:r>
              <a:rPr lang="th-TH" sz="3600" b="1" i="1" u="sng" dirty="0" smtClean="0">
                <a:solidFill>
                  <a:srgbClr val="CC0099"/>
                </a:solidFill>
              </a:rPr>
              <a:t>และมิได้มีการขอขยายระยะเวลาการก่อสร้างไว้</a:t>
            </a:r>
            <a:r>
              <a:rPr lang="th-TH" sz="3600" b="1" dirty="0" smtClean="0">
                <a:solidFill>
                  <a:srgbClr val="0000CC"/>
                </a:solidFill>
              </a:rPr>
              <a:t> หากคณะกรรมการตรวจการจ้างและผู้ควบคุมงานก่อสร้างยังคงทำงานต่อไป </a:t>
            </a:r>
            <a:r>
              <a:rPr lang="th-TH" sz="3600" b="1" i="1" u="sng" dirty="0" smtClean="0">
                <a:solidFill>
                  <a:srgbClr val="FF0000"/>
                </a:solidFill>
              </a:rPr>
              <a:t>การปฏิบัติงานดังกล่าวเป็นการปฏิบัติงานเกินกำหนดระยะเวลาของสัญญางานก่อสร้าง คณะกรรมการตรวจการจ้างและผู้ควบคุมงานก่อสร้างจึงไม่มีสิทธิได้รับค่าตอบแทนฯ ตามนัยหนังสือกระทรวงการคลังดังกล่าว</a:t>
            </a:r>
            <a:endParaRPr lang="th-TH" b="1" i="1" u="sng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6705600" y="6400800"/>
            <a:ext cx="1600200" cy="228600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28600" y="304800"/>
            <a:ext cx="8686800" cy="6400800"/>
          </a:xfrm>
          <a:prstGeom prst="roundRect">
            <a:avLst/>
          </a:prstGeom>
          <a:solidFill>
            <a:srgbClr val="F2EF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th-TH" sz="3200" b="1" dirty="0" smtClean="0">
                <a:solidFill>
                  <a:schemeClr val="tx1"/>
                </a:solidFill>
                <a:cs typeface="FreesiaUPC" pitchFamily="34" charset="-34"/>
              </a:rPr>
              <a:t>กรณีสัญญาจ้างก่อสร้างข้อ ๑๕ ระบุว่า หากผู้รับจ้างไม่สามารถทำงานให้แล้วเสร็จตามเวลาที่กำหนดในสัญญา และผู้ว่าจ้างไม่ได้บอกเลิกสัญญา ผู้รับจ้างจะต้องชำระค่าปรับให้แก่ผู้ว่าจ้าง แต่ต้องชำระค่าใช้จ่ายในการควบคุมงาน เมื่อผู้ว่าจ้างต้องควบคุมงานต่อเนื่อง เป็นจำนวนเงินวันละ ๒๐๐ บาท นับถัดจากวันที่ครบกำหนดแล้วเสร็จตามสัญญา หรือวันที่ผู้รับจ้างได้ขยายเวลาให้จนถึงวันที่ผู้รับจ้างทำงานแล้วเสร็จจริง </a:t>
            </a:r>
          </a:p>
          <a:p>
            <a:pPr algn="l"/>
            <a:r>
              <a:rPr lang="th-TH" sz="3200" b="1" dirty="0" smtClean="0">
                <a:solidFill>
                  <a:srgbClr val="00A44A"/>
                </a:solidFill>
                <a:cs typeface="FreesiaUPC" pitchFamily="34" charset="-34"/>
              </a:rPr>
              <a:t>	หากปรากฏข้อเท็จจริงว่า 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ผู้รับจ้างไม่สามารถทำงานให้แล้วเสร็จตามสัญญา ถือว่า ผู้รับจ้างผิดนัดตามสัญญา ดังนั้น ผู้ว่าจ้างมีสิทธิตามสัญญาที่จะเรียกให้ผู้รับจ้างชำระค่าปรับและเรียกให้ชดใช้ค่าเสียหายเป็นค่าควบคุมงานซึ่งผู้ว่าจ้างได้จ่าย หรือจะต้องจ่ายให้แก่ผู้ควบคุมงานวันละ ๒๐๐ บาท นับถัดจากวันที่กำหนดแล้วเสร็จตามสัญญา จนถึงวันที่ผู้รับจ้างได้ทำงานแล้วเสร็จ</a:t>
            </a:r>
            <a:endParaRPr lang="th-TH" sz="3200" i="1" u="sng" dirty="0">
              <a:solidFill>
                <a:srgbClr val="C00000"/>
              </a:solidFill>
              <a:cs typeface="FreesiaUPC" pitchFamily="34" charset="-34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08D71-463D-4925-AE1F-2ACCBCFCA56F}" type="slidenum">
              <a:rPr lang="en-US"/>
              <a:pPr>
                <a:defRPr/>
              </a:pPr>
              <a:t>133</a:t>
            </a:fld>
            <a:endParaRPr lang="th-TH"/>
          </a:p>
        </p:txBody>
      </p:sp>
      <p:sp>
        <p:nvSpPr>
          <p:cNvPr id="3" name="เฟรม 2"/>
          <p:cNvSpPr/>
          <p:nvPr/>
        </p:nvSpPr>
        <p:spPr>
          <a:xfrm>
            <a:off x="214313" y="214313"/>
            <a:ext cx="8715375" cy="6429375"/>
          </a:xfrm>
          <a:prstGeom prst="fra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12644" name="สี่เหลี่ยมผืนผ้า 3"/>
          <p:cNvSpPr>
            <a:spLocks noChangeArrowheads="1"/>
          </p:cNvSpPr>
          <p:nvPr/>
        </p:nvSpPr>
        <p:spPr bwMode="auto">
          <a:xfrm>
            <a:off x="1143000" y="1500188"/>
            <a:ext cx="6786563" cy="3786187"/>
          </a:xfrm>
          <a:prstGeom prst="rect">
            <a:avLst/>
          </a:prstGeom>
          <a:solidFill>
            <a:srgbClr val="FFE1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8000" b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" pitchFamily="2" charset="2"/>
              </a:rPr>
              <a:t>การบอกเลิก</a:t>
            </a:r>
          </a:p>
          <a:p>
            <a:pPr algn="ctr"/>
            <a:r>
              <a:rPr lang="th-TH" sz="8000" b="1">
                <a:solidFill>
                  <a:srgbClr val="00B050"/>
                </a:solidFill>
                <a:latin typeface="BrowalliaUPC" pitchFamily="34" charset="-34"/>
                <a:cs typeface="FreesiaUPC" pitchFamily="34" charset="-34"/>
                <a:sym typeface="Wingdings" pitchFamily="2" charset="2"/>
              </a:rPr>
              <a:t>และ การตกลงกันเลิก</a:t>
            </a:r>
          </a:p>
          <a:p>
            <a:pPr algn="ctr"/>
            <a:r>
              <a:rPr lang="th-TH" sz="8000" b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" pitchFamily="2" charset="2"/>
              </a:rPr>
              <a:t>สัญญา/ข้อตกลง</a:t>
            </a:r>
          </a:p>
        </p:txBody>
      </p:sp>
      <p:pic>
        <p:nvPicPr>
          <p:cNvPr id="112645" name="รูปภาพ 5" descr="ctoon35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500063"/>
            <a:ext cx="214788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678862" cy="1143000"/>
          </a:xfrm>
          <a:solidFill>
            <a:srgbClr val="C000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FF"/>
            </a:extrusionClr>
          </a:sp3d>
        </p:spPr>
        <p:txBody>
          <a:bodyPr rtlCol="0">
            <a:normAutofit fontScale="90000"/>
            <a:flatTx/>
          </a:bodyPr>
          <a:lstStyle/>
          <a:p>
            <a:pPr eaLnBrk="1" fontAlgn="auto" hangingPunct="1">
              <a:spcAft>
                <a:spcPts val="0"/>
              </a:spcAft>
              <a:buClr>
                <a:srgbClr val="FFC000"/>
              </a:buClr>
              <a:buFont typeface="Wingdings 2" pitchFamily="18" charset="2"/>
              <a:buChar char="ä"/>
              <a:defRPr/>
            </a:pPr>
            <a:r>
              <a:rPr lang="th-TH" sz="4900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การบอกเลิก/ตกลงกันเลิกสัญญา หรือข้อตกลง</a:t>
            </a:r>
            <a:endParaRPr lang="th-TH" sz="3600" b="1" dirty="0" smtClean="0">
              <a:solidFill>
                <a:schemeClr val="bg1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285875"/>
            <a:ext cx="8750300" cy="5357813"/>
          </a:xfrm>
          <a:solidFill>
            <a:srgbClr val="FDFEDE"/>
          </a:solidFill>
          <a:ln>
            <a:solidFill>
              <a:srgbClr val="006600"/>
            </a:solidFill>
          </a:ln>
        </p:spPr>
        <p:txBody>
          <a:bodyPr rtlCol="0">
            <a:normAutofit fontScale="25000" lnSpcReduction="20000"/>
          </a:bodyPr>
          <a:lstStyle/>
          <a:p>
            <a:pPr marL="365760" lvl="1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Verdana" pitchFamily="34" charset="0"/>
              <a:buBlip>
                <a:blip r:embed="rId2"/>
              </a:buBlip>
              <a:defRPr/>
            </a:pPr>
            <a:endParaRPr lang="th-TH" sz="3600" b="1" i="1" u="sng" dirty="0" smtClean="0">
              <a:solidFill>
                <a:srgbClr val="0000FF"/>
              </a:solidFill>
              <a:latin typeface="BrowalliaUPC" pitchFamily="34" charset="-34"/>
              <a:cs typeface="FreesiaUPC" pitchFamily="34" charset="-34"/>
            </a:endParaRPr>
          </a:p>
          <a:p>
            <a:pPr marL="365760" lvl="1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Verdana" pitchFamily="34" charset="0"/>
              <a:buBlip>
                <a:blip r:embed="rId2"/>
              </a:buBlip>
              <a:defRPr/>
            </a:pPr>
            <a:r>
              <a:rPr lang="th-TH" sz="14400" b="1" i="1" u="sng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หลักการ </a:t>
            </a:r>
            <a:r>
              <a:rPr lang="th-TH" sz="14400" b="1" i="1" u="sng" dirty="0" smtClean="0">
                <a:solidFill>
                  <a:srgbClr val="006600"/>
                </a:solidFill>
                <a:latin typeface="BrowalliaUPC" pitchFamily="34" charset="-34"/>
                <a:cs typeface="FreesiaUPC" pitchFamily="34" charset="-34"/>
              </a:rPr>
              <a:t>(ข้อ ๑๓๗)</a:t>
            </a:r>
            <a:r>
              <a:rPr lang="th-TH" sz="14400" b="1" i="1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 เป็นดุลยพินิจของหัวหน้าส่วนราชการ</a:t>
            </a:r>
            <a:endParaRPr lang="th-TH" sz="14400" b="1" i="1" u="sng" dirty="0" smtClean="0">
              <a:solidFill>
                <a:srgbClr val="006600"/>
              </a:solidFill>
              <a:latin typeface="BrowalliaUPC" pitchFamily="34" charset="-34"/>
              <a:cs typeface="FreesiaUPC" pitchFamily="34" charset="-34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14400" b="1" i="1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	๑.)</a:t>
            </a:r>
            <a:r>
              <a:rPr lang="th-TH" sz="14400" b="1" i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การใช้สิทธิบอกเลิกสัญญาจ้าง</a:t>
            </a:r>
          </a:p>
          <a:p>
            <a:pPr marL="640398" lvl="1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14400" b="1" spc="300" dirty="0" smtClean="0">
                <a:latin typeface="BrowalliaUPC" pitchFamily="34" charset="-34"/>
                <a:cs typeface="FreesiaUPC" pitchFamily="34" charset="-34"/>
              </a:rPr>
              <a:t>เมื่อ</a:t>
            </a:r>
            <a:r>
              <a:rPr lang="th-TH" sz="14400" b="1" u="sng" spc="300" dirty="0" smtClean="0">
                <a:solidFill>
                  <a:srgbClr val="800080"/>
                </a:solidFill>
                <a:latin typeface="BrowalliaUPC" pitchFamily="34" charset="-34"/>
                <a:cs typeface="FreesiaUPC" pitchFamily="34" charset="-34"/>
              </a:rPr>
              <a:t>ผิดสัญญา</a:t>
            </a:r>
            <a:endParaRPr lang="th-TH" sz="14400" b="1" spc="300" dirty="0" smtClean="0">
              <a:latin typeface="BrowalliaUPC" pitchFamily="34" charset="-34"/>
              <a:cs typeface="FreesiaUPC" pitchFamily="34" charset="-34"/>
            </a:endParaRPr>
          </a:p>
          <a:p>
            <a:pPr marL="640398" lvl="1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14400" b="1" spc="300" dirty="0" smtClean="0">
                <a:latin typeface="BrowalliaUPC" pitchFamily="34" charset="-34"/>
                <a:cs typeface="FreesiaUPC" pitchFamily="34" charset="-34"/>
              </a:rPr>
              <a:t>มีเหตุ</a:t>
            </a:r>
            <a:r>
              <a:rPr lang="th-TH" sz="14400" b="1" u="sng" spc="300" dirty="0" smtClean="0">
                <a:solidFill>
                  <a:srgbClr val="800080"/>
                </a:solidFill>
                <a:latin typeface="BrowalliaUPC" pitchFamily="34" charset="-34"/>
                <a:cs typeface="FreesiaUPC" pitchFamily="34" charset="-34"/>
              </a:rPr>
              <a:t>เชื่อได้ว่า</a:t>
            </a:r>
            <a:r>
              <a:rPr lang="th-TH" sz="14400" b="1" spc="300" dirty="0" smtClean="0">
                <a:latin typeface="BrowalliaUPC" pitchFamily="34" charset="-34"/>
                <a:cs typeface="FreesiaUPC" pitchFamily="34" charset="-34"/>
              </a:rPr>
              <a:t> ผู้รับจ้างไม่สามารถทำงานได้แล้วเสร็จภายในระยะเวลาที่กำหนด</a:t>
            </a:r>
          </a:p>
          <a:p>
            <a:pPr marL="640398" lvl="1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th-TH" sz="14400" b="1" spc="300" dirty="0" smtClean="0">
              <a:latin typeface="BrowalliaUPC" pitchFamily="34" charset="-34"/>
              <a:cs typeface="FreesiaUPC" pitchFamily="34" charset="-34"/>
            </a:endParaRPr>
          </a:p>
          <a:p>
            <a:pPr marL="92075" indent="-952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4400" b="1" dirty="0" smtClean="0">
                <a:latin typeface="BrowalliaUPC" pitchFamily="34" charset="-34"/>
                <a:cs typeface="FreesiaUPC" pitchFamily="34" charset="-34"/>
              </a:rPr>
              <a:t>   </a:t>
            </a:r>
            <a:r>
              <a:rPr lang="th-TH" sz="14400" b="1" i="1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๒.) </a:t>
            </a:r>
            <a:r>
              <a:rPr lang="th-TH" sz="14400" b="1" i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การตกลงบอกเลิกสัญญา/ ข้อตกลง</a:t>
            </a:r>
            <a:r>
              <a:rPr lang="th-TH" sz="14400" b="1" i="1" u="sng" dirty="0" smtClean="0">
                <a:solidFill>
                  <a:srgbClr val="006600"/>
                </a:solidFill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14400" b="1" dirty="0" smtClean="0">
                <a:solidFill>
                  <a:srgbClr val="008000"/>
                </a:solidFill>
                <a:latin typeface="BrowalliaUPC" pitchFamily="34" charset="-34"/>
                <a:cs typeface="FreesiaUPC" pitchFamily="34" charset="-34"/>
              </a:rPr>
              <a:t>ให้ทำได้แต่เฉพาะ</a:t>
            </a:r>
            <a:endParaRPr lang="th-TH" sz="14400" b="1" i="1" u="sng" dirty="0" smtClean="0">
              <a:solidFill>
                <a:srgbClr val="990000"/>
              </a:solidFill>
              <a:latin typeface="BrowalliaUPC" pitchFamily="34" charset="-34"/>
              <a:cs typeface="FreesiaUPC" pitchFamily="34" charset="-34"/>
            </a:endParaRPr>
          </a:p>
          <a:p>
            <a:pPr marL="640398" lvl="1" indent="-283464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ที่เป็นประโยชน์แก่ทางราชการโดยตรง หรือ</a:t>
            </a:r>
          </a:p>
          <a:p>
            <a:pPr marL="640398" lvl="1" indent="-283464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เพื่อ</a:t>
            </a:r>
            <a:r>
              <a:rPr lang="th-TH" sz="12800" b="1" spc="300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แก้ไข</a:t>
            </a: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ข้อเสียเปรียบของทางราชการ  </a:t>
            </a:r>
          </a:p>
          <a:p>
            <a:pPr marL="886460" lvl="2" indent="-283464" algn="just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12800" b="1" spc="300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หากจะต้องปฏิบัติตามสัญญา/ข้อตกลงต่อไป</a:t>
            </a: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)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BDC96-57CD-4AA6-AE52-D58332E23961}" type="slidenum">
              <a:rPr lang="en-US"/>
              <a:pPr>
                <a:defRPr/>
              </a:pPr>
              <a:t>134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0" y="285750"/>
            <a:ext cx="7570788" cy="1143000"/>
          </a:xfrm>
          <a:solidFill>
            <a:srgbClr val="FFFDA3"/>
          </a:solidFill>
          <a:ln w="38100"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th-TH" sz="5400" b="1" dirty="0" smtClean="0">
                <a:solidFill>
                  <a:srgbClr val="002060"/>
                </a:solidFill>
                <a:cs typeface="FreesiaUPC" pitchFamily="34" charset="-34"/>
              </a:rPr>
              <a:t>ผลของการบอกเลิกสัญญา/ข้อตกลง </a:t>
            </a:r>
            <a:endParaRPr lang="en-US" sz="5400" b="1" dirty="0" smtClean="0">
              <a:solidFill>
                <a:srgbClr val="002060"/>
              </a:solidFill>
              <a:cs typeface="FreesiaUPC" pitchFamily="34" charset="-34"/>
            </a:endParaRPr>
          </a:p>
        </p:txBody>
      </p:sp>
      <p:sp>
        <p:nvSpPr>
          <p:cNvPr id="118787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447800"/>
            <a:ext cx="8434387" cy="5124450"/>
          </a:xfrm>
          <a:solidFill>
            <a:srgbClr val="F0F8FA"/>
          </a:solidFill>
          <a:ln>
            <a:solidFill>
              <a:srgbClr val="800080"/>
            </a:solidFill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Symbol" pitchFamily="18" charset="2"/>
              <a:buChar char="§"/>
              <a:defRPr/>
            </a:pPr>
            <a:r>
              <a:rPr lang="th-TH" sz="4000" b="1" i="1" u="sng" dirty="0" smtClean="0">
                <a:solidFill>
                  <a:srgbClr val="FF0000"/>
                </a:solidFill>
                <a:cs typeface="FreesiaUPC" pitchFamily="34" charset="-34"/>
              </a:rPr>
              <a:t>ปัญหา  </a:t>
            </a:r>
            <a:r>
              <a:rPr lang="th-TH" sz="4000" b="1" dirty="0" smtClean="0">
                <a:cs typeface="FreesiaUPC" pitchFamily="34" charset="-34"/>
              </a:rPr>
              <a:t>ถ้าส่วนราชการคู่สัญญา มีหนังสือ</a:t>
            </a: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แสดงเจตนาใช้สิทธิบอกสัญญาไปยังผู้ขาย หรือผู้รับจ้างแล้ว </a:t>
            </a:r>
            <a:r>
              <a:rPr lang="th-TH" sz="4000" b="1" dirty="0" smtClean="0">
                <a:cs typeface="FreesiaUPC" pitchFamily="34" charset="-34"/>
              </a:rPr>
              <a:t> ย่อมมีผลให้สัญญาสิ้นสุดลงทันที และไม่อาจถอนการบอกเลิกสัญญาได้(</a:t>
            </a:r>
            <a:r>
              <a:rPr lang="th-TH" sz="4000" b="1" dirty="0" err="1" smtClean="0">
                <a:cs typeface="FreesiaUPC" pitchFamily="34" charset="-34"/>
              </a:rPr>
              <a:t>ปพพ.</a:t>
            </a:r>
            <a:r>
              <a:rPr lang="th-TH" sz="4000" b="1" dirty="0" smtClean="0">
                <a:cs typeface="FreesiaUPC" pitchFamily="34" charset="-34"/>
              </a:rPr>
              <a:t>ม.๓๘๖)</a:t>
            </a: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Font typeface="Symbol" pitchFamily="18" charset="2"/>
              <a:buChar char="§"/>
              <a:defRPr/>
            </a:pPr>
            <a:r>
              <a:rPr lang="th-TH" sz="4000" b="1" i="1" u="sng" dirty="0" smtClean="0">
                <a:solidFill>
                  <a:srgbClr val="FF0000"/>
                </a:solidFill>
                <a:cs typeface="FreesiaUPC" pitchFamily="34" charset="-34"/>
              </a:rPr>
              <a:t>แนวทางปฏิบัติ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คู่สัญญาที่เป็นผู้ขาย/ผู้รับจ้าง จะขอผ่อนปรนการปฏิบัติตามสัญญาอีกไม่ได้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cs typeface="FreesiaUPC" pitchFamily="34" charset="-34"/>
              </a:rPr>
              <a:t>หากส่วนราชการประสงค์จะซื้อ/จ้าง รายเดิม </a:t>
            </a:r>
            <a:r>
              <a:rPr lang="th-TH" sz="4000" b="1" u="sng" dirty="0" smtClean="0">
                <a:solidFill>
                  <a:srgbClr val="FF0000"/>
                </a:solidFill>
                <a:cs typeface="FreesiaUPC" pitchFamily="34" charset="-34"/>
              </a:rPr>
              <a:t>ต้องดำเนินการจัดหาใหม่ </a:t>
            </a: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จะแก้ไขสัญญามิได้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B5FA14-76EB-4DA4-8105-BFBCBACC4D74}" type="slidenum">
              <a:rPr lang="en-US"/>
              <a:pPr>
                <a:defRPr/>
              </a:pPr>
              <a:t>135</a:t>
            </a:fld>
            <a:endParaRPr lang="th-TH"/>
          </a:p>
        </p:txBody>
      </p:sp>
      <p:pic>
        <p:nvPicPr>
          <p:cNvPr id="114693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85750"/>
            <a:ext cx="10001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8505825" cy="1357312"/>
          </a:xfrm>
          <a:solidFill>
            <a:srgbClr val="FFFF00"/>
          </a:solidFill>
          <a:ln w="57150">
            <a:solidFill>
              <a:srgbClr val="00660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900" b="1" dirty="0" smtClean="0">
                <a:solidFill>
                  <a:srgbClr val="C00000"/>
                </a:solidFill>
                <a:latin typeface="Cordia New" pitchFamily="34" charset="-34"/>
                <a:cs typeface="BrowalliaUPC" pitchFamily="34" charset="-34"/>
              </a:rPr>
              <a:t/>
            </a:r>
            <a:br>
              <a:rPr lang="th-TH" sz="4900" b="1" dirty="0" smtClean="0">
                <a:solidFill>
                  <a:srgbClr val="C00000"/>
                </a:solidFill>
                <a:latin typeface="Cordia New" pitchFamily="34" charset="-34"/>
                <a:cs typeface="BrowalliaUPC" pitchFamily="34" charset="-34"/>
              </a:rPr>
            </a:br>
            <a:r>
              <a:rPr lang="th-TH" sz="4000" b="1" dirty="0" smtClean="0">
                <a:latin typeface="Cordia New" pitchFamily="34" charset="-34"/>
                <a:cs typeface="FreesiaUPC" pitchFamily="34" charset="-34"/>
              </a:rPr>
              <a:t>(กรณีศึกษา)</a:t>
            </a:r>
            <a:r>
              <a:rPr lang="th-TH" sz="4900" b="1" dirty="0" smtClean="0">
                <a:latin typeface="Cordia New" pitchFamily="34" charset="-34"/>
                <a:cs typeface="FreesiaUPC" pitchFamily="34" charset="-34"/>
              </a:rPr>
              <a:t>คู่สัญญาส่งมอบไม่ตรงงวดงาน ใน</a:t>
            </a:r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สัญญา ยังไม่ถือว่าผิดสัญญา จึงปรับระหว่างงวดงานไม่ได้    </a:t>
            </a:r>
            <a:r>
              <a:rPr lang="th-TH" sz="4000" b="1" dirty="0" smtClean="0">
                <a:solidFill>
                  <a:srgbClr val="C00000"/>
                </a:solidFill>
                <a:latin typeface="Cordia New" pitchFamily="34" charset="-34"/>
                <a:cs typeface="BrowalliaUPC" pitchFamily="34" charset="-34"/>
              </a:rPr>
              <a:t/>
            </a:r>
            <a:br>
              <a:rPr lang="th-TH" sz="4000" b="1" dirty="0" smtClean="0">
                <a:solidFill>
                  <a:srgbClr val="C00000"/>
                </a:solidFill>
                <a:latin typeface="Cordia New" pitchFamily="34" charset="-34"/>
                <a:cs typeface="BrowalliaUPC" pitchFamily="34" charset="-34"/>
              </a:rPr>
            </a:br>
            <a:endParaRPr lang="th-TH" sz="4000" b="1" dirty="0" smtClean="0">
              <a:solidFill>
                <a:srgbClr val="C00000"/>
              </a:solidFill>
              <a:latin typeface="Cordia New" pitchFamily="34" charset="-34"/>
              <a:cs typeface="BrowalliaUPC" pitchFamily="34" charset="-34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714500"/>
            <a:ext cx="8786812" cy="4929188"/>
          </a:xfrm>
          <a:solidFill>
            <a:srgbClr val="E5F3F7"/>
          </a:solidFill>
          <a:ln>
            <a:solidFill>
              <a:srgbClr val="C000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pitchFamily="18" charset="2"/>
              <a:buChar char="A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สัญญากำหนดเงื่อนไขการปรับว่า 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dirty="0" smtClean="0">
                <a:solidFill>
                  <a:srgbClr val="003399"/>
                </a:solidFill>
                <a:latin typeface="Cordia New" pitchFamily="34" charset="-34"/>
                <a:cs typeface="BrowalliaUPC" pitchFamily="34" charset="-34"/>
                <a:sym typeface="Wingdings 3" pitchFamily="18" charset="2"/>
              </a:rPr>
              <a:t>    </a:t>
            </a:r>
            <a:r>
              <a:rPr lang="th-TH" b="1" dirty="0" smtClean="0">
                <a:solidFill>
                  <a:srgbClr val="003399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“</a:t>
            </a:r>
            <a:r>
              <a:rPr lang="th-TH" sz="3600" b="1" dirty="0" smtClean="0">
                <a:solidFill>
                  <a:srgbClr val="003399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หากผู้รับจ้างไม่สามารถทำงานให้แล้วเสร็จตามที่กำหนดไว้ในสัญญา ผู้รับจ้างจะต้องชำระค่าปรับให้แก่ผู้รับจ้างนับถัดจากวันที่กำหนดแล้วเสร็จตามสัญญา”</a:t>
            </a:r>
            <a:endParaRPr lang="th-TH" b="1" dirty="0" smtClean="0">
              <a:solidFill>
                <a:srgbClr val="003399"/>
              </a:solidFill>
              <a:latin typeface="Cordia New" pitchFamily="34" charset="-34"/>
              <a:cs typeface="FreesiaUPC" pitchFamily="34" charset="-34"/>
              <a:sym typeface="Wingdings 3" pitchFamily="18" charset="2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คำวินิจฉัย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การแบ่งงวดงานแต่ละงวดในสัญญา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cs typeface="FreesiaUPC" pitchFamily="34" charset="-34"/>
                <a:sym typeface="Wingdings 3" pitchFamily="18" charset="2"/>
              </a:rPr>
              <a:t>    เป็นเงื่อนไขที่คู่สัญญาตกลงแบ่งงวดงาน เพื่อประโยชน์ในการ   จ่ายเงินค่าจ้างเป็นงวด ตามผลงานที่ดำเนินการไปแล้ว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b="1" u="sng" dirty="0" smtClean="0">
                <a:solidFill>
                  <a:srgbClr val="0033CC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 </a:t>
            </a:r>
            <a:r>
              <a:rPr lang="th-TH" sz="3600" b="1" u="sng" dirty="0" smtClean="0">
                <a:solidFill>
                  <a:srgbClr val="0033CC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มิใช่เป็นการกำหนดเวลาแล้วเสร็จของงานตามสัญญา</a:t>
            </a:r>
            <a:endParaRPr lang="th-TH" b="1" u="sng" dirty="0" smtClean="0">
              <a:solidFill>
                <a:srgbClr val="0033CC"/>
              </a:solidFill>
              <a:latin typeface="Cordia New" pitchFamily="34" charset="-34"/>
              <a:cs typeface="FreesiaUPC" pitchFamily="34" charset="-34"/>
              <a:sym typeface="Wingdings 3" pitchFamily="18" charset="2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0033CC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     </a:t>
            </a:r>
            <a:r>
              <a:rPr lang="th-TH" b="1" dirty="0" smtClean="0">
                <a:solidFill>
                  <a:srgbClr val="0033CC"/>
                </a:solidFill>
                <a:cs typeface="FreesiaUPC" pitchFamily="34" charset="-34"/>
                <a:sym typeface="Wingdings 3" pitchFamily="18" charset="2"/>
              </a:rPr>
              <a:t>►</a:t>
            </a:r>
            <a:r>
              <a:rPr lang="th-TH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เมื่อผู้รับจ้างส่งงานไม่เป็นไปตามงวด  จึงไม่อาจนำมาคิดค่าปรับตามสัญญาได้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C6724-03D3-4E9E-8FF2-D04B75032780}" type="slidenum">
              <a:rPr lang="en-US"/>
              <a:pPr>
                <a:defRPr/>
              </a:pPr>
              <a:t>136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858250" cy="1285875"/>
          </a:xfrm>
          <a:solidFill>
            <a:srgbClr val="FFFDA3"/>
          </a:solidFill>
          <a:ln w="381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l" eaLnBrk="1" hangingPunct="1"/>
            <a:r>
              <a:rPr lang="th-TH" sz="5400" b="1" smtClean="0">
                <a:solidFill>
                  <a:srgbClr val="C00000"/>
                </a:solidFill>
                <a:cs typeface="FreesiaUPC" pitchFamily="34" charset="-34"/>
              </a:rPr>
              <a:t>		ข้อควรระวัง</a:t>
            </a:r>
            <a:r>
              <a:rPr lang="th-TH" sz="5400" b="1" smtClean="0">
                <a:solidFill>
                  <a:srgbClr val="002060"/>
                </a:solidFill>
                <a:cs typeface="FreesiaUPC" pitchFamily="34" charset="-34"/>
              </a:rPr>
              <a:t/>
            </a:r>
            <a:br>
              <a:rPr lang="th-TH" sz="5400" b="1" smtClean="0">
                <a:solidFill>
                  <a:srgbClr val="002060"/>
                </a:solidFill>
                <a:cs typeface="FreesiaUPC" pitchFamily="34" charset="-34"/>
              </a:rPr>
            </a:br>
            <a:r>
              <a:rPr lang="th-TH" sz="5400" b="1" smtClean="0">
                <a:solidFill>
                  <a:srgbClr val="002060"/>
                </a:solidFill>
                <a:cs typeface="FreesiaUPC" pitchFamily="34" charset="-34"/>
              </a:rPr>
              <a:t>	(ข้อหารือ)  เรื่องการบอกเลิกสัญญา </a:t>
            </a:r>
            <a:endParaRPr lang="en-US" sz="5400" b="1" smtClean="0">
              <a:solidFill>
                <a:srgbClr val="002060"/>
              </a:solidFill>
              <a:cs typeface="FreesiaUPC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3F251268-6C27-4EF2-9661-2927D835761C}" type="slidenum">
              <a:rPr lang="en-US"/>
              <a:pPr>
                <a:defRPr/>
              </a:pPr>
              <a:t>137</a:t>
            </a:fld>
            <a:endParaRPr lang="th-TH"/>
          </a:p>
        </p:txBody>
      </p:sp>
      <p:pic>
        <p:nvPicPr>
          <p:cNvPr id="116740" name="รูปภาพ 5" descr="ctoon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0" y="214313"/>
            <a:ext cx="785813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แผนผังลําดับงาน: กระบวนการสำรอง 7"/>
          <p:cNvSpPr/>
          <p:nvPr/>
        </p:nvSpPr>
        <p:spPr>
          <a:xfrm>
            <a:off x="142875" y="1500188"/>
            <a:ext cx="8858250" cy="250031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buClr>
                <a:srgbClr val="C00000"/>
              </a:buClr>
              <a:buFont typeface="Symbol" pitchFamily="18" charset="2"/>
              <a:buChar char="§"/>
              <a:defRPr/>
            </a:pP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มติ</a:t>
            </a:r>
            <a:r>
              <a:rPr lang="th-TH" sz="3600" b="1" i="1" u="sng" dirty="0" err="1">
                <a:solidFill>
                  <a:srgbClr val="FF0000"/>
                </a:solidFill>
                <a:cs typeface="FreesiaUPC" pitchFamily="34" charset="-34"/>
              </a:rPr>
              <a:t>กวพ.</a:t>
            </a: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  </a:t>
            </a: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ถ้าส่วนราชการคู่สัญญา มีหนังสือแสดงเจตนาใช้	สิทธิบอกสัญญาไปยังผู้ขาย หรือผู้รับจ้างแล้ว</a:t>
            </a: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 </a:t>
            </a:r>
          </a:p>
          <a:p>
            <a:pPr fontAlgn="auto">
              <a:spcAft>
                <a:spcPts val="0"/>
              </a:spcAft>
              <a:buClr>
                <a:srgbClr val="C00000"/>
              </a:buClr>
              <a:buFont typeface="Symbol" pitchFamily="18" charset="2"/>
              <a:buChar char="§"/>
              <a:defRPr/>
            </a:pPr>
            <a:r>
              <a:rPr lang="th-TH" sz="3600" b="1" dirty="0">
                <a:cs typeface="FreesiaUPC" pitchFamily="34" charset="-34"/>
              </a:rPr>
              <a:t> </a:t>
            </a: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ย่อมมีผลให้สัญญาสิ้นสุดลงทันที และไม่อาจถอน</a:t>
            </a: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	</a:t>
            </a: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การบอกเลิกสัญญาได้</a:t>
            </a: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(ประมวลกฎหมายแพ่งฯ ม.๓๘๖)</a:t>
            </a: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9" name="พับมุม 8"/>
          <p:cNvSpPr/>
          <p:nvPr/>
        </p:nvSpPr>
        <p:spPr>
          <a:xfrm>
            <a:off x="214313" y="4000500"/>
            <a:ext cx="8643937" cy="2714625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Symbol" pitchFamily="18" charset="2"/>
              <a:buChar char="§"/>
              <a:defRPr/>
            </a:pPr>
            <a:endParaRPr lang="th-TH" b="1" i="1" u="sng" dirty="0">
              <a:solidFill>
                <a:srgbClr val="FF0000"/>
              </a:solidFill>
              <a:cs typeface="FreesiaUPC" pitchFamily="34" charset="-34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Symbol" pitchFamily="18" charset="2"/>
              <a:buChar char="§"/>
              <a:defRPr/>
            </a:pP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แนวทางปฏิบัติ</a:t>
            </a:r>
          </a:p>
          <a:p>
            <a:pPr marL="363538" indent="-363538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คู่สัญญาที่เป็นผู้ขาย/ผู้รับจ้าง จะขอผ่อนปรนการปฏิบัติตามสัญญาอีกไม่ได้  </a:t>
            </a:r>
          </a:p>
          <a:p>
            <a:pPr marL="444500" indent="-44450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dirty="0">
                <a:cs typeface="FreesiaUPC" pitchFamily="34" charset="-34"/>
              </a:rPr>
              <a:t>หากส่วนราชการประสงค์จะซื้อ/จ้าง รายเดิม </a:t>
            </a:r>
            <a:r>
              <a:rPr lang="th-TH" sz="3600" b="1" u="sng" dirty="0">
                <a:solidFill>
                  <a:srgbClr val="FF0000"/>
                </a:solidFill>
                <a:cs typeface="FreesiaUPC" pitchFamily="34" charset="-34"/>
              </a:rPr>
              <a:t>ต้องดำเนินการจัดหาใหม่ 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จะแก้ไขสัญญาก็มิได้</a:t>
            </a:r>
          </a:p>
        </p:txBody>
      </p:sp>
      <p:sp>
        <p:nvSpPr>
          <p:cNvPr id="7" name="ลูกศรลง 6"/>
          <p:cNvSpPr/>
          <p:nvPr/>
        </p:nvSpPr>
        <p:spPr>
          <a:xfrm rot="20660965">
            <a:off x="349250" y="3571875"/>
            <a:ext cx="357188" cy="64293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9001125" cy="500063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rgbClr val="FF05BE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h-TH" b="1" dirty="0" smtClean="0">
                <a:cs typeface="FreesiaUPC" pitchFamily="34" charset="-34"/>
              </a:rPr>
              <a:t>(</a:t>
            </a:r>
            <a:r>
              <a:rPr lang="th-TH" sz="3600" b="1" dirty="0" smtClean="0">
                <a:cs typeface="FreesiaUPC" pitchFamily="34" charset="-34"/>
              </a:rPr>
              <a:t>กรณีศึกษา</a:t>
            </a:r>
            <a:r>
              <a:rPr lang="th-TH" b="1" dirty="0" smtClean="0">
                <a:cs typeface="FreesiaUPC" pitchFamily="34" charset="-34"/>
              </a:rPr>
              <a:t>) </a:t>
            </a:r>
            <a:r>
              <a:rPr lang="th-TH" sz="4000" b="1" dirty="0" smtClean="0">
                <a:cs typeface="FreesiaUPC" pitchFamily="34" charset="-34"/>
              </a:rPr>
              <a:t>ผลของการบอกเลิกสัญญา จะถอนไม่ได้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117763" name="ตัวยึดเนื้อหา 2"/>
          <p:cNvSpPr>
            <a:spLocks noGrp="1"/>
          </p:cNvSpPr>
          <p:nvPr>
            <p:ph idx="1"/>
          </p:nvPr>
        </p:nvSpPr>
        <p:spPr>
          <a:xfrm>
            <a:off x="71438" y="714375"/>
            <a:ext cx="8929687" cy="5883275"/>
          </a:xfrm>
          <a:solidFill>
            <a:schemeClr val="bg1"/>
          </a:solidFill>
          <a:ln w="76200">
            <a:solidFill>
              <a:srgbClr val="00A44A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th-TH" b="1" smtClean="0">
                <a:cs typeface="FreesiaUPC" pitchFamily="34" charset="-34"/>
              </a:rPr>
              <a:t>มหาวิทยาลัย น.มีหนังสือแสดงเจตนาบอกเลิกสัญญากับห้างฯก.ผู้รับจ้างก่อสร้าง เมื่อ ๘ มิ.ย.๒๕๕๓ /กรณีจึงเป็นไปตามปพพ.มาตรา ๓๘๖ คือ </a:t>
            </a:r>
            <a:r>
              <a:rPr lang="th-TH" b="1" smtClean="0">
                <a:solidFill>
                  <a:srgbClr val="FF0000"/>
                </a:solidFill>
                <a:cs typeface="FreesiaUPC" pitchFamily="34" charset="-34"/>
              </a:rPr>
              <a:t>การแสดงเจตนาดังกล่าว ย่อมไม่อาจถอนได้ และเมื่อสัญญาเลิกกันแล้ว คู่สัญญาแต่ละฝ่ายจะต้องให้อีกฝ่ายหนึ่งกลับคืนสู่ฐานะเดิม ตาม ปพพ.มาตรา ๓๙๑</a:t>
            </a:r>
          </a:p>
          <a:p>
            <a:pPr>
              <a:buFont typeface="Wingdings" pitchFamily="2" charset="2"/>
              <a:buChar char="ü"/>
            </a:pPr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กรณีมหาวิทยาลัยฯ ให้ห้างฯ ก กลับเข้าทำงานตามสัญญาอีก  ถือว่าได้ตกลงทำสัญญากันขึ้นมา</a:t>
            </a:r>
            <a:r>
              <a:rPr lang="th-TH" sz="2800" b="1" smtClean="0">
                <a:solidFill>
                  <a:srgbClr val="0000CC"/>
                </a:solidFill>
                <a:cs typeface="FreesiaUPC" pitchFamily="34" charset="-34"/>
              </a:rPr>
              <a:t>ใหม่ </a:t>
            </a:r>
            <a:r>
              <a:rPr lang="th-TH" sz="2800" b="1" u="sng" smtClean="0">
                <a:solidFill>
                  <a:srgbClr val="FE00BB"/>
                </a:solidFill>
                <a:cs typeface="FreesiaUPC" pitchFamily="34" charset="-34"/>
              </a:rPr>
              <a:t>มิได้จัดหาพัสดุตามปกติไม่ชอบด้วยระเบียบฯ</a:t>
            </a:r>
          </a:p>
          <a:p>
            <a:pPr>
              <a:buFont typeface="Wingdings" pitchFamily="2" charset="2"/>
              <a:buChar char="ü"/>
            </a:pPr>
            <a:r>
              <a:rPr lang="th-TH" b="1" smtClean="0">
                <a:cs typeface="FreesiaUPC" pitchFamily="34" charset="-34"/>
              </a:rPr>
              <a:t>กรณีมหาวิทยาลัยฯบอกเลิกสัญญาครั้งแรก หากมีค่าปรับ ต้องคิดค่าปรับ และฟ้องเรียกค่าเสียหายได้ด้วย</a:t>
            </a:r>
          </a:p>
          <a:p>
            <a:pPr>
              <a:buFont typeface="Wingdings" pitchFamily="2" charset="2"/>
              <a:buChar char="ü"/>
            </a:pPr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กรณีมหาวิทยาลัยฯยอมให้ผู้รับจ้างกลับเข้าทำงานภายหลังบอกเลิกสัญญาแล้ว</a:t>
            </a:r>
            <a:r>
              <a:rPr lang="th-TH" b="1" smtClean="0">
                <a:solidFill>
                  <a:srgbClr val="00B050"/>
                </a:solidFill>
                <a:cs typeface="FreesiaUPC" pitchFamily="34" charset="-34"/>
              </a:rPr>
              <a:t> </a:t>
            </a:r>
            <a:r>
              <a:rPr lang="th-TH" sz="2800" b="1" i="1" u="sng" smtClean="0">
                <a:solidFill>
                  <a:srgbClr val="FE00BB"/>
                </a:solidFill>
                <a:cs typeface="FreesiaUPC" pitchFamily="34" charset="-34"/>
              </a:rPr>
              <a:t>จะถือว่าเป็นการก่อนิติสัมพันธ์หรือไม่ </a:t>
            </a:r>
            <a:r>
              <a:rPr lang="th-TH" b="1" i="1" u="sng" smtClean="0">
                <a:solidFill>
                  <a:srgbClr val="FF0000"/>
                </a:solidFill>
                <a:cs typeface="FreesiaUPC" pitchFamily="34" charset="-34"/>
              </a:rPr>
              <a:t>ให้หารือส.อัยการสูงสุด </a:t>
            </a:r>
          </a:p>
          <a:p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9E2683-521A-4FB1-8DE8-5F3D346090FF}" type="slidenum">
              <a:rPr lang="en-US" smtClean="0"/>
              <a:pPr>
                <a:defRPr/>
              </a:pPr>
              <a:t>138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8BEE4-3E0F-4316-B19F-3820A5AA6CEA}" type="slidenum">
              <a:rPr lang="en-US" smtClean="0"/>
              <a:pPr>
                <a:defRPr/>
              </a:pPr>
              <a:t>139</a:t>
            </a:fld>
            <a:endParaRPr lang="th-TH"/>
          </a:p>
        </p:txBody>
      </p:sp>
      <p:sp>
        <p:nvSpPr>
          <p:cNvPr id="4" name="แผนผังลําดับงาน: กระบวนการสำรอง 3"/>
          <p:cNvSpPr/>
          <p:nvPr/>
        </p:nvSpPr>
        <p:spPr>
          <a:xfrm>
            <a:off x="214282" y="71414"/>
            <a:ext cx="8786874" cy="928694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th-TH" sz="4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การผ่อนปรนการบอกเลิกสัญญา/ข้อตกลง</a:t>
            </a:r>
            <a:endParaRPr lang="th-TH" sz="5400" dirty="0"/>
          </a:p>
        </p:txBody>
      </p:sp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214313" y="1071563"/>
            <a:ext cx="8715375" cy="278606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หลักการ </a:t>
            </a:r>
            <a:r>
              <a:rPr lang="th-TH" sz="40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(ระเบียบฯ ข้อ๑๓๘)</a:t>
            </a:r>
            <a:endParaRPr lang="th-TH" sz="4400" b="1" i="1" u="sng" dirty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กรณีคู่สัญญาปฏิบัติผิดสัญญา/ข้อตกลง 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หากจำนวนเงินค่าปรับ</a:t>
            </a:r>
            <a:r>
              <a:rPr lang="th-TH" sz="36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จะเกินร้อยละ ๑๐ </a:t>
            </a: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ของวงเงิน             ค่าพัสดุ/ค่าจ้าง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ให้ส่วนราชการบอกเลิกสัญญา/ข้อตกลง นั้น</a:t>
            </a:r>
            <a:endParaRPr lang="th-TH" sz="3600" dirty="0">
              <a:solidFill>
                <a:srgbClr val="C00000"/>
              </a:solidFill>
            </a:endParaRP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357188" y="4143375"/>
            <a:ext cx="8786812" cy="2500313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ข้อยกเว้น</a:t>
            </a:r>
          </a:p>
          <a:p>
            <a:pPr algn="ctr">
              <a:defRPr/>
            </a:pPr>
            <a:r>
              <a:rPr lang="th-TH" sz="44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เว้นแต่  คู่สัญญายินยอมเสียค่าปรับให้โดยไม่มีเงื่อนไขใด ๆทั้งสิ้น ให้หัวหน้าส่วนราชการ                ผ่อนปรนการบอกเลิกสัญญาได้เท่าที่จำเป็น</a:t>
            </a:r>
            <a:endParaRPr lang="th-TH" sz="4400" i="1" u="sng" dirty="0">
              <a:solidFill>
                <a:srgbClr val="0000CC"/>
              </a:solidFill>
            </a:endParaRPr>
          </a:p>
        </p:txBody>
      </p:sp>
      <p:sp>
        <p:nvSpPr>
          <p:cNvPr id="7" name="ลูกศรโค้งขวา 6"/>
          <p:cNvSpPr/>
          <p:nvPr/>
        </p:nvSpPr>
        <p:spPr>
          <a:xfrm rot="1901610">
            <a:off x="141288" y="3279775"/>
            <a:ext cx="731837" cy="744538"/>
          </a:xfrm>
          <a:prstGeom prst="curved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pic>
        <p:nvPicPr>
          <p:cNvPr id="118793" name="รูปภาพ 7" descr="3bef0-8704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731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76200"/>
            <a:ext cx="8643938" cy="1143000"/>
          </a:xfrm>
          <a:solidFill>
            <a:srgbClr val="FF99FF"/>
          </a:solidFill>
          <a:ln w="762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cs typeface="FreesiaUPC" pitchFamily="34" charset="-34"/>
              </a:rPr>
              <a:t>การบอกเลิกสัญญาเมื่อมีค่าปรับเกิน ๑๐ </a:t>
            </a:r>
            <a:r>
              <a:rPr lang="en-US" sz="4000" b="1" dirty="0" smtClean="0">
                <a:cs typeface="FreesiaUPC" pitchFamily="34" charset="-34"/>
              </a:rPr>
              <a:t>%</a:t>
            </a:r>
            <a:r>
              <a:rPr lang="th-TH" sz="4000" b="1" dirty="0" smtClean="0">
                <a:cs typeface="FreesiaUPC" pitchFamily="34" charset="-34"/>
              </a:rPr>
              <a:t> ไปแล้ว</a:t>
            </a:r>
            <a:br>
              <a:rPr lang="th-TH" sz="4000" b="1" dirty="0" smtClean="0">
                <a:cs typeface="FreesiaUPC" pitchFamily="34" charset="-34"/>
              </a:rPr>
            </a:br>
            <a:r>
              <a:rPr lang="th-TH" sz="3600" b="1" dirty="0" smtClean="0">
                <a:cs typeface="FreesiaUPC" pitchFamily="34" charset="-34"/>
              </a:rPr>
              <a:t>(มติ๓๗/๐๙/๕๒)</a:t>
            </a:r>
          </a:p>
        </p:txBody>
      </p:sp>
      <p:sp>
        <p:nvSpPr>
          <p:cNvPr id="119811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2875" y="1143000"/>
            <a:ext cx="4429125" cy="5715000"/>
          </a:xfrm>
          <a:solidFill>
            <a:srgbClr val="E1FFE1"/>
          </a:solidFill>
          <a:ln w="3810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eaLnBrk="1" hangingPunct="1"/>
            <a:r>
              <a:rPr lang="th-TH" b="1" dirty="0" err="1" smtClean="0">
                <a:cs typeface="FreesiaUPC" pitchFamily="34" charset="-34"/>
              </a:rPr>
              <a:t>ตามปพพ.</a:t>
            </a:r>
            <a:r>
              <a:rPr lang="th-TH" b="1" dirty="0" smtClean="0">
                <a:cs typeface="FreesiaUPC" pitchFamily="34" charset="-34"/>
              </a:rPr>
              <a:t>ม.๓๙๑สรุปว่าเมื่อคู่สัญญาใช้สิทธิเลิกสัญญาแล้ว คู่สัญญาแต่ละฝ่ายต้องกลับคืนสู่ฐานะดังที่เป็นอยู่เดิม แต่จะให้เสื่อมสิทธิบุคคลภายนอกหาได้ไม่ </a:t>
            </a:r>
          </a:p>
          <a:p>
            <a:pPr eaLnBrk="1" hangingPunct="1"/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ประกอบ ระเบียบฯพัสดุปี ๓๕  ข้อ ๑๓๘ สรุปว่า คู่สัญญาที่ไม่สามารถปฏิบัติตามสัญญา/หรือข้อตกลงได้ และจะต้องปรับ หากค่าปรับจะเกินร้อยละ ๑๐ ของวงเงินค่าพัสดุ/ค่าจ้างนั้น ให้บอกเลิกสัญญาฯ </a:t>
            </a:r>
          </a:p>
          <a:p>
            <a:pPr eaLnBrk="1" hangingPunct="1"/>
            <a:r>
              <a:rPr lang="th-TH" b="1" i="1" u="sng" dirty="0" smtClean="0">
                <a:solidFill>
                  <a:srgbClr val="0070C0"/>
                </a:solidFill>
                <a:cs typeface="FreesiaUPC" pitchFamily="34" charset="-34"/>
              </a:rPr>
              <a:t>เว้นแต่ คู่สัญญาจะยอมเสียค่าปรับโดยไม่มีเงื่อนไขใดๆ</a:t>
            </a:r>
          </a:p>
        </p:txBody>
      </p:sp>
      <p:sp>
        <p:nvSpPr>
          <p:cNvPr id="119812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429125" y="1071563"/>
            <a:ext cx="4500563" cy="5715000"/>
          </a:xfrm>
          <a:solidFill>
            <a:srgbClr val="FFF7DD"/>
          </a:solidFill>
          <a:ln w="3810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174625" indent="-174625" eaLnBrk="1" hangingPunct="1"/>
            <a:r>
              <a:rPr lang="th-TH" dirty="0" smtClean="0"/>
              <a:t>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ดังนั้น เมื่อค่าปรับสูงเกิน๑๐</a:t>
            </a:r>
            <a:r>
              <a:rPr lang="en-US" b="1" dirty="0" smtClean="0">
                <a:solidFill>
                  <a:srgbClr val="C00000"/>
                </a:solidFill>
                <a:cs typeface="FreesiaUPC" pitchFamily="34" charset="-34"/>
              </a:rPr>
              <a:t>%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หากส่วนราชการ</a:t>
            </a:r>
            <a:r>
              <a:rPr lang="th-TH" b="1" i="1" u="sng" dirty="0" smtClean="0">
                <a:solidFill>
                  <a:srgbClr val="0070C0"/>
                </a:solidFill>
                <a:cs typeface="FreesiaUPC" pitchFamily="34" charset="-34"/>
              </a:rPr>
              <a:t>มิได้มีหนังสือแจ้งคิดค่าปรับ/และผู้รับจ้างก็มิได้ยินยอมเสียค่าปรับโดยไม่มีเงื่อนไขใดๆ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               ส่วนราชการจึงคิดค่าปรับได้ไม่เกิน ๑๐</a:t>
            </a:r>
            <a:r>
              <a:rPr lang="en-US" b="1" dirty="0" smtClean="0">
                <a:solidFill>
                  <a:srgbClr val="C00000"/>
                </a:solidFill>
                <a:cs typeface="FreesiaUPC" pitchFamily="34" charset="-34"/>
              </a:rPr>
              <a:t>%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ตามระเบียบฯ ๒๕๓๕ ข้อ ๑๓๘</a:t>
            </a:r>
          </a:p>
          <a:p>
            <a:pPr marL="174625" indent="-174625" eaLnBrk="1" hangingPunct="1"/>
            <a:r>
              <a:rPr lang="th-TH" b="1" dirty="0" smtClean="0">
                <a:cs typeface="FreesiaUPC" pitchFamily="34" charset="-34"/>
              </a:rPr>
              <a:t>หากส่วนราชการจะคิดค่าปรับเกินกว่า หรือเท่ากับ๑๐</a:t>
            </a:r>
            <a:r>
              <a:rPr lang="en-US" b="1" dirty="0" smtClean="0">
                <a:cs typeface="FreesiaUPC" pitchFamily="34" charset="-34"/>
              </a:rPr>
              <a:t>% </a:t>
            </a:r>
            <a:r>
              <a:rPr lang="th-TH" b="1" dirty="0" smtClean="0">
                <a:cs typeface="FreesiaUPC" pitchFamily="34" charset="-34"/>
              </a:rPr>
              <a:t>โดยไม่คำนึงถึงคำสั่งศาลปกครองสูงสุด ที่ ๓๙๕/๒๕๕๑        ที่กำหนด ให้บอกเลิกสัญญาเมื่อเห็นว่าค่าปรับจะเกิน๑๐</a:t>
            </a:r>
            <a:r>
              <a:rPr lang="en-US" b="1" dirty="0" smtClean="0">
                <a:cs typeface="FreesiaUPC" pitchFamily="34" charset="-34"/>
              </a:rPr>
              <a:t>% </a:t>
            </a:r>
            <a:r>
              <a:rPr lang="th-TH" b="1" dirty="0" smtClean="0">
                <a:cs typeface="FreesiaUPC" pitchFamily="34" charset="-34"/>
              </a:rPr>
              <a:t>เพื่อมิให้คู่สัญญาเสียหายมากขึ้น หากไม่บอกเลิกก่อน จะคิดค่าปรับได้เพียงไม่เกิน๑๐</a:t>
            </a:r>
            <a:r>
              <a:rPr lang="en-US" b="1" dirty="0" smtClean="0">
                <a:cs typeface="FreesiaUPC" pitchFamily="34" charset="-34"/>
              </a:rPr>
              <a:t>% </a:t>
            </a:r>
            <a:endParaRPr lang="th-TH" b="1" dirty="0" smtClean="0">
              <a:cs typeface="FreesiaUPC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C607A4-B0AA-4D9B-964C-5B72D7D862AE}" type="slidenum">
              <a:rPr lang="en-US"/>
              <a:pPr>
                <a:defRPr/>
              </a:pPr>
              <a:t>140</a:t>
            </a:fld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ABD3E7A4-FBBB-495F-A175-9578F1382386}" type="slidenum">
              <a:rPr lang="en-US" smtClean="0"/>
              <a:pPr>
                <a:defRPr/>
              </a:pPr>
              <a:t>141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142875"/>
            <a:ext cx="8929687" cy="714375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400" b="1" dirty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วิธีปฏิบัติในการบริหารสัญญา กรณีค่าปรับจะเกิน๑๐ </a:t>
            </a:r>
            <a:r>
              <a:rPr lang="en-US" sz="4000" b="1" dirty="0">
                <a:solidFill>
                  <a:srgbClr val="C00000"/>
                </a:solidFill>
                <a:cs typeface="FreesiaUPC" pitchFamily="34" charset="-34"/>
              </a:rPr>
              <a:t>%</a:t>
            </a:r>
            <a:endParaRPr lang="th-TH" sz="4000" b="1" dirty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dirty="0">
                <a:solidFill>
                  <a:srgbClr val="C00000"/>
                </a:solidFill>
                <a:cs typeface="FreesiaUPC" pitchFamily="34" charset="-34"/>
              </a:rPr>
              <a:t> </a:t>
            </a:r>
            <a:endParaRPr lang="th-TH" sz="4400" dirty="0">
              <a:solidFill>
                <a:srgbClr val="C00000"/>
              </a:solidFill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1000125" y="928688"/>
            <a:ext cx="7143750" cy="428625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 err="1">
                <a:solidFill>
                  <a:schemeClr val="bg1"/>
                </a:solidFill>
                <a:cs typeface="FreesiaUPC" pitchFamily="34" charset="-34"/>
              </a:rPr>
              <a:t>กค</a:t>
            </a: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(</a:t>
            </a:r>
            <a:r>
              <a:rPr lang="th-TH" sz="3200" b="1" dirty="0" err="1">
                <a:solidFill>
                  <a:schemeClr val="bg1"/>
                </a:solidFill>
                <a:cs typeface="FreesiaUPC" pitchFamily="34" charset="-34"/>
              </a:rPr>
              <a:t>กวพ</a:t>
            </a: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)๐๔๒๑.๓/๓๓๑๕๘ลว.๕พ.ย.๕๓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57188" y="1428750"/>
            <a:ext cx="8501062" cy="3214688"/>
          </a:xfrm>
          <a:prstGeom prst="rect">
            <a:avLst/>
          </a:prstGeom>
          <a:solidFill>
            <a:srgbClr val="E5F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ข้อหารือ</a:t>
            </a:r>
          </a:p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	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จังหวัด ล.จ้างปรับปรุงภูมิทัศน์วงเงิน ๙.๗ ล้านบาท มีงานก่อสร้างรวมอยู่ด้วย งวดสุดท้ายผู้รับจ้างส่ง</a:t>
            </a:r>
            <a:r>
              <a:rPr lang="th-TH" sz="3200" b="1" u="sng" dirty="0" err="1">
                <a:solidFill>
                  <a:srgbClr val="0000CC"/>
                </a:solidFill>
                <a:cs typeface="FreesiaUPC" pitchFamily="34" charset="-34"/>
              </a:rPr>
              <a:t>ลิฟท์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ไม่ถูกต้องแจ้งให้แก้ไขแล้ว แต่ไม่ยอม 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เมื่อครบสัญญา จังหวัดแจ้งเรียกค่าปรับ </a:t>
            </a:r>
            <a:r>
              <a:rPr lang="th-TH" sz="3200" b="1" u="sng" dirty="0" err="1">
                <a:solidFill>
                  <a:srgbClr val="C00000"/>
                </a:solidFill>
                <a:cs typeface="FreesiaUPC" pitchFamily="34" charset="-34"/>
              </a:rPr>
              <a:t>จำนวณ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 ๘๙๔,๙๐๐บาท จะเกิน๑๐</a:t>
            </a:r>
            <a:r>
              <a:rPr lang="en-US" sz="3200" b="1" u="sng" dirty="0">
                <a:solidFill>
                  <a:srgbClr val="C00000"/>
                </a:solidFill>
                <a:cs typeface="FreesiaUPC" pitchFamily="34" charset="-34"/>
              </a:rPr>
              <a:t>%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ของวงเงินค่าจ้าง จึงหารือว่า เงินค่าจ้างงวดสุดท้ายเหลืออีก ๑.๙๙๕ ล้านบาทกรณีนี้จะบอกเลิกสัญญา ตามข้อ ๑๓๘ จะมีวิธีปฏิบัติอย่างไร เพื่อประโยชน์ของทางราชการ </a:t>
            </a:r>
            <a:endParaRPr lang="th-TH" sz="3200" u="sng" dirty="0">
              <a:solidFill>
                <a:srgbClr val="C00000"/>
              </a:solidFill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142875" y="4714875"/>
            <a:ext cx="9001125" cy="1928813"/>
          </a:xfrm>
          <a:prstGeom prst="roundRect">
            <a:avLst/>
          </a:prstGeom>
          <a:solidFill>
            <a:srgbClr val="FFE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i="1" u="sng" dirty="0">
                <a:solidFill>
                  <a:srgbClr val="EA0075"/>
                </a:solidFill>
                <a:cs typeface="FreesiaUPC" pitchFamily="34" charset="-34"/>
              </a:rPr>
              <a:t>มติ </a:t>
            </a:r>
            <a:r>
              <a:rPr lang="th-TH" sz="4000" b="1" i="1" u="sng" dirty="0" err="1">
                <a:solidFill>
                  <a:srgbClr val="EA0075"/>
                </a:solidFill>
                <a:cs typeface="FreesiaUPC" pitchFamily="34" charset="-34"/>
              </a:rPr>
              <a:t>กวพ.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-การจะใช้สิทธิบอกเลิกสัญญาตามข้อ ๑๓๗ หากมีงานที่รับไว้และใช้ประโยชน์ในราชการได้ตามสัญญาแล้ว  </a:t>
            </a:r>
            <a:r>
              <a:rPr lang="th-TH" sz="3200" b="1" i="1" dirty="0">
                <a:solidFill>
                  <a:srgbClr val="C00000"/>
                </a:solidFill>
                <a:cs typeface="FreesiaUPC" pitchFamily="34" charset="-34"/>
              </a:rPr>
              <a:t>จังหวัดในฐานะผู้ว่าจ้าง      ก็จะต้องชดใช้ราคาให้แก่ผู้รับจ้าง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 โดยจะต้องหักค่าปรับและค่าเสียหายอื่นๆ  (ถ้ามี)ออกก่อน</a:t>
            </a:r>
            <a:endParaRPr lang="th-TH" sz="3200" dirty="0">
              <a:solidFill>
                <a:srgbClr val="0000CC"/>
              </a:solidFill>
            </a:endParaRPr>
          </a:p>
        </p:txBody>
      </p:sp>
      <p:pic>
        <p:nvPicPr>
          <p:cNvPr id="120839" name="รูปภาพ 8" descr="5TQL1CAVK2CPLCAQ1VW0LCATBWJF7CAUTZR8XCAVD2ZZFCAIK2PVKCAAWR5N8CAB6TT7PCA6Y52IECAM7V43ZCAX014NQCAFY6HGPCAQI0NWPCA86K0QLCA9XHZUBCAQU2NDJCANX8C4TCALUJC0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714375"/>
            <a:ext cx="10477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ลูกศรขวา 8"/>
          <p:cNvSpPr/>
          <p:nvPr/>
        </p:nvSpPr>
        <p:spPr>
          <a:xfrm>
            <a:off x="6477000" y="6248400"/>
            <a:ext cx="1600200" cy="304800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A71056D2-B33F-42E0-9881-5046A6AF6F89}" type="slidenum">
              <a:rPr lang="en-US" smtClean="0"/>
              <a:pPr>
                <a:defRPr/>
              </a:pPr>
              <a:t>142</a:t>
            </a:fld>
            <a:endParaRPr lang="th-TH"/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142875" y="214313"/>
            <a:ext cx="9001125" cy="1785937"/>
          </a:xfrm>
          <a:prstGeom prst="homePlate">
            <a:avLst/>
          </a:prstGeom>
          <a:solidFill>
            <a:srgbClr val="E5F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th-TH" sz="4000" b="1" i="1" u="sng" dirty="0">
                <a:solidFill>
                  <a:srgbClr val="C00000"/>
                </a:solidFill>
                <a:cs typeface="FreesiaUPC" pitchFamily="34" charset="-34"/>
              </a:rPr>
              <a:t>ข้อยกเว้น</a:t>
            </a:r>
            <a:r>
              <a:rPr lang="th-TH" b="1" i="1" dirty="0">
                <a:solidFill>
                  <a:schemeClr val="tx1"/>
                </a:solidFill>
                <a:cs typeface="FreesiaUPC" pitchFamily="34" charset="-34"/>
              </a:rPr>
              <a:t> </a:t>
            </a: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ถ้างานที่รับไ</a:t>
            </a:r>
            <a:r>
              <a:rPr lang="th-TH" sz="3600" b="1" i="1" dirty="0">
                <a:solidFill>
                  <a:schemeClr val="tx1"/>
                </a:solidFill>
                <a:cs typeface="FreesiaUPC" pitchFamily="34" charset="-34"/>
              </a:rPr>
              <a:t>ว้ </a:t>
            </a: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หากผู้ว่าจ้างไม่สามารถนำไปใช้ประโยชน์ในราชการตามสัญญาได้</a:t>
            </a:r>
            <a:r>
              <a:rPr lang="th-TH" sz="3600" b="1" i="1" dirty="0">
                <a:solidFill>
                  <a:schemeClr val="tx1"/>
                </a:solidFill>
                <a:cs typeface="FreesiaUPC" pitchFamily="34" charset="-34"/>
              </a:rPr>
              <a:t> </a:t>
            </a: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ให้ถือว่า งานนั้นไม่ควรค่าแห่งการชดใช้เงิน</a:t>
            </a:r>
            <a:r>
              <a:rPr lang="th-TH" sz="3600" b="1" i="1" dirty="0" err="1">
                <a:solidFill>
                  <a:srgbClr val="0000CC"/>
                </a:solidFill>
                <a:cs typeface="FreesiaUPC" pitchFamily="34" charset="-34"/>
              </a:rPr>
              <a:t>ตามปพพ.</a:t>
            </a: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มาตรา ๓๙๑ </a:t>
            </a: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7" name="รูปห้าเหลี่ยม 6"/>
          <p:cNvSpPr/>
          <p:nvPr/>
        </p:nvSpPr>
        <p:spPr>
          <a:xfrm>
            <a:off x="142875" y="2143125"/>
            <a:ext cx="9001125" cy="1071563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dirty="0"/>
          </a:p>
          <a:p>
            <a:pPr>
              <a:buFont typeface="Wingdings" pitchFamily="2" charset="2"/>
              <a:buChar char="q"/>
              <a:defRPr/>
            </a:pPr>
            <a:r>
              <a:rPr lang="th-TH" sz="3600" b="1" dirty="0">
                <a:cs typeface="FreesiaUPC" pitchFamily="34" charset="-34"/>
              </a:rPr>
              <a:t>สำหรับในส่วนที่จะเกิน ๑๐</a:t>
            </a:r>
            <a:r>
              <a:rPr lang="en-US" sz="3600" b="1" dirty="0">
                <a:cs typeface="FreesiaUPC" pitchFamily="34" charset="-34"/>
              </a:rPr>
              <a:t>%</a:t>
            </a:r>
            <a:r>
              <a:rPr lang="th-TH" sz="3600" b="1" dirty="0">
                <a:cs typeface="FreesiaUPC" pitchFamily="34" charset="-34"/>
              </a:rPr>
              <a:t> นั้น ให้ถือวงเงินทั้งสัญญา           ไม่ใช่ค่าจ้างงวดใดงวดหนึ่ง</a:t>
            </a:r>
          </a:p>
          <a:p>
            <a:pPr>
              <a:defRPr/>
            </a:pPr>
            <a:endParaRPr lang="th-TH" dirty="0"/>
          </a:p>
        </p:txBody>
      </p:sp>
      <p:sp>
        <p:nvSpPr>
          <p:cNvPr id="9" name="รูปห้าเหลี่ยม 8"/>
          <p:cNvSpPr/>
          <p:nvPr/>
        </p:nvSpPr>
        <p:spPr>
          <a:xfrm>
            <a:off x="142875" y="5143500"/>
            <a:ext cx="8786813" cy="1571625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Blip>
                <a:blip r:embed="rId2"/>
              </a:buBlip>
              <a:defRPr/>
            </a:pP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จะต้องแจ้งให้ผู้รับจ้างยินยอมเสียค่าปรับในส่วนที่            เกินกว่า๑๐</a:t>
            </a:r>
            <a:r>
              <a:rPr lang="en-US" sz="3600" b="1" dirty="0">
                <a:solidFill>
                  <a:schemeClr val="tx1"/>
                </a:solidFill>
                <a:cs typeface="FreesiaUPC" pitchFamily="34" charset="-34"/>
              </a:rPr>
              <a:t>% </a:t>
            </a: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ของวงเงินค่าจ้างทั้งสัญญา โดยไม่มีเงื่อนไขใดๆทั้งสิ้น   ตามระเบียบข้อ ๑๓๘</a:t>
            </a:r>
            <a:endParaRPr lang="th-TH" dirty="0">
              <a:solidFill>
                <a:schemeClr val="tx1"/>
              </a:solidFill>
              <a:cs typeface="FreesiaUPC" pitchFamily="34" charset="-34"/>
            </a:endParaRPr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142875" y="3286125"/>
            <a:ext cx="8786813" cy="1714500"/>
          </a:xfrm>
          <a:prstGeom prst="roundRect">
            <a:avLst/>
          </a:prstGeom>
          <a:solidFill>
            <a:srgbClr val="FFE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หากจังหวัดจะผ่อนปรนการบอกเลิกสัญญา         </a:t>
            </a:r>
          </a:p>
          <a:p>
            <a:pPr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เพื่อให้ผู้รับจ้างทำงานให้แล้วเสร็จเพื่อประโยชน์ต่อทางราชกา</a:t>
            </a:r>
            <a:r>
              <a:rPr lang="th-TH" b="1" dirty="0">
                <a:solidFill>
                  <a:srgbClr val="0000CC"/>
                </a:solidFill>
                <a:cs typeface="FreesiaUPC" pitchFamily="34" charset="-34"/>
              </a:rPr>
              <a:t>ร</a:t>
            </a:r>
            <a:r>
              <a:rPr lang="th-TH" b="1" dirty="0">
                <a:solidFill>
                  <a:srgbClr val="0000CC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355CE-1BEE-4315-ACC5-540687B6A2F0}" type="slidenum">
              <a:rPr lang="en-US" smtClean="0"/>
              <a:pPr>
                <a:defRPr/>
              </a:pPr>
              <a:t>143</a:t>
            </a:fld>
            <a:endParaRPr lang="th-TH"/>
          </a:p>
        </p:txBody>
      </p:sp>
      <p:sp>
        <p:nvSpPr>
          <p:cNvPr id="4" name="แผนผังลำดับงาน: หลายเอกสาร 3"/>
          <p:cNvSpPr/>
          <p:nvPr/>
        </p:nvSpPr>
        <p:spPr>
          <a:xfrm>
            <a:off x="428625" y="214313"/>
            <a:ext cx="8358188" cy="6143625"/>
          </a:xfrm>
          <a:prstGeom prst="flowChartMultidocumen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6600" b="1" dirty="0">
                <a:cs typeface="FreesiaUPC" pitchFamily="34" charset="-34"/>
              </a:rPr>
              <a:t>สิทธิในการบังคับตามสัญญาภายหลังการบอกเลิกสัญญาหรือข้อตกลง</a:t>
            </a:r>
            <a:endParaRPr lang="th-TH" sz="6600" dirty="0"/>
          </a:p>
        </p:txBody>
      </p:sp>
      <p:pic>
        <p:nvPicPr>
          <p:cNvPr id="122884" name="รูปภาพ 4" descr="การตูน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6150" y="428625"/>
            <a:ext cx="141922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75" y="785813"/>
            <a:ext cx="8786813" cy="60721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b="1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๔๗/พ.ย.๕๒ กรม ว. ใช้สิทธิบอกเลิกสัญญา ตามเงื่อนไขของสัญญาซื้อเครื่องตรวจวิเคราะห์</a:t>
            </a:r>
            <a:r>
              <a:rPr lang="th-TH" b="1" dirty="0" err="1" smtClean="0">
                <a:solidFill>
                  <a:srgbClr val="C00000"/>
                </a:solidFill>
                <a:cs typeface="FreesiaUPC" pitchFamily="34" charset="-34"/>
              </a:rPr>
              <a:t>ทางอิมมู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โน</a:t>
            </a:r>
            <a:r>
              <a:rPr lang="th-TH" b="1" dirty="0" err="1" smtClean="0">
                <a:solidFill>
                  <a:srgbClr val="C00000"/>
                </a:solidFill>
                <a:cs typeface="FreesiaUPC" pitchFamily="34" charset="-34"/>
              </a:rPr>
              <a:t>เอสเสย์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แบบอัตโนมัติไปแล้ว ย่อมมีสิทธิดังนี้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๑. ริบหลักประกันสัญญา หรือเรียกร้องจากธนาคารผู้ค้ำประกัน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th-TH" b="1" dirty="0" smtClean="0">
                <a:cs typeface="FreesiaUPC" pitchFamily="34" charset="-34"/>
              </a:rPr>
              <a:t>๒.</a:t>
            </a: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กรณีมีค่าปรับ ให้เรียกร้องจากคู่สัญญาให้ชำระค่าปรับโดยคิดตั้งแต่</a:t>
            </a:r>
            <a:r>
              <a:rPr lang="th-TH" b="1" i="1" dirty="0" smtClean="0">
                <a:solidFill>
                  <a:srgbClr val="FF0000"/>
                </a:solidFill>
                <a:cs typeface="FreesiaUPC" pitchFamily="34" charset="-34"/>
              </a:rPr>
              <a:t>	</a:t>
            </a: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วันถัดจากวันครบกำหนดตามสัญญา จนถึงวันบอกเลิกสัญญา             </a:t>
            </a:r>
            <a:r>
              <a:rPr lang="th-TH" b="1" i="1" dirty="0" smtClean="0">
                <a:solidFill>
                  <a:srgbClr val="FF0000"/>
                </a:solidFill>
                <a:cs typeface="FreesiaUPC" pitchFamily="34" charset="-34"/>
              </a:rPr>
              <a:t>	</a:t>
            </a: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หักด้วยจำนวนวันที่ส่วนราชการใช้ไปในการตรวจรับ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๓. 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หากต้องซื้อใหม่  และมีราคาเพิ่มขึ้นจากวงเงินตามสัญญาเดิม 	ย่อมเรียกให้ชดใช้ราคาส่วนที่เพิ่มขึ้นได้ด้วย</a:t>
            </a:r>
            <a:endParaRPr lang="th-TH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๔. ค่าเสียหายอื่น ๆ (ถ้ามี) ได้แก่ ค่าขาดรายได้ หรือขาดประโยชน์	จากการรับจ้างวิเคราะห์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BAF1FD-84B6-4756-B592-D2F6B62499C9}" type="slidenum">
              <a:rPr lang="en-US"/>
              <a:pPr>
                <a:defRPr/>
              </a:pPr>
              <a:t>144</a:t>
            </a:fld>
            <a:endParaRPr lang="th-TH"/>
          </a:p>
        </p:txBody>
      </p:sp>
      <p:sp>
        <p:nvSpPr>
          <p:cNvPr id="5" name="สี่เหลี่ยมมุมเว้า 4"/>
          <p:cNvSpPr/>
          <p:nvPr/>
        </p:nvSpPr>
        <p:spPr>
          <a:xfrm>
            <a:off x="214313" y="71438"/>
            <a:ext cx="8643937" cy="642937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th-TH" sz="4000" b="1" dirty="0">
                <a:solidFill>
                  <a:schemeClr val="tx1"/>
                </a:solidFill>
                <a:cs typeface="FreesiaUPC" pitchFamily="34" charset="-34"/>
              </a:rPr>
              <a:t>การใช้สิทธิตามสัญญา ภายหลังบอกเลิกสัญญาแล้ว</a:t>
            </a:r>
            <a:endParaRPr lang="th-TH" sz="4000" dirty="0">
              <a:solidFill>
                <a:schemeClr val="tx1"/>
              </a:solidFill>
            </a:endParaRPr>
          </a:p>
        </p:txBody>
      </p:sp>
      <p:pic>
        <p:nvPicPr>
          <p:cNvPr id="123909" name="รูปภาพ 5" descr="3DTCHCA7QVHRLCA60EGO6CAZ6ZT8DCAESB2LPCAFN8DICCAHRYDOKCALDS2R0CACUNGUOCARH1BKQCASW3AWXCAQ0UB3KCAPAVPZWCASPFQV1CAHJW59ECAIIO5D3CANZULVWCAAHJYF1CA4T7TI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15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560EF-4448-452C-A076-2ECCCF8F4027}" type="slidenum">
              <a:rPr lang="en-US"/>
              <a:pPr>
                <a:defRPr/>
              </a:pPr>
              <a:t>145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381000" y="1828800"/>
            <a:ext cx="8501063" cy="45005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q"/>
              <a:defRPr/>
            </a:pPr>
            <a:r>
              <a:rPr lang="th-TH" sz="4000" b="1" dirty="0">
                <a:solidFill>
                  <a:srgbClr val="0000CC"/>
                </a:solidFill>
                <a:cs typeface="FreesiaUPC" pitchFamily="34" charset="-34"/>
              </a:rPr>
              <a:t>ทั้งนี้ ให้นำค่าเสียหายข้างต้นทั้งหมดมาหักจากเงิน	ประกันสัญญา ถ้าเหลือให้คืนบริษัทฯคู่สัญญา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4000" b="1" dirty="0">
                <a:cs typeface="FreesiaUPC" pitchFamily="34" charset="-34"/>
              </a:rPr>
              <a:t>หากมีค่าเสียหายท่วมจำนวนหลักประกันให้ยึดไว้	ทั้งหมดโดยไม่ต้องคืนหลักประกันสัญญา  และ</a:t>
            </a:r>
            <a:r>
              <a:rPr lang="th-TH" sz="4000" b="1" dirty="0" smtClean="0">
                <a:cs typeface="FreesiaUPC" pitchFamily="34" charset="-34"/>
              </a:rPr>
              <a:t>ใช้สิทธิ</a:t>
            </a:r>
            <a:r>
              <a:rPr lang="th-TH" sz="4000" b="1" dirty="0">
                <a:cs typeface="FreesiaUPC" pitchFamily="34" charset="-34"/>
              </a:rPr>
              <a:t>เรียกร้องเพิ่มจนครบจำนวน</a:t>
            </a:r>
            <a:r>
              <a:rPr lang="th-TH" sz="3600" b="1" dirty="0">
                <a:cs typeface="FreesiaUPC" pitchFamily="34" charset="-34"/>
              </a:rPr>
              <a:t>ด้วย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5" name="สี่เหลี่ยมมุมเว้า 4"/>
          <p:cNvSpPr/>
          <p:nvPr/>
        </p:nvSpPr>
        <p:spPr>
          <a:xfrm>
            <a:off x="214313" y="285750"/>
            <a:ext cx="8643937" cy="1428750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chemeClr val="tx1"/>
                </a:solidFill>
                <a:cs typeface="FreesiaUPC" pitchFamily="34" charset="-34"/>
              </a:rPr>
              <a:t>การใช้สิทธิตามสัญญาภายหลังบอกเลิกสัญญา(ต่อ)</a:t>
            </a:r>
            <a:endParaRPr lang="th-TH" sz="4400" dirty="0">
              <a:solidFill>
                <a:schemeClr val="tx1"/>
              </a:solidFill>
            </a:endParaRPr>
          </a:p>
        </p:txBody>
      </p:sp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9144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488" cy="1225550"/>
          </a:xfr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FreesiaUPC" pitchFamily="34" charset="-34"/>
              </a:rPr>
              <a:t>สิทธิหลังจากการบอกเลิกสัญญา/จะริบหลักประกันสัญญาทั้งหมด/หรือริบแต่เพียงบางส่วน ได้หรือไม่? </a:t>
            </a:r>
          </a:p>
        </p:txBody>
      </p:sp>
      <p:sp>
        <p:nvSpPr>
          <p:cNvPr id="257027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88" y="1600200"/>
            <a:ext cx="8572500" cy="5043488"/>
          </a:xfrm>
          <a:solidFill>
            <a:schemeClr val="bg1"/>
          </a:solidFill>
          <a:ln w="76200">
            <a:solidFill>
              <a:schemeClr val="accent1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กรณีศึกษา(มติ</a:t>
            </a:r>
            <a:r>
              <a:rPr lang="th-TH" b="1" i="1" u="sng" dirty="0" err="1" smtClean="0">
                <a:solidFill>
                  <a:srgbClr val="FF0000"/>
                </a:solidFill>
                <a:cs typeface="FreesiaUPC" pitchFamily="34" charset="-34"/>
              </a:rPr>
              <a:t>กวพ.</a:t>
            </a: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เมื่อบอกเลิกสัญญาแล้ว ส่วนราชการผู้ซื้อจะใช้สิทธิริบหลักประกันสัญญาตามเงื่อนไขที่ระบุในสัญญา ข้อ ๘           </a:t>
            </a:r>
            <a:r>
              <a:rPr lang="th-TH" sz="3600" b="1" i="1" u="sng" dirty="0" smtClean="0">
                <a:solidFill>
                  <a:srgbClr val="FF0000"/>
                </a:solidFill>
                <a:cs typeface="FreesiaUPC" pitchFamily="34" charset="-34"/>
              </a:rPr>
              <a:t>เต็มจำนวนหลักประกันทั้งหมด หรือเพียงบางส่วน ก็ได้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i="1" dirty="0" smtClean="0">
                <a:solidFill>
                  <a:srgbClr val="0000CC"/>
                </a:solidFill>
                <a:cs typeface="FreesiaUPC" pitchFamily="34" charset="-34"/>
              </a:rPr>
              <a:t>แต่การจะริบทั้งหมด หรือ บางส่วน นั้น ขึ้นอยู่กับว่า </a:t>
            </a:r>
            <a:r>
              <a:rPr lang="th-TH" sz="3600" b="1" u="sng" dirty="0" smtClean="0">
                <a:solidFill>
                  <a:srgbClr val="0000CC"/>
                </a:solidFill>
                <a:cs typeface="FreesiaUPC" pitchFamily="34" charset="-34"/>
              </a:rPr>
              <a:t>จำนวนค่าปรับ และค่าเสียหายอื่น (ถ้ามี) รวมกันแล้วไม่เกินกว่าจำนวนเงิน ตามหลักประกัน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                                  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ส่วนราชการผู้ซื้อ อาจใช้ดุลพินิจริบหลักประกัน                       เพื่อชดใช้ได้ตามจำนวนค่าเสียหายที่แท้จริง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1231C-B72C-4F13-9264-0A8BC0288FFB}" type="slidenum">
              <a:rPr lang="en-US"/>
              <a:pPr>
                <a:defRPr/>
              </a:pPr>
              <a:t>146</a:t>
            </a:fld>
            <a:endParaRPr lang="th-TH"/>
          </a:p>
        </p:txBody>
      </p:sp>
      <p:pic>
        <p:nvPicPr>
          <p:cNvPr id="125957" name="รูปภาพ 4" descr="3bef0-8704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3"/>
            <a:ext cx="1143000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ชื่อเรื่อง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291512" cy="6226175"/>
          </a:xfrm>
          <a:solidFill>
            <a:srgbClr val="00B0F0"/>
          </a:solidFill>
        </p:spPr>
        <p:txBody>
          <a:bodyPr/>
          <a:lstStyle/>
          <a:p>
            <a:pPr eaLnBrk="1" hangingPunct="1"/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ความรู้</a:t>
            </a:r>
            <a:b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เกี่ยวกับหลักประกัน</a:t>
            </a:r>
            <a:b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		-</a:t>
            </a:r>
            <a:r>
              <a:rPr lang="th-TH" sz="8000" b="1" smtClean="0">
                <a:solidFill>
                  <a:srgbClr val="FFFF00"/>
                </a:solidFill>
                <a:cs typeface="FreesiaUPC" pitchFamily="34" charset="-34"/>
              </a:rPr>
              <a:t>ซองเสนอราคา</a:t>
            </a:r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	</a:t>
            </a:r>
            <a:b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-</a:t>
            </a:r>
            <a:r>
              <a:rPr lang="th-TH" sz="8000" b="1" smtClean="0">
                <a:solidFill>
                  <a:srgbClr val="FBDDF9"/>
                </a:solidFill>
                <a:cs typeface="FreesiaUPC" pitchFamily="34" charset="-34"/>
              </a:rPr>
              <a:t>หลักประกันสัญญา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E95737BD-5426-458C-8A49-A9B6FEAED417}" type="slidenum">
              <a:rPr lang="en-US"/>
              <a:pPr>
                <a:defRPr/>
              </a:pPr>
              <a:t>147</a:t>
            </a:fld>
            <a:endParaRPr lang="th-TH"/>
          </a:p>
        </p:txBody>
      </p:sp>
      <p:pic>
        <p:nvPicPr>
          <p:cNvPr id="128004" name="Picture 3" descr="C:\Program Files\Microsoft Office\MEDIA\CAGCAT10\j02921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285750"/>
            <a:ext cx="24384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142875"/>
            <a:ext cx="8362950" cy="1214438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900" b="1" dirty="0" smtClean="0">
                <a:cs typeface="FreesiaUPC" pitchFamily="34" charset="-34"/>
              </a:rPr>
              <a:t>ความหมายของ 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>	</a:t>
            </a:r>
            <a:r>
              <a:rPr lang="th-TH" sz="4900" b="1" dirty="0" smtClean="0">
                <a:solidFill>
                  <a:srgbClr val="003E1C"/>
                </a:solidFill>
                <a:cs typeface="FreesiaUPC" pitchFamily="34" charset="-34"/>
              </a:rPr>
              <a:t>หลักประกันซอง/หลักประกันสัญญา</a:t>
            </a:r>
            <a:endParaRPr lang="en-US" sz="4900" b="1" dirty="0" smtClean="0">
              <a:solidFill>
                <a:srgbClr val="003E1C"/>
              </a:solidFill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42938" y="1428750"/>
            <a:ext cx="8291512" cy="5286375"/>
          </a:xfr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หลักประกันซอง</a:t>
            </a:r>
            <a:r>
              <a:rPr lang="th-TH" b="1" dirty="0" smtClean="0">
                <a:cs typeface="FreesiaUPC" pitchFamily="34" charset="-34"/>
              </a:rPr>
              <a:t>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FreesiaUPC" pitchFamily="34" charset="-34"/>
              </a:rPr>
              <a:t>ได้แก่ หลักประกันที่ผู้เข้าเสนอราคายอมผูกพันตนที่จะปฏิบัติตามเงื่อนไขในประกาศประกวดราคา และ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จะไม่ถอนการเสนอราคาจนกว่าการพิจารณาจะเสร็จสิ้น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หลักประกันซอง จึงต้องมีระยะเวลาตั้งแต่วันยื่นซองเสนอราคาจนถึงวันสิ้นสุดการยืนราคา หรือ จนกว่าการพิจารณาจะเสร็จสิ้น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หลักประกันสัญญา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ได้แก่ หลักประกันที่ผู้ผ่านการคัดเลือกให้เข้าทำสัญญากับทางราชการ นำมา</a:t>
            </a:r>
            <a:r>
              <a:rPr lang="th-TH" sz="3500" b="1" i="1" u="sng" dirty="0" smtClean="0">
                <a:solidFill>
                  <a:srgbClr val="C00000"/>
                </a:solidFill>
                <a:cs typeface="FreesiaUPC" pitchFamily="34" charset="-34"/>
              </a:rPr>
              <a:t>เพื่อเป็นประกันการปฏิบัติตามเงื่อนไขของสัญญา ส่วนราชการจะคืนให้เมื่อพ้นข้อผูกพันตามสัญญาแล้ว</a:t>
            </a:r>
            <a:endParaRPr lang="en-US" b="1" i="1" u="sng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299C6-B4BF-436F-B451-D64E0623F849}" type="slidenum">
              <a:rPr lang="en-US"/>
              <a:pPr>
                <a:defRPr/>
              </a:pPr>
              <a:t>148</a:t>
            </a:fld>
            <a:endParaRPr lang="th-TH"/>
          </a:p>
        </p:txBody>
      </p:sp>
      <p:sp>
        <p:nvSpPr>
          <p:cNvPr id="4" name="แผนผังลำดับงาน: หลายเอกสาร 3"/>
          <p:cNvSpPr/>
          <p:nvPr/>
        </p:nvSpPr>
        <p:spPr>
          <a:xfrm>
            <a:off x="7215188" y="214313"/>
            <a:ext cx="1643062" cy="571500"/>
          </a:xfrm>
          <a:prstGeom prst="flowChartMultidocumen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188913"/>
            <a:ext cx="8429625" cy="1811337"/>
          </a:xfrm>
          <a:solidFill>
            <a:srgbClr val="FFFF00"/>
          </a:solidFill>
          <a:ln w="57150">
            <a:solidFill>
              <a:srgbClr val="00206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i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หลักประกันซอง   และ  หลักประกันสัญญา </a:t>
            </a:r>
            <a:r>
              <a:rPr lang="th-TH" sz="4000" b="1" dirty="0" smtClean="0">
                <a:latin typeface="BrowalliaUPC" pitchFamily="34" charset="-34"/>
                <a:cs typeface="FreesiaUPC" pitchFamily="34" charset="-34"/>
              </a:rPr>
              <a:t/>
            </a:r>
            <a:br>
              <a:rPr lang="th-TH" sz="4000" b="1" dirty="0" smtClean="0">
                <a:latin typeface="BrowalliaUPC" pitchFamily="34" charset="-34"/>
                <a:cs typeface="FreesiaUPC" pitchFamily="34" charset="-34"/>
              </a:rPr>
            </a:br>
            <a:r>
              <a:rPr lang="th-TH" sz="4000" b="1" dirty="0" smtClean="0">
                <a:latin typeface="BrowalliaUPC" pitchFamily="34" charset="-34"/>
                <a:cs typeface="FreesiaUPC" pitchFamily="34" charset="-34"/>
              </a:rPr>
              <a:t>กำหนดให้ผู้เสนอราคาในวิธีประกวดราคา หรือคู่สัญญา</a:t>
            </a:r>
            <a:r>
              <a:rPr lang="th-TH" sz="3600" b="1" dirty="0" smtClean="0">
                <a:latin typeface="BrowalliaUPC" pitchFamily="34" charset="-34"/>
                <a:cs typeface="FreesiaUPC" pitchFamily="34" charset="-34"/>
              </a:rPr>
              <a:t>ต้อง  นำหลักประกันมาวาง(ระเบียบฯข้อ ๑๔๑มี๕อย่าง)</a:t>
            </a:r>
            <a:endParaRPr lang="th-TH" b="1" dirty="0" smtClean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130051" name="Rectangle 4"/>
          <p:cNvSpPr>
            <a:spLocks noGrp="1" noChangeArrowheads="1"/>
          </p:cNvSpPr>
          <p:nvPr>
            <p:ph idx="1"/>
          </p:nvPr>
        </p:nvSpPr>
        <p:spPr>
          <a:xfrm>
            <a:off x="500063" y="2143125"/>
            <a:ext cx="8429625" cy="4500563"/>
          </a:xfrm>
          <a:solidFill>
            <a:srgbClr val="C6F1FE"/>
          </a:solidFill>
          <a:ln w="19050">
            <a:solidFill>
              <a:srgbClr val="7030A0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th-TH" sz="3600" b="1" smtClean="0">
                <a:latin typeface="BrowalliaUPC" pitchFamily="34" charset="-34"/>
                <a:cs typeface="FreesiaUPC" pitchFamily="34" charset="-34"/>
              </a:rPr>
              <a:t>ให้ใช้หลักประกันอย่างใดอย่างหนึ่งดังต่อไปนี้</a:t>
            </a:r>
          </a:p>
        </p:txBody>
      </p:sp>
      <p:sp>
        <p:nvSpPr>
          <p:cNvPr id="4301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5D422-4F01-4A82-85AD-EF6C94253058}" type="slidenum">
              <a:rPr lang="en-US"/>
              <a:pPr>
                <a:defRPr/>
              </a:pPr>
              <a:t>149</a:t>
            </a:fld>
            <a:endParaRPr lang="th-TH"/>
          </a:p>
        </p:txBody>
      </p:sp>
      <p:graphicFrame>
        <p:nvGraphicFramePr>
          <p:cNvPr id="5" name="ไดอะแกรม 4"/>
          <p:cNvGraphicFramePr/>
          <p:nvPr/>
        </p:nvGraphicFramePr>
        <p:xfrm>
          <a:off x="428596" y="2786058"/>
          <a:ext cx="8501090" cy="3389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429625" cy="1214437"/>
          </a:xfrm>
          <a:solidFill>
            <a:srgbClr val="FFFF00"/>
          </a:solidFill>
          <a:ln w="57150">
            <a:solidFill>
              <a:srgbClr val="00206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FF0000"/>
                </a:solidFill>
                <a:cs typeface="FreesiaUPC" pitchFamily="34" charset="-34"/>
              </a:rPr>
              <a:t>แนวปฏิบัติที่ถูกต้อง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ใน</a:t>
            </a:r>
            <a:r>
              <a:rPr lang="th-TH" sz="4000" b="1" dirty="0" smtClean="0">
                <a:cs typeface="FreesiaUPC" pitchFamily="34" charset="-34"/>
              </a:rPr>
              <a:t>การออกหนังสือค้ำประกันธนาคาร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> 		(เพื่อใช้เป็นหลักประกันสัญญา)</a:t>
            </a:r>
            <a:endParaRPr lang="th-TH" b="1" dirty="0" smtClean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131075" name="Rectangle 4"/>
          <p:cNvSpPr>
            <a:spLocks noGrp="1" noChangeArrowheads="1"/>
          </p:cNvSpPr>
          <p:nvPr>
            <p:ph idx="1"/>
          </p:nvPr>
        </p:nvSpPr>
        <p:spPr>
          <a:xfrm>
            <a:off x="142875" y="1500188"/>
            <a:ext cx="8786813" cy="5143500"/>
          </a:xfrm>
          <a:solidFill>
            <a:srgbClr val="C6F1FE"/>
          </a:solidFill>
          <a:ln w="19050">
            <a:solidFill>
              <a:srgbClr val="7030A0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th-TH" sz="3600" b="1" smtClean="0">
                <a:solidFill>
                  <a:srgbClr val="002060"/>
                </a:solidFill>
                <a:cs typeface="FreesiaUPC" pitchFamily="34" charset="-34"/>
              </a:rPr>
              <a:t>หนังสือเวียนสำนักนายกรัฐมนตรี ที่ นร(กวพ) ๑๓๐๕/ว  ๓๖๕๙ ลว. ๑๔ พฤษภาคม ๒๕๔๑ กำหนดวิธีปฏิบัติไว้ดังนี้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BD572-39B2-4774-8E12-025DE7F506FA}" type="slidenum">
              <a:rPr lang="en-US"/>
              <a:pPr>
                <a:defRPr/>
              </a:pPr>
              <a:t>150</a:t>
            </a:fld>
            <a:endParaRPr lang="th-TH"/>
          </a:p>
        </p:txBody>
      </p:sp>
      <p:graphicFrame>
        <p:nvGraphicFramePr>
          <p:cNvPr id="5" name="ไดอะแกรม 4"/>
          <p:cNvGraphicFramePr/>
          <p:nvPr/>
        </p:nvGraphicFramePr>
        <p:xfrm>
          <a:off x="214282" y="2571744"/>
          <a:ext cx="8572528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ชื่อเรื่อง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434387" cy="1511300"/>
          </a:xfrm>
          <a:solidFill>
            <a:srgbClr val="FFFF00"/>
          </a:solidFill>
          <a:ln w="76200">
            <a:solidFill>
              <a:srgbClr val="990099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solidFill>
                  <a:srgbClr val="2F2FFF"/>
                </a:solidFill>
                <a:cs typeface="FreesiaUPC" pitchFamily="34" charset="-34"/>
              </a:rPr>
              <a:t>หนังสือค้ำประกันสัญญาต้องมีระยะเวลา  					ครอบคลุมถึงวันสิ้นสุดสัญญา</a:t>
            </a:r>
          </a:p>
        </p:txBody>
      </p:sp>
      <p:sp>
        <p:nvSpPr>
          <p:cNvPr id="132099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625" y="2000250"/>
            <a:ext cx="8505825" cy="4572000"/>
          </a:xfrm>
          <a:solidFill>
            <a:srgbClr val="C6F1FE"/>
          </a:solidFill>
          <a:ln w="28575">
            <a:solidFill>
              <a:srgbClr val="0000CC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th-TH" sz="3600" b="1" smtClean="0">
                <a:solidFill>
                  <a:srgbClr val="990099"/>
                </a:solidFill>
                <a:cs typeface="FreesiaUPC" pitchFamily="34" charset="-34"/>
              </a:rPr>
              <a:t>แบบสัญญาซื้อขายตามตัวอย่างที่กวพ. กำหนดข้อ ๓ มีว่า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3600" b="1" smtClean="0">
                <a:solidFill>
                  <a:srgbClr val="990099"/>
                </a:solidFill>
                <a:cs typeface="FreesiaUPC" pitchFamily="34" charset="-34"/>
              </a:rPr>
              <a:t>*********</a:t>
            </a:r>
            <a:endParaRPr lang="th-TH" sz="3600" b="1" smtClean="0">
              <a:cs typeface="FreesiaUPC" pitchFamily="34" charset="-34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””+ หนังสือค้ำประกันนี้ ใช้บังคับตั้งแต่วันทำสัญญา </a:t>
            </a:r>
          </a:p>
          <a:p>
            <a:pPr eaLnBrk="1" hangingPunct="1"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	ซื้อขาย</a:t>
            </a:r>
            <a:r>
              <a:rPr lang="th-TH" sz="3600" b="1" smtClean="0">
                <a:solidFill>
                  <a:srgbClr val="FF0000"/>
                </a:solidFill>
                <a:cs typeface="FreesiaUPC" pitchFamily="34" charset="-34"/>
              </a:rPr>
              <a:t>จนถึงวันที่ภาระหน้าที่ทั้งหลายของผู้ขาย จะได้ปฏิบัติลุล่วงไป </a:t>
            </a:r>
            <a:r>
              <a:rPr lang="th-TH" sz="3600" b="1" smtClean="0">
                <a:solidFill>
                  <a:srgbClr val="002060"/>
                </a:solidFill>
                <a:cs typeface="FreesiaUPC" pitchFamily="34" charset="-34"/>
              </a:rPr>
              <a:t> </a:t>
            </a:r>
            <a:r>
              <a:rPr lang="th-TH" sz="3600" b="1" smtClean="0">
                <a:cs typeface="FreesiaUPC" pitchFamily="34" charset="-34"/>
              </a:rPr>
              <a:t>และ ข้าพเจ้าจะไม่เพิกถอนการค้ำประกันไม่ว่ากรณีใด ๆ  ตราบเท่าที่ผู้ขายยังต้องรับผิดชอบต่อผู้ซื้อตามสัญญาซื้อขายอยู่+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6D9069-CE8D-4159-99A5-A9DCE58FCEE8}" type="slidenum">
              <a:rPr lang="en-US"/>
              <a:pPr>
                <a:defRPr/>
              </a:pPr>
              <a:t>151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ชื่อเรื่อง 1"/>
          <p:cNvSpPr>
            <a:spLocks noGrp="1"/>
          </p:cNvSpPr>
          <p:nvPr>
            <p:ph type="title"/>
          </p:nvPr>
        </p:nvSpPr>
        <p:spPr>
          <a:xfrm>
            <a:off x="1357313" y="285750"/>
            <a:ext cx="7499350" cy="1511300"/>
          </a:xfrm>
          <a:solidFill>
            <a:srgbClr val="0070C0"/>
          </a:solidFill>
          <a:ln w="57150">
            <a:solidFill>
              <a:srgbClr val="FFC000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หนังสือค้ำประกัน ต้องระบุการค้ำประกันต่อ		ส่วนราชการคู่สัญญา ที่เป็นนิติบุคคล</a:t>
            </a:r>
          </a:p>
        </p:txBody>
      </p:sp>
      <p:sp>
        <p:nvSpPr>
          <p:cNvPr id="246787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928813"/>
            <a:ext cx="8434387" cy="4714875"/>
          </a:xfr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ได้แก่ ส่วนราชการส่วนกลาง หรือ สังกัดส่วนกลางแต่มีสำนักงานตั้งอยู่ในภูมิภาค  ซึ่งได้แก่กระทรวง กรม หรือที่เรียกชื่ออย่างอื่น ที่มีฐานะเป็นนิติบุคคล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เช่น หนังสือค้ำประกันฉบับนี้ให้ไว้ต่อ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กรมบัญชีกลาง,                   กรมวิชาการเกษตร”</a:t>
            </a:r>
            <a:r>
              <a:rPr lang="th-TH" sz="3600" b="1" dirty="0" smtClean="0">
                <a:cs typeface="FreesiaUPC" pitchFamily="34" charset="-34"/>
              </a:rPr>
              <a:t> มหาวิทยาลัย... เป็นต้น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ส่วนราชการสังกัดส่วนภูมิภาค ได้แก่ “จังหวัด ....” เช่น หนังสือค้ำประกันฉบับนี้ให้ไว้ต่อ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จังหวัดอ่างทอง, จังหวัดอุตรดิตถ์</a:t>
            </a:r>
            <a:r>
              <a:rPr lang="th-TH" sz="3600" b="1" dirty="0" smtClean="0">
                <a:cs typeface="FreesiaUPC" pitchFamily="34" charset="-34"/>
              </a:rPr>
              <a:t> เป็นต้น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dirty="0" smtClean="0"/>
              <a:t> 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939C3-C7EC-4B88-88AF-F78306DCE6D3}" type="slidenum">
              <a:rPr lang="en-US"/>
              <a:pPr>
                <a:defRPr/>
              </a:pPr>
              <a:t>152</a:t>
            </a:fld>
            <a:endParaRPr lang="th-TH"/>
          </a:p>
        </p:txBody>
      </p:sp>
      <p:pic>
        <p:nvPicPr>
          <p:cNvPr id="133125" name="Picture 4" descr="C:\Program Files\Microsoft Office\MEDIA\CAGCAT10\j023531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1071562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001125" cy="1000125"/>
          </a:xfrm>
          <a:solidFill>
            <a:srgbClr val="FFFF00"/>
          </a:solidFill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th-TH" b="1" smtClean="0">
                <a:cs typeface="FreesiaUPC" pitchFamily="34" charset="-34"/>
              </a:rPr>
              <a:t>อัตราการคิดหลักประกันซองและหลักประกันสัญญา</a:t>
            </a:r>
            <a:endParaRPr lang="th-TH" smtClean="0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2286000"/>
            <a:ext cx="4040188" cy="6397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defRPr/>
            </a:pPr>
            <a:r>
              <a:rPr lang="th-TH" sz="3600" dirty="0" smtClean="0">
                <a:cs typeface="FreesiaUPC" pitchFamily="34" charset="-34"/>
              </a:rPr>
              <a:t>หลักประกันซอง</a:t>
            </a:r>
            <a:endParaRPr lang="th-TH" sz="3600" dirty="0">
              <a:cs typeface="FreesiaUPC" pitchFamily="34" charset="-34"/>
            </a:endParaRP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3071813"/>
            <a:ext cx="4040188" cy="1357312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คิดร้อยละ๕ ของวงเงินงบประมาณ</a:t>
            </a:r>
            <a:endParaRPr lang="th-TH" sz="3600" b="1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2286000"/>
            <a:ext cx="4041775" cy="639763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th-TH" sz="3600" dirty="0" smtClean="0">
                <a:cs typeface="FreesiaUPC" pitchFamily="34" charset="-34"/>
              </a:rPr>
              <a:t>หลักประกันสัญญา</a:t>
            </a:r>
            <a:endParaRPr lang="th-TH" sz="3600" dirty="0">
              <a:cs typeface="FreesiaUPC" pitchFamily="34" charset="-34"/>
            </a:endParaRP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3071813"/>
            <a:ext cx="4041775" cy="1357312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>
              <a:defRPr/>
            </a:pP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คิดร้อยละ ๕ ของวงเงินที่ทำสัญญา</a:t>
            </a:r>
            <a:endParaRPr lang="th-TH" sz="4000" b="1" dirty="0">
              <a:solidFill>
                <a:srgbClr val="FF0000"/>
              </a:solidFill>
              <a:cs typeface="FreesiaUPC" pitchFamily="34" charset="-34"/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143000" y="1143000"/>
            <a:ext cx="7500938" cy="642938"/>
          </a:xfrm>
          <a:prstGeom prst="roundRect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>
                <a:solidFill>
                  <a:schemeClr val="bg1"/>
                </a:solidFill>
                <a:cs typeface="FreesiaUPC" pitchFamily="34" charset="-34"/>
              </a:rPr>
              <a:t>(ระเบียบข้อ ๑๔๒) คิดร้อยละ ๕ ในวงเงินเต็มของ</a:t>
            </a:r>
            <a:endParaRPr lang="th-TH" sz="3600" dirty="0">
              <a:solidFill>
                <a:schemeClr val="bg1"/>
              </a:solidFill>
            </a:endParaRPr>
          </a:p>
        </p:txBody>
      </p:sp>
      <p:sp>
        <p:nvSpPr>
          <p:cNvPr id="8" name="ลูกศรลง 7"/>
          <p:cNvSpPr/>
          <p:nvPr/>
        </p:nvSpPr>
        <p:spPr>
          <a:xfrm>
            <a:off x="2357438" y="1785938"/>
            <a:ext cx="785812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5857875" y="1785938"/>
            <a:ext cx="1000125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500063" y="5286375"/>
            <a:ext cx="8286750" cy="15001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ข้อ ๑๔๓ ส่วนราชการ/รัฐวิสาหกิจ-หน่วยงานของรัฐ </a:t>
            </a: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เป็นผู้เสนอราคา หรือเป็นคู่สัญญา –</a:t>
            </a:r>
            <a:r>
              <a:rPr lang="th-TH" sz="4400" b="1" i="1" u="sng" dirty="0">
                <a:solidFill>
                  <a:srgbClr val="FF0000"/>
                </a:solidFill>
                <a:cs typeface="FreesiaUPC" pitchFamily="34" charset="-34"/>
              </a:rPr>
              <a:t>ได้รับยกเว้น</a:t>
            </a:r>
            <a:endParaRPr lang="th-TH" sz="3200" b="1" i="1" u="sng" dirty="0">
              <a:solidFill>
                <a:srgbClr val="FF0000"/>
              </a:solidFill>
              <a:cs typeface="FreesiaUPC" pitchFamily="34" charset="-34"/>
            </a:endParaRP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ไม่ต้องวางหลักประกันซอง/หรือหลักประกันสัญญา</a:t>
            </a:r>
          </a:p>
        </p:txBody>
      </p:sp>
      <p:sp>
        <p:nvSpPr>
          <p:cNvPr id="11" name="รูปห้าเหลี่ยม 10"/>
          <p:cNvSpPr/>
          <p:nvPr/>
        </p:nvSpPr>
        <p:spPr>
          <a:xfrm>
            <a:off x="0" y="4500563"/>
            <a:ext cx="9144000" cy="642937"/>
          </a:xfrm>
          <a:prstGeom prst="homePlat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u="sng" dirty="0">
                <a:solidFill>
                  <a:srgbClr val="0066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เว้นแต่ 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การจัดหาที่สำคัญพิเศษ กำหนดสูงกว่าได้ไม่เกิน ๑๐</a:t>
            </a:r>
            <a:r>
              <a:rPr lang="en-US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%</a:t>
            </a: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12" name="ลูกศรโค้งขวา 11"/>
          <p:cNvSpPr/>
          <p:nvPr/>
        </p:nvSpPr>
        <p:spPr>
          <a:xfrm rot="1526917">
            <a:off x="500063" y="2786063"/>
            <a:ext cx="571500" cy="500062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ลูกศรโค้งซ้าย 12"/>
          <p:cNvSpPr/>
          <p:nvPr/>
        </p:nvSpPr>
        <p:spPr>
          <a:xfrm rot="20665101">
            <a:off x="8001000" y="2786063"/>
            <a:ext cx="642938" cy="500062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35405-4513-482A-9244-8A81B64C9495}" type="slidenum">
              <a:rPr lang="en-US"/>
              <a:pPr>
                <a:defRPr/>
              </a:pPr>
              <a:t>154</a:t>
            </a:fld>
            <a:endParaRPr lang="th-TH" dirty="0"/>
          </a:p>
        </p:txBody>
      </p:sp>
      <p:sp>
        <p:nvSpPr>
          <p:cNvPr id="137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214313"/>
            <a:ext cx="9001125" cy="1643062"/>
          </a:xfrm>
          <a:solidFill>
            <a:srgbClr val="FFFF00"/>
          </a:solidFill>
          <a:ln w="76200">
            <a:solidFill>
              <a:srgbClr val="660066"/>
            </a:solidFill>
            <a:prstDash val="dash"/>
          </a:ln>
        </p:spPr>
        <p:txBody>
          <a:bodyPr>
            <a:normAutofit fontScale="90000"/>
          </a:bodyPr>
          <a:lstStyle/>
          <a:p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sz="3600" b="1" dirty="0" smtClean="0">
                <a:cs typeface="FreesiaUPC" pitchFamily="34" charset="-34"/>
              </a:rPr>
              <a:t>วิธีปฏิบัติกรณีผู้เสนอราคา หรือผู้ได้รับคัดเลือกให้เข้าทำสัญญา กับทางราชการ  </a:t>
            </a:r>
            <a:r>
              <a:rPr lang="th-TH" sz="3600" b="1" i="1" dirty="0" smtClean="0">
                <a:solidFill>
                  <a:srgbClr val="FF3399"/>
                </a:solidFill>
                <a:cs typeface="FreesiaUPC" pitchFamily="34" charset="-34"/>
              </a:rPr>
              <a:t>ใช้พันธบัตรรัฐบาลเป็นหลักประกันซอง/สัญญา</a:t>
            </a:r>
            <a:r>
              <a:rPr lang="th-TH" sz="3600" b="1" dirty="0" smtClean="0">
                <a:cs typeface="FreesiaUPC" pitchFamily="34" charset="-34"/>
              </a:rPr>
              <a:t/>
            </a:r>
            <a:br>
              <a:rPr lang="th-TH" sz="3600" b="1" dirty="0" smtClean="0">
                <a:cs typeface="FreesiaUPC" pitchFamily="34" charset="-34"/>
              </a:rPr>
            </a:br>
            <a:endParaRPr lang="th-TH" sz="3600" b="1" dirty="0" smtClean="0">
              <a:cs typeface="FreesiaUPC" pitchFamily="34" charset="-34"/>
            </a:endParaRPr>
          </a:p>
        </p:txBody>
      </p:sp>
      <p:sp>
        <p:nvSpPr>
          <p:cNvPr id="256003" name="Rectangle 3"/>
          <p:cNvSpPr>
            <a:spLocks noChangeArrowheads="1"/>
          </p:cNvSpPr>
          <p:nvPr/>
        </p:nvSpPr>
        <p:spPr bwMode="auto">
          <a:xfrm>
            <a:off x="142875" y="2033588"/>
            <a:ext cx="8929688" cy="1538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533400" indent="-533400" algn="ctr">
              <a:buFontTx/>
              <a:buAutoNum type="arabicPeriod"/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ให้ผู้ประสงค์จะใช้พันธบัตรรัฐบาลไทยเป็นหลักประกันซอง </a:t>
            </a:r>
          </a:p>
          <a:p>
            <a:pPr marL="533400" indent="-533400" algn="ctr"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หรือสัญญา  </a:t>
            </a:r>
            <a:r>
              <a:rPr lang="th-TH" sz="3200" b="1" i="1" dirty="0">
                <a:solidFill>
                  <a:srgbClr val="660033"/>
                </a:solidFill>
                <a:latin typeface="Angsana New" pitchFamily="18" charset="-34"/>
                <a:cs typeface="FreesiaUPC" pitchFamily="34" charset="-34"/>
              </a:rPr>
              <a:t>ก่อนนำมายื่นต้องไปจดทะเบียนในการใช้เป็นหลักประกัน 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ที่ </a:t>
            </a:r>
          </a:p>
          <a:p>
            <a:pPr marL="533400" indent="-533400"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ธนาคารแห่งประเทศไทย(</a:t>
            </a:r>
            <a:r>
              <a:rPr lang="th-TH" sz="3200" b="1" dirty="0" err="1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ธปท</a:t>
            </a: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)ก่อน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sz="3200" b="1" i="1" dirty="0" err="1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กค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0502/38308 </a:t>
            </a:r>
            <a:r>
              <a:rPr lang="th-TH" sz="3200" b="1" i="1" dirty="0" err="1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27 ก.ย. 25</a:t>
            </a:r>
            <a:r>
              <a:rPr lang="th-TH" sz="2800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)</a:t>
            </a:r>
          </a:p>
        </p:txBody>
      </p:sp>
      <p:sp>
        <p:nvSpPr>
          <p:cNvPr id="137221" name="Rectangle 4"/>
          <p:cNvSpPr>
            <a:spLocks noChangeArrowheads="1"/>
          </p:cNvSpPr>
          <p:nvPr/>
        </p:nvSpPr>
        <p:spPr bwMode="auto">
          <a:xfrm>
            <a:off x="142875" y="3709988"/>
            <a:ext cx="8858250" cy="1219200"/>
          </a:xfrm>
          <a:prstGeom prst="rect">
            <a:avLst/>
          </a:prstGeom>
          <a:solidFill>
            <a:srgbClr val="FFEEBD"/>
          </a:solidFill>
          <a:ln w="762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2</a:t>
            </a:r>
            <a:r>
              <a:rPr lang="th-TH" sz="4000" b="1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.ให้ส่วนราชการมีหนังสือแจ้ง ธปท. ให้จดทะเบียน</a:t>
            </a:r>
          </a:p>
          <a:p>
            <a:pPr algn="ctr"/>
            <a:r>
              <a:rPr lang="th-TH" sz="4000" b="1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ในการใช้เป็นหลักประกัน  </a:t>
            </a:r>
            <a:r>
              <a:rPr lang="th-TH" sz="2800" b="1" i="1">
                <a:solidFill>
                  <a:srgbClr val="FF33CC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sz="2800" b="1" i="1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กค 0507/48405 ลว. 27 ก.ย. 26)</a:t>
            </a:r>
          </a:p>
        </p:txBody>
      </p:sp>
      <p:sp>
        <p:nvSpPr>
          <p:cNvPr id="256005" name="Rectangle 5"/>
          <p:cNvSpPr>
            <a:spLocks noChangeArrowheads="1"/>
          </p:cNvSpPr>
          <p:nvPr/>
        </p:nvSpPr>
        <p:spPr bwMode="auto">
          <a:xfrm>
            <a:off x="214313" y="5067300"/>
            <a:ext cx="8643937" cy="1219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3. หากชื่อผู้ถือครองพันธบัตร ไม่ตรงกับ ชื่อผู้เสนอราคา 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	ต้องมี</a:t>
            </a:r>
            <a:r>
              <a:rPr lang="th-TH" sz="32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หนังสือยินยอมจากเจ้าของพันธบัตรก่อน </a:t>
            </a:r>
          </a:p>
        </p:txBody>
      </p:sp>
      <p:sp>
        <p:nvSpPr>
          <p:cNvPr id="137223" name="Oval 6"/>
          <p:cNvSpPr>
            <a:spLocks noChangeArrowheads="1"/>
          </p:cNvSpPr>
          <p:nvPr/>
        </p:nvSpPr>
        <p:spPr bwMode="auto">
          <a:xfrm>
            <a:off x="0" y="3500438"/>
            <a:ext cx="642938" cy="9906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000" i="1">
                <a:solidFill>
                  <a:srgbClr val="EF0B05"/>
                </a:solidFill>
                <a:latin typeface="Angsana New" pitchFamily="18" charset="-34"/>
              </a:rPr>
              <a:t>หรือ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ชื่อเรื่อง 1"/>
          <p:cNvSpPr>
            <a:spLocks noGrp="1"/>
          </p:cNvSpPr>
          <p:nvPr>
            <p:ph type="title"/>
          </p:nvPr>
        </p:nvSpPr>
        <p:spPr>
          <a:xfrm>
            <a:off x="214313" y="71438"/>
            <a:ext cx="8929687" cy="1285875"/>
          </a:xfrm>
          <a:solidFill>
            <a:srgbClr val="FFFF66"/>
          </a:solidFill>
          <a:ln>
            <a:solidFill>
              <a:srgbClr val="000099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ข้อควรระวัง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>ในการรับหลักประกันที่เป็นพันธบัตรรัฐบาลไทย</a:t>
            </a:r>
          </a:p>
        </p:txBody>
      </p:sp>
      <p:sp>
        <p:nvSpPr>
          <p:cNvPr id="161795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313" y="1357313"/>
            <a:ext cx="8786812" cy="5286375"/>
          </a:xfr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หนังสือกระทรวงการคลัง </a:t>
            </a:r>
            <a:r>
              <a:rPr lang="th-TH" b="1" i="1" dirty="0" err="1" smtClean="0">
                <a:solidFill>
                  <a:srgbClr val="0000CC"/>
                </a:solidFill>
                <a:cs typeface="FreesiaUPC" pitchFamily="34" charset="-34"/>
              </a:rPr>
              <a:t>ที่กค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๐๕๐๗/๔๘๔๐๕ลว. ๒๗ กันยายน ๒๕๒๖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 pitchFamily="18" charset="2"/>
              <a:buAutoNum type="thaiNumPeriod"/>
              <a:defRPr/>
            </a:pP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ให้หน่วยงานผู้รับพันธบัตรรัฐบาลไว้เป็นหลักประกัน มีหนังสือแจ้ง</a:t>
            </a:r>
            <a:r>
              <a:rPr lang="th-TH" b="1" i="1" dirty="0" smtClean="0">
                <a:solidFill>
                  <a:srgbClr val="C00000"/>
                </a:solidFill>
                <a:cs typeface="FreesiaUPC" pitchFamily="34" charset="-34"/>
              </a:rPr>
              <a:t>	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ธนาคารแห่งประเทศไทย(ธปท.)ทราบ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>
                <a:cs typeface="FreesiaUPC" pitchFamily="34" charset="-34"/>
              </a:rPr>
              <a:t>        -เพื่อธปท.จะได้ลงทะเบียนบันทึกการรับหลักประกันไว้ แล้วมี	หนังสือตอบรับการแจ้งให้ทราบ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dirty="0" smtClean="0">
                <a:cs typeface="FreesiaUPC" pitchFamily="34" charset="-34"/>
              </a:rPr>
              <a:t>๒. 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การถอนหลักประกัน </a:t>
            </a:r>
            <a:r>
              <a:rPr lang="th-TH" b="1" dirty="0" smtClean="0">
                <a:cs typeface="FreesiaUPC" pitchFamily="34" charset="-34"/>
              </a:rPr>
              <a:t>ให้ผู้รับหลักประกันมีหนังสือแจ้งธปท.	ทราบ เพื่อจะได้ลงทะเบียนบันทึกการถอนหลักประกัน</a:t>
            </a:r>
          </a:p>
          <a:p>
            <a:pPr marL="182563" lvl="1" indent="274638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เมื่อคู่สัญญาผิดสัญญา 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กรรมสิทธิ์ในพันธบัตรยังไม่ตกเป็นของผู้รับหลักประกัน </a:t>
            </a:r>
            <a:r>
              <a:rPr lang="th-TH" sz="3200" b="1" u="sng" dirty="0" smtClean="0">
                <a:solidFill>
                  <a:srgbClr val="0000CC"/>
                </a:solidFill>
                <a:cs typeface="FreesiaUPC" pitchFamily="34" charset="-34"/>
              </a:rPr>
              <a:t>จะต้องฟ้องบังคับตามสัญญาค้ำประกันก่อน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31728-D15E-446F-99B5-76D79876570C}" type="slidenum">
              <a:rPr lang="en-US"/>
              <a:pPr>
                <a:defRPr/>
              </a:pPr>
              <a:t>155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274638"/>
            <a:ext cx="8643938" cy="1296987"/>
          </a:xfrm>
          <a:solidFill>
            <a:srgbClr val="FFFF99"/>
          </a:solidFill>
          <a:ln w="762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th-TH" sz="4000" b="1" smtClean="0">
                <a:cs typeface="FreesiaUPC" pitchFamily="34" charset="-34"/>
              </a:rPr>
              <a:t>วิธีปฏิบัติในการรับหลักประกันที่เป็นพันธบัตรรัฐบาล </a:t>
            </a:r>
            <a:r>
              <a:rPr lang="th-TH" sz="4000" b="1" smtClean="0">
                <a:solidFill>
                  <a:srgbClr val="C00000"/>
                </a:solidFill>
                <a:cs typeface="FreesiaUPC" pitchFamily="34" charset="-34"/>
              </a:rPr>
              <a:t>(กรณีเป็นพันธบัตรของบุคคลธรรมดา)</a:t>
            </a:r>
            <a:endParaRPr lang="th-TH" sz="4000" smtClean="0">
              <a:solidFill>
                <a:srgbClr val="C00000"/>
              </a:solidFill>
            </a:endParaRPr>
          </a:p>
        </p:txBody>
      </p:sp>
      <p:sp>
        <p:nvSpPr>
          <p:cNvPr id="139267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14313" y="1785938"/>
            <a:ext cx="4357687" cy="4929187"/>
          </a:xfrm>
          <a:solidFill>
            <a:srgbClr val="E5F3F7"/>
          </a:solidFill>
          <a:ln w="76200">
            <a:solidFill>
              <a:srgbClr val="0000CC"/>
            </a:solidFill>
          </a:ln>
        </p:spPr>
        <p:txBody>
          <a:bodyPr/>
          <a:lstStyle/>
          <a:p>
            <a:pPr eaLnBrk="1" hangingPunct="1"/>
            <a:r>
              <a:rPr lang="th-TH" sz="3200" b="1" i="1" u="sng" smtClean="0">
                <a:solidFill>
                  <a:srgbClr val="FF0000"/>
                </a:solidFill>
              </a:rPr>
              <a:t>มติกวพ.ครั้งที่ ๒๖/๒๕๕๒ พ.ย.๕๒</a:t>
            </a:r>
          </a:p>
          <a:p>
            <a:pPr eaLnBrk="1" hangingPunct="1"/>
            <a:r>
              <a:rPr lang="th-TH" sz="3200" b="1" smtClean="0"/>
              <a:t>กรณีพันธบัตรที่เป็นชื่อของบุคคลธรรมดา ซึ่งมิใช่ชื่อของนิติบุคคลผู้เสนอราคา หรือ คู่สัญญา</a:t>
            </a:r>
          </a:p>
          <a:p>
            <a:pPr eaLnBrk="1" hangingPunct="1"/>
            <a:r>
              <a:rPr lang="th-TH" sz="3200" b="1" smtClean="0"/>
              <a:t> </a:t>
            </a:r>
            <a:r>
              <a:rPr lang="th-TH" sz="3200" b="1" smtClean="0">
                <a:solidFill>
                  <a:srgbClr val="C00000"/>
                </a:solidFill>
              </a:rPr>
              <a:t>ที่ผู้เสนอราคา หรือคู่สัญญานำมาวางเป็นประกัน ระเบียบยังไม่เคยวางหลักเกณฑ์ไว้</a:t>
            </a:r>
            <a:endParaRPr lang="th-TH" smtClean="0">
              <a:solidFill>
                <a:srgbClr val="C00000"/>
              </a:solidFill>
            </a:endParaRPr>
          </a:p>
        </p:txBody>
      </p:sp>
      <p:sp>
        <p:nvSpPr>
          <p:cNvPr id="139268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48213" y="1743075"/>
            <a:ext cx="4038600" cy="4972050"/>
          </a:xfrm>
          <a:solidFill>
            <a:srgbClr val="CCFFFF"/>
          </a:solidFill>
          <a:ln w="76200">
            <a:solidFill>
              <a:srgbClr val="0000CC"/>
            </a:solidFill>
          </a:ln>
        </p:spPr>
        <p:txBody>
          <a:bodyPr/>
          <a:lstStyle/>
          <a:p>
            <a:pPr eaLnBrk="1" hangingPunct="1"/>
            <a:r>
              <a:rPr lang="th-TH" sz="3200" b="1" smtClean="0">
                <a:cs typeface="FreesiaUPC" pitchFamily="34" charset="-34"/>
              </a:rPr>
              <a:t>อย่างไรก็ดี </a:t>
            </a:r>
          </a:p>
          <a:p>
            <a:pPr eaLnBrk="1" hangingPunct="1"/>
            <a:r>
              <a:rPr lang="th-TH" sz="3200" b="1" smtClean="0">
                <a:cs typeface="FreesiaUPC" pitchFamily="34" charset="-34"/>
              </a:rPr>
              <a:t>เพื่อป้องกันปัญหาโต้แย้งกันในภายหลัง </a:t>
            </a:r>
          </a:p>
          <a:p>
            <a:pPr eaLnBrk="1" hangingPunct="1"/>
            <a:r>
              <a:rPr lang="th-TH" sz="3200" b="1" smtClean="0">
                <a:solidFill>
                  <a:srgbClr val="C00000"/>
                </a:solidFill>
                <a:cs typeface="FreesiaUPC" pitchFamily="34" charset="-34"/>
              </a:rPr>
              <a:t>เห็นควรกำหนดให้มีหนังสือยินยอมจากผู้ทรงพันธบัตร ให้นำมาวางเป็นหลักประกันได้โดยปราศจากเงื่อนไขใด </a:t>
            </a:r>
            <a:r>
              <a:rPr lang="th-TH" sz="3200" smtClean="0">
                <a:solidFill>
                  <a:srgbClr val="C00000"/>
                </a:solidFill>
                <a:cs typeface="FreesiaUPC" pitchFamily="34" charset="-34"/>
              </a:rPr>
              <a:t>ๆ</a:t>
            </a:r>
            <a:r>
              <a:rPr lang="th-TH" sz="3200" smtClean="0">
                <a:cs typeface="FreesiaUPC" pitchFamily="34" charset="-34"/>
              </a:rPr>
              <a:t>  </a:t>
            </a:r>
          </a:p>
          <a:p>
            <a:pPr eaLnBrk="1" hangingPunct="1"/>
            <a:endParaRPr lang="th-TH" smtClean="0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90C6FD-2983-4AC1-A047-648E460B1A57}" type="slidenum">
              <a:rPr lang="en-US"/>
              <a:pPr>
                <a:defRPr/>
              </a:pPr>
              <a:t>156</a:t>
            </a:fld>
            <a:endParaRPr lang="th-TH"/>
          </a:p>
        </p:txBody>
      </p:sp>
      <p:sp>
        <p:nvSpPr>
          <p:cNvPr id="6" name="ลูกศรขวา 5"/>
          <p:cNvSpPr/>
          <p:nvPr/>
        </p:nvSpPr>
        <p:spPr>
          <a:xfrm>
            <a:off x="4357688" y="3857625"/>
            <a:ext cx="500062" cy="78581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3"/>
          <p:cNvSpPr>
            <a:spLocks noGrp="1" noChangeArrowheads="1"/>
          </p:cNvSpPr>
          <p:nvPr>
            <p:ph type="title"/>
          </p:nvPr>
        </p:nvSpPr>
        <p:spPr>
          <a:xfrm>
            <a:off x="142875" y="0"/>
            <a:ext cx="8929688" cy="1428750"/>
          </a:xfrm>
          <a:solidFill>
            <a:srgbClr val="FFFF00"/>
          </a:solidFill>
          <a:ln w="57150">
            <a:solidFill>
              <a:srgbClr val="002060"/>
            </a:solidFill>
          </a:ln>
        </p:spPr>
        <p:txBody>
          <a:bodyPr/>
          <a:lstStyle/>
          <a:p>
            <a:pPr eaLnBrk="1" hangingPunct="1"/>
            <a:r>
              <a:rPr lang="th-TH" sz="4000" b="1" smtClean="0">
                <a:cs typeface="FreesiaUPC" pitchFamily="34" charset="-34"/>
              </a:rPr>
              <a:t>กวพ.อนุมัติผ่อนผันให้นำหลักประกันซอง </a:t>
            </a:r>
            <a:r>
              <a:rPr lang="th-TH" sz="3600" b="1" smtClean="0">
                <a:cs typeface="FreesiaUPC" pitchFamily="34" charset="-34"/>
              </a:rPr>
              <a:t>ที่เป็น</a:t>
            </a:r>
            <a:r>
              <a:rPr lang="th-TH" sz="3600" b="1" i="1" smtClean="0">
                <a:solidFill>
                  <a:srgbClr val="FF0000"/>
                </a:solidFill>
                <a:cs typeface="FreesiaUPC" pitchFamily="34" charset="-34"/>
              </a:rPr>
              <a:t>เงินสด       หรือเช็คที่ธนาคารเซ็นสั่งจ่าย</a:t>
            </a:r>
            <a:r>
              <a:rPr lang="th-TH" sz="3600" b="1" smtClean="0">
                <a:cs typeface="FreesiaUPC" pitchFamily="34" charset="-34"/>
              </a:rPr>
              <a:t>  มาใช้เป็นหลักประกันสัญญา ได้</a:t>
            </a:r>
            <a:endParaRPr lang="th-TH" sz="3600" b="1" smtClean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52227" name="Rectangle 4"/>
          <p:cNvSpPr>
            <a:spLocks noGrp="1" noChangeArrowheads="1"/>
          </p:cNvSpPr>
          <p:nvPr>
            <p:ph idx="1"/>
          </p:nvPr>
        </p:nvSpPr>
        <p:spPr>
          <a:xfrm>
            <a:off x="142875" y="1357313"/>
            <a:ext cx="8929688" cy="5500687"/>
          </a:xfrm>
          <a:solidFill>
            <a:schemeClr val="bg1">
              <a:lumMod val="95000"/>
            </a:schemeClr>
          </a:solidFill>
          <a:ln w="19050">
            <a:solidFill>
              <a:srgbClr val="7030A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หนังสือคณะกรรมการว่าด้วยการพัสดุ ด่วนที่สุด </a:t>
            </a:r>
            <a:r>
              <a:rPr lang="th-TH" sz="3600" b="1" u="sng" dirty="0" err="1" smtClean="0">
                <a:solidFill>
                  <a:srgbClr val="C00000"/>
                </a:solidFill>
                <a:cs typeface="FreesiaUPC" pitchFamily="34" charset="-34"/>
              </a:rPr>
              <a:t>ที่กค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(</a:t>
            </a:r>
            <a:r>
              <a:rPr lang="th-TH" sz="3600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) ๐๔๐๘.๔/ว ๑๓๐ </a:t>
            </a:r>
            <a:r>
              <a:rPr lang="th-TH" sz="3600" b="1" u="sng" dirty="0" err="1" smtClean="0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๒๐ ต.ค.๒๕๔๙  กำหนดวิธีการไว้ดังนี้</a:t>
            </a:r>
            <a:r>
              <a:rPr lang="en-US" sz="3600" b="1" u="sng" dirty="0" smtClean="0">
                <a:solidFill>
                  <a:srgbClr val="0000CC"/>
                </a:solidFill>
                <a:cs typeface="FreesiaUPC" pitchFamily="34" charset="-34"/>
              </a:rPr>
              <a:t>:-</a:t>
            </a:r>
            <a:endParaRPr lang="th-TH" sz="3600" b="1" u="sng" dirty="0" smtClean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4301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F3409D-3E4F-4449-9C42-F9B7CE83C222}" type="slidenum">
              <a:rPr lang="en-US"/>
              <a:pPr>
                <a:defRPr/>
              </a:pPr>
              <a:t>157</a:t>
            </a:fld>
            <a:endParaRPr lang="th-TH"/>
          </a:p>
        </p:txBody>
      </p:sp>
      <p:graphicFrame>
        <p:nvGraphicFramePr>
          <p:cNvPr id="5" name="ไดอะแกรม 4"/>
          <p:cNvGraphicFramePr/>
          <p:nvPr/>
        </p:nvGraphicFramePr>
        <p:xfrm>
          <a:off x="214282" y="2428868"/>
          <a:ext cx="8929718" cy="4429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0294" name="รูปภาพ 6" descr="id_6017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42875" y="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4438" y="274638"/>
            <a:ext cx="7720012" cy="796925"/>
          </a:xfrm>
          <a:solidFill>
            <a:srgbClr val="FFFF00"/>
          </a:solidFill>
          <a:ln w="57150">
            <a:solidFill>
              <a:schemeClr val="accent1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spc="300" dirty="0" smtClean="0">
                <a:solidFill>
                  <a:srgbClr val="008000"/>
                </a:solidFill>
                <a:cs typeface="FreesiaUPC" pitchFamily="34" charset="-34"/>
              </a:rPr>
              <a:t>วิธีปฏิบัติก่อนการคืนหลักประกันสัญญา</a:t>
            </a:r>
            <a:endParaRPr lang="th-TH" dirty="0">
              <a:solidFill>
                <a:srgbClr val="008000"/>
              </a:solidFill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00063" y="2928938"/>
            <a:ext cx="4143375" cy="3714750"/>
          </a:xfrm>
          <a:gradFill flip="none" rotWithShape="1">
            <a:gsLst>
              <a:gs pos="0">
                <a:schemeClr val="accent4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4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4">
                  <a:lumMod val="40000"/>
                  <a:lumOff val="60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28575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solidFill>
                  <a:srgbClr val="C00000"/>
                </a:solidFill>
                <a:cs typeface="EucrosiaUPC" pitchFamily="18" charset="-34"/>
              </a:rPr>
              <a:t>๑.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ใ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ห้หน.หน่วยงานผู้ครอบครองพัสดุ         หรือผู้ได้รับมอบหมาย</a:t>
            </a:r>
            <a:r>
              <a:rPr lang="th-TH" sz="3600" b="1" dirty="0" smtClean="0">
                <a:cs typeface="FreesiaUPC" pitchFamily="34" charset="-34"/>
              </a:rPr>
              <a:t>ให้ดูแล บำรุงรักษา มีหน้าที่ตรวจสอบความชำรุดบกพร่อง</a:t>
            </a:r>
            <a:endParaRPr lang="th-TH" sz="3600" dirty="0">
              <a:cs typeface="FreesiaUPC" pitchFamily="34" charset="-34"/>
            </a:endParaRPr>
          </a:p>
        </p:txBody>
      </p:sp>
      <p:sp>
        <p:nvSpPr>
          <p:cNvPr id="247812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857750" y="2928938"/>
            <a:ext cx="4143375" cy="3714750"/>
          </a:xfrm>
          <a:solidFill>
            <a:srgbClr val="FFF7DD"/>
          </a:solidFill>
          <a:ln w="38100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๒</a:t>
            </a:r>
            <a:r>
              <a:rPr lang="th-TH" sz="3200" b="1" u="sng" dirty="0" smtClean="0">
                <a:solidFill>
                  <a:srgbClr val="C00000"/>
                </a:solidFill>
                <a:cs typeface="EucrosiaUPC" pitchFamily="18" charset="-34"/>
              </a:rPr>
              <a:t>.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กรณีไม่มีผู้รับผิดชอบตามข้อ ๑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	-ให้หน.เจ้าหน้าที่พัสดุ           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    เป็นผู้ดูแล บำรุงรักษา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    และตรวจสอบความ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	 ชำรุดบกพร่อง</a:t>
            </a:r>
            <a:endParaRPr lang="th-TH" sz="3200" b="1" dirty="0" smtClean="0">
              <a:cs typeface="FreesiaUPC" pitchFamily="34" charset="-34"/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DA327E-3FA0-4E4D-A7FB-9D27DA6072CC}" type="slidenum">
              <a:rPr lang="en-US"/>
              <a:pPr>
                <a:defRPr/>
              </a:pPr>
              <a:t>158</a:t>
            </a:fld>
            <a:endParaRPr lang="th-TH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571500" y="1500188"/>
            <a:ext cx="8224838" cy="107156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หนังสือแจ้งเวียนของสำนักนายกรัฐมนตรี </a:t>
            </a:r>
            <a:r>
              <a:rPr lang="th-TH" sz="3200" b="1" dirty="0" err="1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ที่นร</a:t>
            </a:r>
            <a:r>
              <a:rPr lang="th-TH" sz="3200" b="1" dirty="0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 (</a:t>
            </a:r>
            <a:r>
              <a:rPr lang="th-TH" sz="3200" b="1" dirty="0" err="1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กวพ</a:t>
            </a:r>
            <a:r>
              <a:rPr lang="th-TH" sz="3200" b="1" dirty="0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) ๑๐๐๒/ว ๔๒ ลงวันที่ ๑๕ กันยายน ๒๕๓๒</a:t>
            </a:r>
          </a:p>
        </p:txBody>
      </p:sp>
      <p:pic>
        <p:nvPicPr>
          <p:cNvPr id="141319" name="Picture 6" descr="C:\Program Files\Microsoft Office\MEDIA\CAGCAT10\j023426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3"/>
            <a:ext cx="12858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511300"/>
          </a:xfrm>
          <a:solidFill>
            <a:srgbClr val="FFFF00"/>
          </a:solidFill>
          <a:ln w="57150">
            <a:solidFill>
              <a:srgbClr val="3333FF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EucrosiaUPC" pitchFamily="18" charset="-34"/>
              </a:rPr>
              <a:t/>
            </a:r>
            <a:br>
              <a:rPr lang="th-TH" b="1" dirty="0" smtClean="0">
                <a:cs typeface="EucrosiaUPC" pitchFamily="18" charset="-34"/>
              </a:rPr>
            </a:br>
            <a:r>
              <a:rPr lang="th-TH" sz="4900" b="1" dirty="0" smtClean="0">
                <a:solidFill>
                  <a:srgbClr val="2F2FFF"/>
                </a:solidFill>
                <a:cs typeface="EucrosiaUPC" pitchFamily="18" charset="-34"/>
              </a:rPr>
              <a:t>๓. </a:t>
            </a:r>
            <a:r>
              <a:rPr lang="th-TH" sz="6000" b="1" dirty="0" smtClean="0">
                <a:solidFill>
                  <a:srgbClr val="2F2FFF"/>
                </a:solidFill>
                <a:cs typeface="EucrosiaUPC" pitchFamily="18" charset="-34"/>
              </a:rPr>
              <a:t>กรณีพบความชำรุดบกพร่อง </a:t>
            </a:r>
            <a:br>
              <a:rPr lang="th-TH" sz="6000" b="1" dirty="0" smtClean="0">
                <a:solidFill>
                  <a:srgbClr val="2F2FFF"/>
                </a:solidFill>
                <a:cs typeface="EucrosiaUPC" pitchFamily="18" charset="-34"/>
              </a:rPr>
            </a:br>
            <a:r>
              <a:rPr lang="th-TH" sz="6000" b="1" dirty="0" smtClean="0">
                <a:solidFill>
                  <a:srgbClr val="2F2FFF"/>
                </a:solidFill>
                <a:cs typeface="EucrosiaUPC" pitchFamily="18" charset="-34"/>
              </a:rPr>
              <a:t>ในระหว่างเวลาประกันตามสัญญา</a:t>
            </a:r>
            <a:r>
              <a:rPr lang="th-TH" sz="5300" b="1" u="sng" dirty="0" smtClean="0">
                <a:solidFill>
                  <a:srgbClr val="C00000"/>
                </a:solidFill>
                <a:cs typeface="EucrosiaUPC" pitchFamily="18" charset="-34"/>
              </a:rPr>
              <a:t/>
            </a:r>
            <a:br>
              <a:rPr lang="th-TH" sz="5300" b="1" u="sng" dirty="0" smtClean="0">
                <a:solidFill>
                  <a:srgbClr val="C00000"/>
                </a:solidFill>
                <a:cs typeface="EucrosiaUPC" pitchFamily="18" charset="-34"/>
              </a:rPr>
            </a:br>
            <a:endParaRPr lang="th-TH" sz="4900" dirty="0"/>
          </a:p>
        </p:txBody>
      </p:sp>
      <p:sp>
        <p:nvSpPr>
          <p:cNvPr id="248835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785813" y="2214563"/>
            <a:ext cx="3929062" cy="4429125"/>
          </a:xfrm>
          <a:solidFill>
            <a:srgbClr val="E1FFE1"/>
          </a:solidFill>
          <a:ln w="38100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000" b="1" i="1" u="sng" dirty="0" smtClean="0">
                <a:solidFill>
                  <a:srgbClr val="C00000"/>
                </a:solidFill>
                <a:cs typeface="FreesiaUPC" pitchFamily="34" charset="-34"/>
              </a:rPr>
              <a:t>ให้เจ้าหน้าที่ผู้รับผิดชอบตามข้อ ๑ </a:t>
            </a:r>
            <a:r>
              <a:rPr lang="th-TH" sz="4000" b="1" i="1" dirty="0" smtClean="0">
                <a:solidFill>
                  <a:srgbClr val="C00000"/>
                </a:solidFill>
                <a:cs typeface="FreesiaUPC" pitchFamily="34" charset="-34"/>
              </a:rPr>
              <a:t>-</a:t>
            </a:r>
            <a:r>
              <a:rPr lang="th-TH" sz="4000" b="1" dirty="0" smtClean="0">
                <a:cs typeface="FreesiaUPC" pitchFamily="34" charset="-34"/>
              </a:rPr>
              <a:t>รีบรายงานหัวหน้า          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000" b="1" dirty="0" smtClean="0">
                <a:cs typeface="FreesiaUPC" pitchFamily="34" charset="-34"/>
              </a:rPr>
              <a:t>    ส่วนราชการ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000" b="1" dirty="0" smtClean="0">
                <a:cs typeface="FreesiaUPC" pitchFamily="34" charset="-34"/>
              </a:rPr>
              <a:t>-เพื่อแจ้งให้ผู้ขาย หรือผู้รับจ้างแก้ไข/ซ่อมแซมทันที</a:t>
            </a:r>
          </a:p>
        </p:txBody>
      </p:sp>
      <p:sp>
        <p:nvSpPr>
          <p:cNvPr id="248836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00625" y="2214563"/>
            <a:ext cx="4000500" cy="4357687"/>
          </a:xfrm>
          <a:solidFill>
            <a:srgbClr val="FFF7DD"/>
          </a:solidFill>
          <a:ln w="38100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5400" b="1" i="1" u="sng" dirty="0" smtClean="0">
                <a:solidFill>
                  <a:srgbClr val="C00000"/>
                </a:solidFill>
                <a:cs typeface="EucrosiaUPC" pitchFamily="18" charset="-34"/>
              </a:rPr>
              <a:t>และแจ้ง         ผู้ค้ำประกัน</a:t>
            </a:r>
            <a:r>
              <a:rPr lang="th-TH" sz="4800" b="1" dirty="0" smtClean="0">
                <a:cs typeface="EucrosiaUPC" pitchFamily="18" charset="-34"/>
              </a:rPr>
              <a:t>(ถ้ามี)</a:t>
            </a:r>
            <a:r>
              <a:rPr lang="th-TH" sz="5400" b="1" dirty="0" smtClean="0">
                <a:cs typeface="EucrosiaUPC" pitchFamily="18" charset="-34"/>
              </a:rPr>
              <a:t>       ทราบด้วย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736E7D-CE23-41CB-9414-8F8BA04565DC}" type="slidenum">
              <a:rPr lang="en-US"/>
              <a:pPr>
                <a:defRPr/>
              </a:pPr>
              <a:t>159</a:t>
            </a:fld>
            <a:endParaRPr lang="th-TH"/>
          </a:p>
        </p:txBody>
      </p:sp>
      <p:pic>
        <p:nvPicPr>
          <p:cNvPr id="142342" name="Picture 5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88" y="276225"/>
            <a:ext cx="15509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ลูกศรลง 6"/>
          <p:cNvSpPr/>
          <p:nvPr/>
        </p:nvSpPr>
        <p:spPr>
          <a:xfrm flipH="1">
            <a:off x="2214563" y="1857375"/>
            <a:ext cx="500062" cy="357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ลูกศรลง 7"/>
          <p:cNvSpPr/>
          <p:nvPr/>
        </p:nvSpPr>
        <p:spPr>
          <a:xfrm>
            <a:off x="6500813" y="1857375"/>
            <a:ext cx="357187" cy="357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74638"/>
            <a:ext cx="8505825" cy="1797050"/>
          </a:xfrm>
          <a:solidFill>
            <a:srgbClr val="FFCCFF"/>
          </a:solidFill>
          <a:ln w="381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800" b="1" dirty="0">
                <a:solidFill>
                  <a:sysClr val="windowText" lastClr="000000"/>
                </a:solidFill>
                <a:cs typeface="EucrosiaUPC" pitchFamily="18" charset="-34"/>
              </a:rPr>
              <a:t/>
            </a:r>
            <a:br>
              <a:rPr lang="th-TH" sz="1800" b="1" dirty="0">
                <a:solidFill>
                  <a:sysClr val="windowText" lastClr="000000"/>
                </a:solidFill>
                <a:cs typeface="EucrosiaUPC" pitchFamily="18" charset="-34"/>
              </a:rPr>
            </a:br>
            <a:r>
              <a:rPr lang="th-TH" sz="1800" b="1" dirty="0">
                <a:solidFill>
                  <a:sysClr val="windowText" lastClr="000000"/>
                </a:solidFill>
                <a:cs typeface="EucrosiaUPC" pitchFamily="18" charset="-34"/>
              </a:rPr>
              <a:t/>
            </a:r>
            <a:br>
              <a:rPr lang="th-TH" sz="1800" b="1" dirty="0">
                <a:solidFill>
                  <a:sysClr val="windowText" lastClr="000000"/>
                </a:solidFill>
                <a:cs typeface="EucrosiaUPC" pitchFamily="18" charset="-34"/>
              </a:rPr>
            </a:br>
            <a:r>
              <a:rPr lang="th-TH" sz="2000" b="1" dirty="0">
                <a:solidFill>
                  <a:sysClr val="windowText" lastClr="000000"/>
                </a:solidFill>
                <a:cs typeface="EucrosiaUPC" pitchFamily="18" charset="-34"/>
              </a:rPr>
              <a:t>       </a:t>
            </a:r>
            <a:r>
              <a:rPr lang="th-TH" sz="4000" b="1" dirty="0">
                <a:solidFill>
                  <a:sysClr val="windowText" lastClr="000000"/>
                </a:solidFill>
                <a:cs typeface="FreesiaUPC" pitchFamily="34" charset="-34"/>
              </a:rPr>
              <a:t>๔.</a:t>
            </a: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ก่อนสิ้นสุดเวลาประกันความชำรุดบกพร่อง             </a:t>
            </a:r>
            <a:b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</a:br>
            <a:r>
              <a:rPr lang="th-TH" sz="4000" b="1" dirty="0">
                <a:solidFill>
                  <a:sysClr val="windowText" lastClr="000000"/>
                </a:solidFill>
                <a:cs typeface="FreesiaUPC" pitchFamily="34" charset="-34"/>
              </a:rPr>
              <a:t>ภายใน ๑๕ วัน กรณีประกันไม่เกิน ๖ เดือน</a:t>
            </a:r>
            <a:br>
              <a:rPr lang="th-TH" sz="4000" b="1" dirty="0">
                <a:solidFill>
                  <a:sysClr val="windowText" lastClr="000000"/>
                </a:solidFill>
                <a:cs typeface="FreesiaUPC" pitchFamily="34" charset="-34"/>
              </a:rPr>
            </a:br>
            <a:r>
              <a:rPr lang="th-TH" sz="4000" b="1" dirty="0">
                <a:solidFill>
                  <a:sysClr val="windowText" lastClr="000000"/>
                </a:solidFill>
                <a:cs typeface="FreesiaUPC" pitchFamily="34" charset="-34"/>
              </a:rPr>
              <a:t>ภายใน ๓๐ วัน กรณีประกันเกิน ๖ เดือนขึ้นไป</a:t>
            </a:r>
            <a:r>
              <a:rPr lang="th-TH" sz="4000" b="1" dirty="0">
                <a:solidFill>
                  <a:sysClr val="windowText" lastClr="000000"/>
                </a:solidFill>
                <a:cs typeface="EucrosiaUPC" pitchFamily="18" charset="-34"/>
              </a:rPr>
              <a:t/>
            </a:r>
            <a:br>
              <a:rPr lang="th-TH" sz="4000" b="1" dirty="0">
                <a:solidFill>
                  <a:sysClr val="windowText" lastClr="000000"/>
                </a:solidFill>
                <a:cs typeface="EucrosiaUPC" pitchFamily="18" charset="-34"/>
              </a:rPr>
            </a:br>
            <a:r>
              <a:rPr lang="th-TH" sz="2000" b="1" dirty="0">
                <a:solidFill>
                  <a:srgbClr val="C00000"/>
                </a:solidFill>
                <a:cs typeface="EucrosiaUPC" pitchFamily="18" charset="-34"/>
              </a:rPr>
              <a:t> </a:t>
            </a:r>
            <a:r>
              <a:rPr lang="th-TH" sz="2000" b="1" u="sng" dirty="0">
                <a:solidFill>
                  <a:srgbClr val="C00000"/>
                </a:solidFill>
                <a:cs typeface="EucrosiaUPC" pitchFamily="18" charset="-34"/>
              </a:rPr>
              <a:t/>
            </a:r>
            <a:br>
              <a:rPr lang="th-TH" sz="2000" b="1" u="sng" dirty="0">
                <a:solidFill>
                  <a:srgbClr val="C00000"/>
                </a:solidFill>
                <a:cs typeface="EucrosiaUPC" pitchFamily="18" charset="-34"/>
              </a:rPr>
            </a:br>
            <a:endParaRPr lang="th-TH" sz="1800" dirty="0">
              <a:solidFill>
                <a:sysClr val="windowText" lastClr="0000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00063" y="2214563"/>
            <a:ext cx="4357687" cy="4429125"/>
          </a:xfrm>
          <a:gradFill flip="none" rotWithShape="1">
            <a:gsLst>
              <a:gs pos="0">
                <a:srgbClr val="8BE1FF">
                  <a:tint val="66000"/>
                  <a:satMod val="160000"/>
                </a:srgbClr>
              </a:gs>
              <a:gs pos="50000">
                <a:srgbClr val="8BE1FF">
                  <a:tint val="44500"/>
                  <a:satMod val="160000"/>
                </a:srgbClr>
              </a:gs>
              <a:gs pos="100000">
                <a:srgbClr val="8BE1FF">
                  <a:tint val="23500"/>
                  <a:satMod val="160000"/>
                </a:srgbClr>
              </a:gs>
            </a:gsLst>
            <a:lin ang="10800000" scaled="1"/>
            <a:tileRect/>
          </a:gradFill>
          <a:ln w="19050">
            <a:solidFill>
              <a:srgbClr val="006600"/>
            </a:solidFill>
          </a:ln>
        </p:spPr>
        <p:txBody>
          <a:bodyPr rtlCol="0">
            <a:normAutofit lnSpcReduction="10000"/>
          </a:bodyPr>
          <a:lstStyle/>
          <a:p>
            <a:pPr lv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ให้ผู้มีหน้าที่รับผิดชอบตรวจสอบความชำรุดบกพร่องของพัสดุ และให้</a:t>
            </a:r>
            <a:r>
              <a:rPr lang="th-TH" sz="3200" b="1" dirty="0" err="1" smtClean="0">
                <a:solidFill>
                  <a:srgbClr val="0000CC"/>
                </a:solidFill>
                <a:cs typeface="FreesiaUPC" pitchFamily="34" charset="-34"/>
              </a:rPr>
              <a:t>รายงานหส.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ราชการทราบอีกครั้งหนึ่ง</a:t>
            </a:r>
          </a:p>
          <a:p>
            <a:pPr marL="365125" lvl="1" indent="-27305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200" b="1" i="1" u="sng" dirty="0" smtClean="0">
                <a:solidFill>
                  <a:srgbClr val="000066"/>
                </a:solidFill>
                <a:cs typeface="FreesiaUPC" pitchFamily="34" charset="-34"/>
              </a:rPr>
              <a:t>หากตรวจพบ</a:t>
            </a:r>
            <a:r>
              <a:rPr lang="th-TH" sz="3200" b="1" dirty="0" smtClean="0">
                <a:solidFill>
                  <a:srgbClr val="000066"/>
                </a:solidFill>
                <a:cs typeface="FreesiaUPC" pitchFamily="34" charset="-34"/>
              </a:rPr>
              <a:t>ให้หัวหน้าส่วนราชการรีบแจ้งให้</a:t>
            </a:r>
            <a:r>
              <a:rPr lang="th-TH" sz="3200" b="1" i="1" u="sng" dirty="0" smtClean="0">
                <a:solidFill>
                  <a:srgbClr val="000066"/>
                </a:solidFill>
                <a:cs typeface="FreesiaUPC" pitchFamily="34" charset="-34"/>
              </a:rPr>
              <a:t>แก้ไข</a:t>
            </a:r>
            <a:r>
              <a:rPr lang="th-TH" sz="3200" b="1" dirty="0" smtClean="0">
                <a:solidFill>
                  <a:srgbClr val="000066"/>
                </a:solidFill>
                <a:cs typeface="FreesiaUPC" pitchFamily="34" charset="-34"/>
              </a:rPr>
              <a:t>ก่อนสิ้นสุดเวลาประกันและแจ้งผู้ค้ำประกัน(ถ้ามี)</a:t>
            </a:r>
          </a:p>
        </p:txBody>
      </p:sp>
      <p:sp>
        <p:nvSpPr>
          <p:cNvPr id="249860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00625" y="2286000"/>
            <a:ext cx="3933825" cy="4357688"/>
          </a:xfrm>
          <a:solidFill>
            <a:srgbClr val="FFFF93"/>
          </a:solidFill>
          <a:ln>
            <a:solidFill>
              <a:srgbClr val="0066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i="1" u="sng" smtClean="0">
                <a:solidFill>
                  <a:srgbClr val="C00000"/>
                </a:solidFill>
                <a:cs typeface="FreesiaUPC" pitchFamily="34" charset="-34"/>
              </a:rPr>
              <a:t>ทั้งนี้ ให้เจ้าหน้าที่พัสดุ </a:t>
            </a:r>
            <a:r>
              <a:rPr lang="th-TH" sz="3600" b="1" i="1" u="sng" smtClean="0">
                <a:cs typeface="FreesiaUPC" pitchFamily="34" charset="-34"/>
              </a:rPr>
              <a:t>แจ้งกำหนดเวลาประกันความชำรุด</a:t>
            </a:r>
            <a:r>
              <a:rPr lang="th-TH" sz="3200" b="1" i="1" u="sng" smtClean="0">
                <a:cs typeface="FreesiaUPC" pitchFamily="34" charset="-34"/>
              </a:rPr>
              <a:t>บกพร่องตามสัญญ</a:t>
            </a:r>
            <a:r>
              <a:rPr lang="th-TH" sz="3200" b="1" i="1" u="sng" smtClean="0">
                <a:solidFill>
                  <a:srgbClr val="C00000"/>
                </a:solidFill>
                <a:cs typeface="FreesiaUPC" pitchFamily="34" charset="-34"/>
              </a:rPr>
              <a:t>า</a:t>
            </a:r>
            <a:r>
              <a:rPr lang="th-TH" sz="3600" b="1" i="1" smtClean="0">
                <a:solidFill>
                  <a:srgbClr val="C00000"/>
                </a:solidFill>
                <a:cs typeface="FreesiaUPC" pitchFamily="34" charset="-34"/>
              </a:rPr>
              <a:t>ให้หัวหน้าหน่วยงาน หรือ หัวหน้าเจ้าหน้าที่พัสดุทราบพร้อมกับการส่งมอบพัสดุทุกครั้ง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36005-78D0-44B8-B7D8-B282B460BC8D}" type="slidenum">
              <a:rPr lang="en-US"/>
              <a:pPr>
                <a:defRPr/>
              </a:pPr>
              <a:t>160</a:t>
            </a:fld>
            <a:endParaRPr lang="th-TH"/>
          </a:p>
        </p:txBody>
      </p:sp>
      <p:pic>
        <p:nvPicPr>
          <p:cNvPr id="143366" name="Picture 7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304800"/>
            <a:ext cx="1357313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5FBDE-EF80-4E03-8759-D3359BB0A994}" type="slidenum">
              <a:rPr lang="en-US"/>
              <a:pPr>
                <a:defRPr/>
              </a:pPr>
              <a:t>161</a:t>
            </a:fld>
            <a:endParaRPr lang="th-TH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313" y="142875"/>
            <a:ext cx="8715375" cy="2143125"/>
          </a:xfrm>
          <a:prstGeom prst="roundRect">
            <a:avLst/>
          </a:prstGeom>
          <a:solidFill>
            <a:srgbClr val="FFE8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60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การควบคุมและจำหน่ายพัสดุ</a:t>
            </a:r>
            <a:endParaRPr lang="en-US" sz="4800" dirty="0">
              <a:solidFill>
                <a:srgbClr val="0000CC"/>
              </a:solidFill>
            </a:endParaRPr>
          </a:p>
        </p:txBody>
      </p:sp>
      <p:pic>
        <p:nvPicPr>
          <p:cNvPr id="173060" name="Picture 7" descr="http://www.st.ac.th/bhatips/images/thai_play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143125"/>
            <a:ext cx="8929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43F265-D9E4-4C48-96E0-61593A1C5619}" type="slidenum">
              <a:rPr lang="en-US" smtClean="0"/>
              <a:pPr/>
              <a:t>162</a:t>
            </a:fld>
            <a:endParaRPr lang="th-TH" smtClean="0"/>
          </a:p>
        </p:txBody>
      </p:sp>
      <p:sp>
        <p:nvSpPr>
          <p:cNvPr id="1208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50" y="142875"/>
            <a:ext cx="8715375" cy="857250"/>
          </a:xfrm>
          <a:solidFill>
            <a:srgbClr val="FFFF00"/>
          </a:solidFill>
          <a:ln w="3175" cap="flat">
            <a:solidFill>
              <a:schemeClr val="accent1"/>
            </a:solidFill>
            <a:prstDash val="sysDot"/>
          </a:ln>
        </p:spPr>
        <p:txBody>
          <a:bodyPr anchor="t">
            <a:normAutofit fontScale="90000"/>
          </a:bodyPr>
          <a:lstStyle/>
          <a:p>
            <a:pPr eaLnBrk="1" hangingPunct="1">
              <a:tabLst>
                <a:tab pos="4398963" algn="l"/>
              </a:tabLst>
            </a:pPr>
            <a:r>
              <a:rPr lang="th-TH" sz="6000" b="1" dirty="0" smtClean="0">
                <a:cs typeface="FreesiaUPC" pitchFamily="34" charset="-34"/>
              </a:rPr>
              <a:t>วิธีการยืม </a:t>
            </a:r>
            <a:r>
              <a:rPr lang="th-TH" sz="4800" b="1" dirty="0" smtClean="0">
                <a:cs typeface="FreesiaUPC" pitchFamily="34" charset="-34"/>
              </a:rPr>
              <a:t>(ข้อ๑๔๖-๑๕๐)</a:t>
            </a:r>
            <a:endParaRPr lang="en-US" sz="4800" b="1" dirty="0" smtClean="0">
              <a:cs typeface="FreesiaUPC" pitchFamily="34" charset="-34"/>
            </a:endParaRP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75" y="1071563"/>
            <a:ext cx="8893175" cy="5500687"/>
          </a:xfrm>
          <a:solidFill>
            <a:schemeClr val="bg1"/>
          </a:solidFill>
          <a:ln w="57150">
            <a:solidFill>
              <a:srgbClr val="FF99FF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Char char="E"/>
              <a:defRPr/>
            </a:pPr>
            <a:r>
              <a:rPr lang="th-TH" sz="3600" b="1" u="sng" dirty="0" smtClean="0">
                <a:solidFill>
                  <a:srgbClr val="800000"/>
                </a:solidFill>
                <a:cs typeface="EucrosiaUPC" pitchFamily="18" charset="-34"/>
              </a:rPr>
              <a:t>การให้ยืม</a:t>
            </a:r>
            <a:r>
              <a:rPr lang="th-TH" sz="3600" b="1" u="sng" dirty="0" smtClean="0">
                <a:solidFill>
                  <a:schemeClr val="accent2"/>
                </a:solidFill>
                <a:cs typeface="EucrosiaUPC" pitchFamily="18" charset="-34"/>
              </a:rPr>
              <a:t>/</a:t>
            </a:r>
            <a:r>
              <a:rPr lang="th-TH" sz="3600" b="1" u="sng" dirty="0" smtClean="0">
                <a:solidFill>
                  <a:srgbClr val="0000CC"/>
                </a:solidFill>
                <a:cs typeface="EucrosiaUPC" pitchFamily="18" charset="-34"/>
              </a:rPr>
              <a:t>นำพัสดุไปใช้  ที่มิใช่ประโยชน์ทางราชการ ทำไม่ได้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E"/>
              <a:defRPr/>
            </a:pPr>
            <a:r>
              <a:rPr lang="th-TH" sz="3600" b="1" u="sng" dirty="0" smtClean="0">
                <a:solidFill>
                  <a:srgbClr val="800000"/>
                </a:solidFill>
                <a:cs typeface="EucrosiaUPC" pitchFamily="18" charset="-34"/>
              </a:rPr>
              <a:t>หลักเกณฑ์การยืม-ผู้มีอำนาจอนุมัติ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dirty="0" smtClean="0">
                <a:solidFill>
                  <a:schemeClr val="accent2"/>
                </a:solidFill>
                <a:cs typeface="EucrosiaUPC" pitchFamily="18" charset="-34"/>
              </a:rPr>
              <a:t>	►</a:t>
            </a:r>
            <a:r>
              <a:rPr lang="th-TH" b="1" dirty="0" smtClean="0">
                <a:cs typeface="EucrosiaUPC" pitchFamily="18" charset="-34"/>
              </a:rPr>
              <a:t>ยืม</a:t>
            </a:r>
            <a:r>
              <a:rPr lang="th-TH" sz="3600" b="1" i="1" dirty="0" smtClean="0">
                <a:solidFill>
                  <a:srgbClr val="FF0000"/>
                </a:solidFill>
                <a:cs typeface="EucrosiaUPC" pitchFamily="18" charset="-34"/>
              </a:rPr>
              <a:t>ใช้ร</a:t>
            </a:r>
            <a:r>
              <a:rPr lang="th-TH" b="1" i="1" dirty="0" smtClean="0">
                <a:solidFill>
                  <a:srgbClr val="FF0000"/>
                </a:solidFill>
                <a:cs typeface="EucrosiaUPC" pitchFamily="18" charset="-34"/>
              </a:rPr>
              <a:t>ะหว่าง</a:t>
            </a:r>
            <a:r>
              <a:rPr lang="th-TH" sz="3600" b="1" i="1" dirty="0" smtClean="0">
                <a:solidFill>
                  <a:srgbClr val="FF0000"/>
                </a:solidFill>
                <a:cs typeface="EucrosiaUPC" pitchFamily="18" charset="-34"/>
              </a:rPr>
              <a:t>ส่วนราชการ</a:t>
            </a:r>
            <a:r>
              <a:rPr lang="th-TH" b="1" dirty="0" smtClean="0">
                <a:cs typeface="EucrosiaUPC" pitchFamily="18" charset="-34"/>
              </a:rPr>
              <a:t>-หัวหน้าส่วนราชการ เป็นผู้อนุมัติ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EucrosiaUPC" pitchFamily="18" charset="-34"/>
              </a:rPr>
              <a:t>	►ยืมใช้</a:t>
            </a:r>
            <a:r>
              <a:rPr lang="th-TH" b="1" i="1" dirty="0" smtClean="0">
                <a:solidFill>
                  <a:srgbClr val="FF0000"/>
                </a:solidFill>
                <a:cs typeface="EucrosiaUPC" pitchFamily="18" charset="-34"/>
              </a:rPr>
              <a:t>ใน</a:t>
            </a:r>
            <a:r>
              <a:rPr lang="th-TH" sz="3600" b="1" i="1" dirty="0" smtClean="0">
                <a:solidFill>
                  <a:srgbClr val="FF0000"/>
                </a:solidFill>
                <a:cs typeface="EucrosiaUPC" pitchFamily="18" charset="-34"/>
              </a:rPr>
              <a:t>หน่วยงานเดียวกัน</a:t>
            </a:r>
            <a:r>
              <a:rPr lang="th-TH" b="1" dirty="0" smtClean="0">
                <a:cs typeface="EucrosiaUPC" pitchFamily="18" charset="-34"/>
              </a:rPr>
              <a:t>-หน.หน่วยงานที่รับผิดชอบพัสดุอนุมัติ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EucrosiaUPC" pitchFamily="18" charset="-34"/>
              </a:rPr>
              <a:t>	►หน่วยงานเดียวกันยืมไป</a:t>
            </a:r>
            <a:r>
              <a:rPr lang="th-TH" b="1" i="1" dirty="0" smtClean="0">
                <a:solidFill>
                  <a:srgbClr val="FF0000"/>
                </a:solidFill>
                <a:cs typeface="EucrosiaUPC" pitchFamily="18" charset="-34"/>
              </a:rPr>
              <a:t>ใช้</a:t>
            </a:r>
            <a:r>
              <a:rPr lang="th-TH" sz="3600" b="1" i="1" dirty="0" smtClean="0">
                <a:solidFill>
                  <a:srgbClr val="FF0000"/>
                </a:solidFill>
                <a:cs typeface="EucrosiaUPC" pitchFamily="18" charset="-34"/>
              </a:rPr>
              <a:t>นอกหน่วยงาน</a:t>
            </a:r>
            <a:r>
              <a:rPr lang="th-TH" b="1" dirty="0" smtClean="0">
                <a:cs typeface="EucrosiaUPC" pitchFamily="18" charset="-34"/>
              </a:rPr>
              <a:t>-หน.ส่วนราชการอนุมัติ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E"/>
              <a:defRPr/>
            </a:pPr>
            <a:r>
              <a:rPr lang="th-TH" sz="4000" b="1" i="1" u="sng" dirty="0" smtClean="0">
                <a:solidFill>
                  <a:srgbClr val="008E40"/>
                </a:solidFill>
                <a:cs typeface="EucrosiaUPC" pitchFamily="18" charset="-34"/>
              </a:rPr>
              <a:t>ทำหลักฐานการยืมไว้ด้วย - ผู้ให้ยืม มีหน้าที่ทวงคืน</a:t>
            </a:r>
            <a:endParaRPr lang="th-TH" sz="3600" b="1" i="1" u="sng" dirty="0" smtClean="0">
              <a:solidFill>
                <a:srgbClr val="008E40"/>
              </a:solidFill>
              <a:cs typeface="EucrosiaUPC" pitchFamily="18" charset="-34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E"/>
              <a:defRPr/>
            </a:pPr>
            <a:r>
              <a:rPr lang="th-TH" sz="3600" b="1" u="sng" dirty="0" smtClean="0">
                <a:solidFill>
                  <a:srgbClr val="800000"/>
                </a:solidFill>
                <a:cs typeface="EucrosiaUPC" pitchFamily="18" charset="-34"/>
                <a:sym typeface="Wingdings 2" pitchFamily="18" charset="2"/>
              </a:rPr>
              <a:t>การส่งคืน</a:t>
            </a:r>
            <a:r>
              <a:rPr lang="th-TH" sz="3600" b="1" dirty="0" smtClean="0">
                <a:solidFill>
                  <a:srgbClr val="800000"/>
                </a:solidFill>
                <a:cs typeface="EucrosiaUPC" pitchFamily="18" charset="-34"/>
                <a:sym typeface="Wingdings 2" pitchFamily="18" charset="2"/>
              </a:rPr>
              <a:t> </a:t>
            </a:r>
            <a:r>
              <a:rPr lang="th-TH" sz="3600" b="1" dirty="0" smtClean="0">
                <a:cs typeface="EucrosiaUPC" pitchFamily="18" charset="-34"/>
                <a:sym typeface="Wingdings 2" pitchFamily="18" charset="2"/>
              </a:rPr>
              <a:t>- </a:t>
            </a: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  <a:sym typeface="Wingdings 2" pitchFamily="18" charset="2"/>
              </a:rPr>
              <a:t>ส่งคืนในสภาพที่ใช้การได้เรียบร้อย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  <a:sym typeface="Wingdings 2" pitchFamily="18" charset="2"/>
              </a:rPr>
              <a:t>                 - หาก ชำรุดต้องซ่อมให้อยู่ในสภาพเดิม หรือ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  <a:sym typeface="Wingdings 2" pitchFamily="18" charset="2"/>
              </a:rPr>
              <a:t>                    ชดใช้เงิน ตามสภาพที่เป็นอยู่ในขณะยืม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142875"/>
            <a:ext cx="8572500" cy="785813"/>
          </a:xfrm>
          <a:solidFill>
            <a:srgbClr val="0000CC"/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FreesiaUPC" pitchFamily="34" charset="-34"/>
              </a:rPr>
              <a:t>การลงบัญชี/ทะเบียน ควบคุมพัสดุ (ข้อ ๑๕๑)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FreesiaUPC" pitchFamily="34" charset="-34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000125"/>
            <a:ext cx="8786812" cy="5715000"/>
          </a:xfrm>
          <a:solidFill>
            <a:srgbClr val="FFE1FF"/>
          </a:solidFill>
          <a:ln w="6350">
            <a:solidFill>
              <a:srgbClr val="C00000"/>
            </a:solidFill>
          </a:ln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th-TH" sz="3600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12800" b="1" u="sng" dirty="0" smtClean="0">
                <a:latin typeface="BrowalliaUPC" pitchFamily="34" charset="-34"/>
                <a:cs typeface="FreesiaUPC" pitchFamily="34" charset="-34"/>
              </a:rPr>
              <a:t>พัสดุไม่ว่าจะได้มาด้วยวิธีใดๆ </a:t>
            </a: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th-TH" sz="12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ให้เจ้าหน้าที่พัสดุลงบัญชี/ลงทะเบียนควบคุม  ตามตัวอย่าง</a:t>
            </a:r>
            <a:r>
              <a:rPr lang="th-TH" sz="128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กวพ.</a:t>
            </a:r>
            <a:endParaRPr lang="th-TH" sz="12800" b="1" dirty="0" smtClean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12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อะไรเป็นวัสดุ /ครุภัณฑ์ ให้ดูหลักการจำแนกประเภทรายจ่ายตาม</a:t>
            </a:r>
            <a:r>
              <a:rPr lang="th-TH" sz="12800" b="1" kern="1900" spc="-230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หนังสือเวียนสำนักงบประมาณ ด่วนที่สุด ที่ </a:t>
            </a:r>
            <a:r>
              <a:rPr lang="th-TH" sz="12800" b="1" kern="1900" spc="-230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นร</a:t>
            </a:r>
            <a:r>
              <a:rPr lang="th-TH" sz="12800" b="1" kern="1900" spc="-230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๐๗๐๔/ว ๓๓ </a:t>
            </a:r>
            <a:r>
              <a:rPr lang="th-TH" sz="12800" b="1" kern="1900" spc="-230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12800" b="1" kern="1900" spc="-230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๑๘ ม.ค.๒๕๕๓</a:t>
            </a:r>
          </a:p>
          <a:p>
            <a:pPr marL="92075" indent="-952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	   </a:t>
            </a:r>
            <a:r>
              <a:rPr lang="th-TH" sz="12800" b="1" u="sng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วิธีลงทะเบียน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(ด่วนที่สุดที่ </a:t>
            </a:r>
            <a:r>
              <a:rPr lang="th-TH" sz="12800" b="1" dirty="0" err="1" smtClean="0">
                <a:latin typeface="BrowalliaUPC" pitchFamily="34" charset="-34"/>
                <a:cs typeface="FreesiaUPC" pitchFamily="34" charset="-34"/>
              </a:rPr>
              <a:t>กค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12800" b="1" dirty="0" err="1" smtClean="0">
                <a:latin typeface="BrowalliaUPC" pitchFamily="34" charset="-34"/>
                <a:cs typeface="FreesiaUPC" pitchFamily="34" charset="-34"/>
              </a:rPr>
              <a:t>กวพ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)๐๔๐๘.๔/ว๑๒๙ </a:t>
            </a:r>
            <a:r>
              <a:rPr lang="th-TH" sz="12800" b="1" dirty="0" err="1" smtClean="0"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๒๐ต.ค๔๙)</a:t>
            </a:r>
          </a:p>
          <a:p>
            <a:pPr marL="441325" indent="-35877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     ๑)  วัสดุ- ลงบัญชีวัสดุตามแบบที่ </a:t>
            </a:r>
            <a:r>
              <a:rPr lang="th-TH" sz="12800" b="1" dirty="0" err="1" smtClean="0">
                <a:latin typeface="BrowalliaUPC" pitchFamily="34" charset="-34"/>
                <a:cs typeface="FreesiaUPC" pitchFamily="34" charset="-34"/>
              </a:rPr>
              <a:t>กวพ.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 กำหนดไว้เดิม</a:t>
            </a:r>
          </a:p>
          <a:p>
            <a:pPr marL="625475" indent="-54292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	๒)  </a:t>
            </a:r>
            <a:r>
              <a:rPr lang="th-TH" sz="12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วัสดุ ที่มีอายุการใช้งานเกินกว่า ๑ ปี ซึ่งมีราคาต่อหน่วย                		  หรือต่อชุดไม่เกิน ๕,๐๐๐ บาท </a:t>
            </a:r>
            <a:r>
              <a:rPr lang="th-TH" sz="12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และครุภัณฑ์ </a:t>
            </a:r>
          </a:p>
          <a:p>
            <a:pPr indent="-27305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 		</a:t>
            </a:r>
            <a:r>
              <a:rPr lang="th-TH" sz="12800" b="1" kern="1600" spc="-170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-ให้ลงทะเบียนควบคุมทรัพย์สินตามแบบที่กรมบัญชีกลางกำหนดไว้  </a:t>
            </a:r>
          </a:p>
          <a:p>
            <a:pPr indent="-27305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แต่วัสดุที่มีอายุใช้งานนานที่ไม่ถึง ๕ พันบาท ไม่ต้องคิดค่าเสื่อมราคา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12800" b="1" dirty="0" err="1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ตามส.</a:t>
            </a:r>
            <a:r>
              <a:rPr lang="th-TH" sz="12800" b="1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ด่วนที่สุด ที่ </a:t>
            </a:r>
            <a:r>
              <a:rPr lang="th-TH" sz="12800" b="1" dirty="0" err="1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กค</a:t>
            </a:r>
            <a:r>
              <a:rPr lang="th-TH" sz="12800" b="1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๐๕๒๘.๒/ว ๓๓๕๔๕ </a:t>
            </a:r>
            <a:r>
              <a:rPr lang="th-TH" sz="12800" b="1" dirty="0" err="1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12800" b="1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๑๖ พ.ย. ๒๕๔๙</a:t>
            </a:r>
          </a:p>
        </p:txBody>
      </p:sp>
      <p:sp>
        <p:nvSpPr>
          <p:cNvPr id="91140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27206B-76F0-4D27-9C0E-9A8902A4AC45}" type="slidenum">
              <a:rPr lang="en-US"/>
              <a:pPr>
                <a:defRPr/>
              </a:pPr>
              <a:t>163</a:t>
            </a:fld>
            <a:endParaRPr lang="th-TH"/>
          </a:p>
        </p:txBody>
      </p:sp>
      <p:pic>
        <p:nvPicPr>
          <p:cNvPr id="174085" name="Picture 5" descr="C:\Program Files\Microsoft Office\MEDIA\CAGCAT10\j029774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188" y="198438"/>
            <a:ext cx="722312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4"/>
          <p:cNvSpPr>
            <a:spLocks noChangeArrowheads="1"/>
          </p:cNvSpPr>
          <p:nvPr/>
        </p:nvSpPr>
        <p:spPr bwMode="auto">
          <a:xfrm>
            <a:off x="395288" y="1484313"/>
            <a:ext cx="2808287" cy="1295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วัสดุ</a:t>
            </a:r>
          </a:p>
        </p:txBody>
      </p:sp>
      <p:sp>
        <p:nvSpPr>
          <p:cNvPr id="175107" name="Rectangle 5"/>
          <p:cNvSpPr>
            <a:spLocks noChangeArrowheads="1"/>
          </p:cNvSpPr>
          <p:nvPr/>
        </p:nvSpPr>
        <p:spPr bwMode="auto">
          <a:xfrm>
            <a:off x="3421063" y="1484313"/>
            <a:ext cx="2519362" cy="14446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 dirty="0">
                <a:solidFill>
                  <a:srgbClr val="FF0000"/>
                </a:solidFill>
              </a:rPr>
              <a:t>อาคาร สิ่งปลูกสร้าง</a:t>
            </a:r>
          </a:p>
          <a:p>
            <a:pPr algn="ctr"/>
            <a:r>
              <a:rPr lang="th-TH" b="1" dirty="0"/>
              <a:t>ครุภัณฑ์</a:t>
            </a:r>
          </a:p>
          <a:p>
            <a:pPr algn="ctr"/>
            <a:r>
              <a:rPr lang="th-TH" b="1" dirty="0">
                <a:solidFill>
                  <a:srgbClr val="C00000"/>
                </a:solidFill>
              </a:rPr>
              <a:t>หรือวัสดุที่คงทนถาวร</a:t>
            </a:r>
          </a:p>
        </p:txBody>
      </p:sp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6154738" y="1484313"/>
            <a:ext cx="2665412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th-TH" b="1" dirty="0">
                <a:solidFill>
                  <a:schemeClr val="tx1"/>
                </a:solidFill>
              </a:rPr>
              <a:t>ที่ดิน สิ่งก่อสร้าง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395288" y="188913"/>
            <a:ext cx="8424862" cy="11430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chemeClr val="bg1"/>
                </a:solidFill>
              </a:rPr>
              <a:t>การลงทะเบียนควบคุมพัสดุของทางราชการ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75112" name="Rectangle 8"/>
          <p:cNvSpPr>
            <a:spLocks noChangeArrowheads="1"/>
          </p:cNvSpPr>
          <p:nvPr/>
        </p:nvSpPr>
        <p:spPr bwMode="auto">
          <a:xfrm>
            <a:off x="214313" y="3357563"/>
            <a:ext cx="2989262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บัญชีวัสดุ</a:t>
            </a:r>
          </a:p>
          <a:p>
            <a:pPr algn="ctr"/>
            <a:r>
              <a:rPr lang="th-TH" sz="2000" b="1">
                <a:latin typeface="Angsana New" pitchFamily="18" charset="-34"/>
              </a:rPr>
              <a:t>(</a:t>
            </a:r>
            <a:r>
              <a:rPr lang="th-TH" sz="2400" b="1">
                <a:latin typeface="Angsana New" pitchFamily="18" charset="-34"/>
              </a:rPr>
              <a:t>ระเบียบฯ ข้อ152 + ที่ นร(กวพ)</a:t>
            </a:r>
          </a:p>
          <a:p>
            <a:pPr algn="ctr"/>
            <a:r>
              <a:rPr lang="th-TH" sz="2400" b="1">
                <a:latin typeface="Angsana New" pitchFamily="18" charset="-34"/>
              </a:rPr>
              <a:t>1202/ว 116 ลว. 1 เม.ย. 35)</a:t>
            </a:r>
          </a:p>
        </p:txBody>
      </p:sp>
      <p:sp>
        <p:nvSpPr>
          <p:cNvPr id="175113" name="Rectangle 9"/>
          <p:cNvSpPr>
            <a:spLocks noChangeArrowheads="1"/>
          </p:cNvSpPr>
          <p:nvPr/>
        </p:nvSpPr>
        <p:spPr bwMode="auto">
          <a:xfrm>
            <a:off x="395288" y="5229225"/>
            <a:ext cx="2808287" cy="1295400"/>
          </a:xfrm>
          <a:prstGeom prst="rect">
            <a:avLst/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ตามที่ กวพ. กำหนด</a:t>
            </a:r>
          </a:p>
        </p:txBody>
      </p:sp>
      <p:sp>
        <p:nvSpPr>
          <p:cNvPr id="175114" name="Rectangle 10"/>
          <p:cNvSpPr>
            <a:spLocks noChangeArrowheads="1"/>
          </p:cNvSpPr>
          <p:nvPr/>
        </p:nvSpPr>
        <p:spPr bwMode="auto">
          <a:xfrm>
            <a:off x="3421063" y="3357563"/>
            <a:ext cx="2519362" cy="12954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 ทะเบียนคุมทรัพย์สิน</a:t>
            </a:r>
          </a:p>
          <a:p>
            <a:pPr algn="ctr"/>
            <a:r>
              <a:rPr lang="th-TH" sz="2400" b="1">
                <a:latin typeface="Angsana New" pitchFamily="18" charset="-34"/>
              </a:rPr>
              <a:t>(ระเบียบฯ ข้อ152 + ที่ นร(กวพ)</a:t>
            </a:r>
          </a:p>
          <a:p>
            <a:pPr algn="ctr"/>
            <a:r>
              <a:rPr lang="th-TH" sz="2400" b="1">
                <a:latin typeface="Angsana New" pitchFamily="18" charset="-34"/>
              </a:rPr>
              <a:t>0408.4/ว 129 ลว. 20 ต.ค. 49)</a:t>
            </a:r>
          </a:p>
        </p:txBody>
      </p:sp>
      <p:sp>
        <p:nvSpPr>
          <p:cNvPr id="175115" name="Rectangle 11"/>
          <p:cNvSpPr>
            <a:spLocks noChangeArrowheads="1"/>
          </p:cNvSpPr>
          <p:nvPr/>
        </p:nvSpPr>
        <p:spPr bwMode="auto">
          <a:xfrm>
            <a:off x="3421063" y="5229225"/>
            <a:ext cx="2519362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 ตามที่กรมบัญชีกลาง</a:t>
            </a:r>
          </a:p>
          <a:p>
            <a:pPr algn="ctr"/>
            <a:r>
              <a:rPr lang="th-TH" b="1"/>
              <a:t>กำหนด</a:t>
            </a:r>
          </a:p>
        </p:txBody>
      </p:sp>
      <p:sp>
        <p:nvSpPr>
          <p:cNvPr id="175116" name="Rectangle 12"/>
          <p:cNvSpPr>
            <a:spLocks noChangeArrowheads="1"/>
          </p:cNvSpPr>
          <p:nvPr/>
        </p:nvSpPr>
        <p:spPr bwMode="auto">
          <a:xfrm>
            <a:off x="6154738" y="3357563"/>
            <a:ext cx="2665412" cy="129540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 </a:t>
            </a:r>
            <a:r>
              <a:rPr lang="th-TH" sz="4000" b="1">
                <a:solidFill>
                  <a:schemeClr val="bg1"/>
                </a:solidFill>
              </a:rPr>
              <a:t>ทะเบียนที่ราชพัสดุ</a:t>
            </a:r>
          </a:p>
          <a:p>
            <a:pPr algn="ctr"/>
            <a:r>
              <a:rPr lang="th-TH" sz="2400" b="1">
                <a:solidFill>
                  <a:schemeClr val="bg1"/>
                </a:solidFill>
              </a:rPr>
              <a:t>(ตาม พรบ. ที่ราชพัสดุ)</a:t>
            </a:r>
          </a:p>
        </p:txBody>
      </p:sp>
      <p:sp>
        <p:nvSpPr>
          <p:cNvPr id="20491" name="Rectangle 13"/>
          <p:cNvSpPr>
            <a:spLocks noChangeArrowheads="1"/>
          </p:cNvSpPr>
          <p:nvPr/>
        </p:nvSpPr>
        <p:spPr bwMode="auto">
          <a:xfrm>
            <a:off x="6156325" y="5229225"/>
            <a:ext cx="2663825" cy="1295400"/>
          </a:xfrm>
          <a:prstGeom prst="rect">
            <a:avLst/>
          </a:prstGeom>
          <a:solidFill>
            <a:srgbClr val="007A37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th-TH" b="1" dirty="0"/>
              <a:t> </a:t>
            </a:r>
            <a:r>
              <a:rPr lang="th-TH" b="1" dirty="0">
                <a:solidFill>
                  <a:schemeClr val="bg1"/>
                </a:solidFill>
              </a:rPr>
              <a:t>ตามที่</a:t>
            </a:r>
            <a:r>
              <a:rPr lang="th-TH" b="1" dirty="0" err="1">
                <a:solidFill>
                  <a:schemeClr val="bg1"/>
                </a:solidFill>
              </a:rPr>
              <a:t>กรมธนา</a:t>
            </a:r>
            <a:r>
              <a:rPr lang="th-TH" b="1" dirty="0">
                <a:solidFill>
                  <a:schemeClr val="bg1"/>
                </a:solidFill>
              </a:rPr>
              <a:t>รักษ์</a:t>
            </a:r>
          </a:p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</a:rPr>
              <a:t>กำหนด</a:t>
            </a:r>
          </a:p>
        </p:txBody>
      </p:sp>
      <p:sp>
        <p:nvSpPr>
          <p:cNvPr id="175118" name="AutoShape 15"/>
          <p:cNvSpPr>
            <a:spLocks noChangeArrowheads="1"/>
          </p:cNvSpPr>
          <p:nvPr/>
        </p:nvSpPr>
        <p:spPr bwMode="auto">
          <a:xfrm>
            <a:off x="1474788" y="2852738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19" name="AutoShape 16"/>
          <p:cNvSpPr>
            <a:spLocks noChangeArrowheads="1"/>
          </p:cNvSpPr>
          <p:nvPr/>
        </p:nvSpPr>
        <p:spPr bwMode="auto">
          <a:xfrm>
            <a:off x="7164388" y="2852738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20" name="AutoShape 17"/>
          <p:cNvSpPr>
            <a:spLocks noChangeArrowheads="1"/>
          </p:cNvSpPr>
          <p:nvPr/>
        </p:nvSpPr>
        <p:spPr bwMode="auto">
          <a:xfrm>
            <a:off x="4356100" y="4725988"/>
            <a:ext cx="576263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21" name="AutoShape 21"/>
          <p:cNvSpPr>
            <a:spLocks noChangeArrowheads="1"/>
          </p:cNvSpPr>
          <p:nvPr/>
        </p:nvSpPr>
        <p:spPr bwMode="auto">
          <a:xfrm>
            <a:off x="1474788" y="4725988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22" name="AutoShape 22"/>
          <p:cNvSpPr>
            <a:spLocks noChangeArrowheads="1"/>
          </p:cNvSpPr>
          <p:nvPr/>
        </p:nvSpPr>
        <p:spPr bwMode="auto">
          <a:xfrm>
            <a:off x="4357688" y="3071813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23" name="AutoShape 23"/>
          <p:cNvSpPr>
            <a:spLocks noChangeArrowheads="1"/>
          </p:cNvSpPr>
          <p:nvPr/>
        </p:nvSpPr>
        <p:spPr bwMode="auto">
          <a:xfrm>
            <a:off x="7164388" y="4725988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60350"/>
            <a:ext cx="8785225" cy="6264275"/>
          </a:xfrm>
          <a:noFill/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 rot="-1614674">
            <a:off x="3203575" y="4149725"/>
            <a:ext cx="3384550" cy="935038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000" b="1" i="1">
                <a:solidFill>
                  <a:srgbClr val="0066FF"/>
                </a:solidFill>
              </a:rPr>
              <a:t>แบบฟอร์มบัญชีวัสดุ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88913"/>
            <a:ext cx="7058025" cy="6480175"/>
          </a:xfrm>
          <a:noFill/>
        </p:spPr>
      </p:pic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7812088" y="260350"/>
            <a:ext cx="936625" cy="6192838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6600" b="1">
                <a:solidFill>
                  <a:schemeClr val="bg1"/>
                </a:solidFill>
              </a:rPr>
              <a:t>คำ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อ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ธิ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บ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า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60350"/>
            <a:ext cx="8642350" cy="6337300"/>
          </a:xfrm>
          <a:noFill/>
        </p:spPr>
      </p:pic>
      <p:sp>
        <p:nvSpPr>
          <p:cNvPr id="25603" name="Rectangle 6"/>
          <p:cNvSpPr>
            <a:spLocks noChangeArrowheads="1"/>
          </p:cNvSpPr>
          <p:nvPr/>
        </p:nvSpPr>
        <p:spPr bwMode="auto">
          <a:xfrm rot="-1614674">
            <a:off x="2843213" y="4581525"/>
            <a:ext cx="4856162" cy="935038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000" b="1" i="1">
                <a:solidFill>
                  <a:srgbClr val="0066FF"/>
                </a:solidFill>
              </a:rPr>
              <a:t>แบบฟอร์มทะเบียนคุมทรัพย์สิน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260350"/>
            <a:ext cx="6913562" cy="6337300"/>
          </a:xfrm>
          <a:noFill/>
        </p:spPr>
      </p:pic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7812088" y="260350"/>
            <a:ext cx="936625" cy="6192838"/>
          </a:xfrm>
          <a:prstGeom prst="rect">
            <a:avLst/>
          </a:prstGeom>
          <a:solidFill>
            <a:srgbClr val="00B0F0"/>
          </a:solidFill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6600" b="1" dirty="0">
                <a:solidFill>
                  <a:schemeClr val="bg1"/>
                </a:solidFill>
              </a:rPr>
              <a:t>คำ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อ</a:t>
            </a:r>
          </a:p>
          <a:p>
            <a:pPr algn="ctr"/>
            <a:r>
              <a:rPr lang="th-TH" sz="6600" b="1" dirty="0" err="1">
                <a:solidFill>
                  <a:schemeClr val="bg1"/>
                </a:solidFill>
              </a:rPr>
              <a:t>ธิ</a:t>
            </a:r>
            <a:endParaRPr lang="th-TH" sz="6600" b="1" dirty="0">
              <a:solidFill>
                <a:schemeClr val="bg1"/>
              </a:solidFill>
            </a:endParaRP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บ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า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0350"/>
            <a:ext cx="6985000" cy="6337300"/>
          </a:xfrm>
          <a:noFill/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7812088" y="260350"/>
            <a:ext cx="936625" cy="6264275"/>
          </a:xfrm>
          <a:prstGeom prst="rect">
            <a:avLst/>
          </a:prstGeom>
          <a:solidFill>
            <a:srgbClr val="00B0F0"/>
          </a:solidFill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6600" b="1" dirty="0">
                <a:solidFill>
                  <a:schemeClr val="bg1"/>
                </a:solidFill>
              </a:rPr>
              <a:t>คำ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อ</a:t>
            </a:r>
          </a:p>
          <a:p>
            <a:pPr algn="ctr"/>
            <a:r>
              <a:rPr lang="th-TH" sz="6600" b="1" dirty="0" err="1">
                <a:solidFill>
                  <a:schemeClr val="bg1"/>
                </a:solidFill>
              </a:rPr>
              <a:t>ธิ</a:t>
            </a:r>
            <a:endParaRPr lang="th-TH" sz="6600" b="1" dirty="0">
              <a:solidFill>
                <a:schemeClr val="bg1"/>
              </a:solidFill>
            </a:endParaRP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บ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า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60350"/>
            <a:ext cx="8785225" cy="6337300"/>
          </a:xfrm>
          <a:noFill/>
        </p:spPr>
      </p:pic>
      <p:sp>
        <p:nvSpPr>
          <p:cNvPr id="28675" name="Rectangle 5"/>
          <p:cNvSpPr>
            <a:spLocks noChangeArrowheads="1"/>
          </p:cNvSpPr>
          <p:nvPr/>
        </p:nvSpPr>
        <p:spPr bwMode="auto">
          <a:xfrm rot="-1427103">
            <a:off x="3459163" y="4581525"/>
            <a:ext cx="2447925" cy="935038"/>
          </a:xfrm>
          <a:prstGeom prst="rect">
            <a:avLst/>
          </a:prstGeom>
          <a:solidFill>
            <a:srgbClr val="FFFF00"/>
          </a:solidFill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000" b="1" i="1">
                <a:solidFill>
                  <a:srgbClr val="FF0000"/>
                </a:solidFill>
              </a:rPr>
              <a:t>ตัวอย่าง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71438"/>
            <a:ext cx="8229600" cy="857250"/>
          </a:xfrm>
          <a:solidFill>
            <a:schemeClr val="bg1"/>
          </a:solidFill>
          <a:ln w="57150">
            <a:solidFill>
              <a:srgbClr val="EA0075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EucrosiaUPC" pitchFamily="18" charset="-34"/>
              </a:rPr>
              <a:t>การตรวจสอบพัสดุประจำปี(</a:t>
            </a:r>
            <a:r>
              <a:rPr lang="th-TH" b="1" u="sng" dirty="0" smtClean="0">
                <a:solidFill>
                  <a:srgbClr val="003300"/>
                </a:solidFill>
                <a:cs typeface="EucrosiaUPC" pitchFamily="18" charset="-34"/>
              </a:rPr>
              <a:t>ข้อ </a:t>
            </a:r>
            <a:r>
              <a:rPr lang="en-US" b="1" u="sng" dirty="0" smtClean="0">
                <a:solidFill>
                  <a:srgbClr val="003300"/>
                </a:solidFill>
                <a:latin typeface="Angsana New" pitchFamily="18" charset="-34"/>
                <a:cs typeface="EucrosiaUPC" pitchFamily="18" charset="-34"/>
              </a:rPr>
              <a:t>155</a:t>
            </a:r>
            <a:r>
              <a:rPr lang="th-TH" b="1" u="sng" dirty="0" smtClean="0">
                <a:solidFill>
                  <a:srgbClr val="003300"/>
                </a:solidFill>
                <a:latin typeface="Angsana New" pitchFamily="18" charset="-34"/>
                <a:cs typeface="EucrosiaUPC" pitchFamily="18" charset="-34"/>
              </a:rPr>
              <a:t>)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EucrosiaUPC" pitchFamily="18" charset="-34"/>
            </a:endParaRP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928688"/>
            <a:ext cx="8750300" cy="5929312"/>
          </a:xfrm>
          <a:solidFill>
            <a:srgbClr val="FFFFD9"/>
          </a:solidFill>
          <a:ln>
            <a:solidFill>
              <a:srgbClr val="EA0075"/>
            </a:solidFill>
          </a:ln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3600" b="1" i="1" dirty="0" smtClean="0">
                <a:solidFill>
                  <a:srgbClr val="008000"/>
                </a:solidFill>
                <a:latin typeface="Angsana New" pitchFamily="18" charset="-34"/>
                <a:cs typeface="Cordia New" pitchFamily="34" charset="-34"/>
              </a:rPr>
              <a:t>1. </a:t>
            </a:r>
            <a:r>
              <a:rPr lang="th-TH" sz="3600" b="1" i="1" u="sng" dirty="0" smtClean="0">
                <a:solidFill>
                  <a:srgbClr val="008000"/>
                </a:solidFill>
                <a:latin typeface="Angsana New" pitchFamily="18" charset="-34"/>
              </a:rPr>
              <a:t>วิธีการ</a:t>
            </a:r>
            <a:r>
              <a:rPr lang="th-TH" sz="3600" b="1" i="1" u="sng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ตรวจสอบ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ก่อนสิ้นเดือนกันยายนของทุกปี</a:t>
            </a:r>
            <a:endParaRPr lang="en-US" sz="3600" b="1" dirty="0" smtClean="0">
              <a:solidFill>
                <a:srgbClr val="0000FF"/>
              </a:solidFill>
              <a:latin typeface="Angsana New" pitchFamily="18" charset="-34"/>
              <a:cs typeface="EucrosiaUPC" pitchFamily="18" charset="-34"/>
            </a:endParaRPr>
          </a:p>
          <a:p>
            <a:pPr marL="609600" indent="-609600" algn="ctr" eaLnBrk="1" hangingPunct="1">
              <a:buClr>
                <a:srgbClr val="0033CC"/>
              </a:buClr>
              <a:buFont typeface="Wingdings" pitchFamily="2" charset="2"/>
              <a:buChar char="v"/>
            </a:pP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ให้ </a:t>
            </a:r>
            <a:r>
              <a:rPr lang="th-TH" sz="3600" b="1" u="sng" dirty="0" err="1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หส.</a:t>
            </a: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ราชการหรือ หัวหน้าหน่วยงานซึ่งมีพัสดุไว้จ่าย</a:t>
            </a:r>
          </a:p>
          <a:p>
            <a:pPr marL="609600" indent="-609600" algn="ctr" eaLnBrk="1" hangingPunct="1">
              <a:buClr>
                <a:srgbClr val="0033CC"/>
              </a:buClr>
              <a:buNone/>
            </a:pP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ตามข้อ </a:t>
            </a:r>
            <a:r>
              <a:rPr lang="en-US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153 </a:t>
            </a: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ดำเนินการออกคำสั่ง</a:t>
            </a:r>
            <a:endParaRPr lang="en-US" sz="3600" b="1" u="sng" dirty="0" smtClean="0">
              <a:solidFill>
                <a:srgbClr val="C00000"/>
              </a:solidFill>
              <a:latin typeface="Angsana New" pitchFamily="18" charset="-34"/>
              <a:cs typeface="EucrosiaUPC" pitchFamily="18" charset="-34"/>
              <a:sym typeface="Wingdings" pitchFamily="2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 (1)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แต่งตั้ง </a:t>
            </a:r>
            <a:r>
              <a:rPr lang="th-TH" sz="3600" b="1" dirty="0" err="1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จนท.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ในหน่วยงาน คนหนึ่ง หรือหลายคน               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ซึ่งมิใช่เจ้าหน้าที่พัสดุ  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ทำการตรวจสอบการรับ – จ่าย พัสดุ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 </a:t>
            </a:r>
            <a:r>
              <a:rPr lang="th-TH" sz="3600" b="1" dirty="0" smtClean="0">
                <a:solidFill>
                  <a:srgbClr val="00206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(</a:t>
            </a:r>
            <a:r>
              <a:rPr lang="en-US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2)</a:t>
            </a:r>
            <a:r>
              <a:rPr lang="th-TH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ตรวจสอบพัสดุงวด</a:t>
            </a:r>
            <a:r>
              <a:rPr lang="en-US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1</a:t>
            </a:r>
            <a:r>
              <a:rPr lang="th-TH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ตุลาคม ปีก่อน – </a:t>
            </a:r>
            <a:r>
              <a:rPr lang="en-US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30 </a:t>
            </a:r>
            <a:r>
              <a:rPr lang="th-TH" sz="3600" b="1" dirty="0" err="1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กย.</a:t>
            </a:r>
            <a:r>
              <a:rPr lang="th-TH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ของปีปัจจุบัน ว่าคงเหลือตรงตามบัญชี/ทะเบียนหรือไม่ พัสดุใดชำรุด สูญหาย เสื่อมคุณภาพ เพราะเหตุใด จำเป็นต้องใช้ในราชการอีกหรือไม่</a:t>
            </a:r>
            <a:endParaRPr lang="th-TH" sz="3600" dirty="0" smtClean="0">
              <a:solidFill>
                <a:srgbClr val="660033"/>
              </a:solidFill>
              <a:latin typeface="Angsana New" pitchFamily="18" charset="-34"/>
              <a:sym typeface="Wingdings" pitchFamily="2" charset="2"/>
            </a:endParaRPr>
          </a:p>
        </p:txBody>
      </p:sp>
      <p:pic>
        <p:nvPicPr>
          <p:cNvPr id="194564" name="Picture 4" descr="j0299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3863" y="0"/>
            <a:ext cx="1100137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14313"/>
            <a:ext cx="8229600" cy="928687"/>
          </a:xfrm>
          <a:solidFill>
            <a:srgbClr val="0070C0"/>
          </a:solidFill>
        </p:spPr>
        <p:txBody>
          <a:bodyPr/>
          <a:lstStyle/>
          <a:p>
            <a:pPr eaLnBrk="1" hangingPunct="1">
              <a:defRPr/>
            </a:pP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การตรวจสอบพัสดุประจำปี (ต่อ)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50" y="1196975"/>
            <a:ext cx="8678863" cy="5518150"/>
          </a:xfrm>
          <a:solidFill>
            <a:schemeClr val="bg1"/>
          </a:solidFill>
          <a:ln w="76200">
            <a:solidFill>
              <a:srgbClr val="EA0075"/>
            </a:solidFill>
            <a:prstDash val="dashDot"/>
          </a:ln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i="1" dirty="0" smtClean="0">
                <a:solidFill>
                  <a:srgbClr val="008000"/>
                </a:solidFill>
                <a:latin typeface="Angsana New" pitchFamily="18" charset="-34"/>
              </a:rPr>
              <a:t>2</a:t>
            </a:r>
            <a:r>
              <a:rPr lang="en-US" sz="3600" b="1" i="1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. </a:t>
            </a:r>
            <a:r>
              <a:rPr lang="th-TH" sz="3600" b="1" i="1" u="sng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หน้าที่ผู้ได้รับแต่งตั้งให้ตรวจสอบพัสดุประจำปี</a:t>
            </a:r>
            <a:endParaRPr lang="en-US" sz="3600" b="1" i="1" u="sng" dirty="0" smtClean="0">
              <a:solidFill>
                <a:srgbClr val="008000"/>
              </a:solidFill>
              <a:latin typeface="Angsana New" pitchFamily="18" charset="-34"/>
              <a:cs typeface="EucrosiaUPC" pitchFamily="18" charset="-34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เริ่มตรวจตั้งแต่วันทำการวันแรกของเดือนตุลาคม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รายงานผลการตรวจสอบ</a:t>
            </a:r>
            <a:r>
              <a:rPr lang="th-TH" sz="3600" b="1" i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 ต่อ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ผู้แต่งตั้งภายใน </a:t>
            </a:r>
            <a:r>
              <a:rPr lang="en-US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30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วันทำการ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           นับแต่วันเริ่มดำเนินการตรวจสอบ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i="1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3. </a:t>
            </a:r>
            <a:r>
              <a:rPr lang="th-TH" sz="3600" b="1" i="1" u="sng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หน้าที่ผู้ออกคำสั่งแต่งตั้ง</a:t>
            </a:r>
            <a:endParaRPr lang="en-US" sz="3600" b="1" i="1" u="sng" dirty="0" smtClean="0">
              <a:solidFill>
                <a:srgbClr val="008000"/>
              </a:solidFill>
              <a:latin typeface="Angsana New" pitchFamily="18" charset="-34"/>
              <a:cs typeface="EucrosiaUPC" pitchFamily="18" charset="-34"/>
            </a:endParaRPr>
          </a:p>
          <a:p>
            <a:pPr marL="268288" indent="-268288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ส่งรายงานเสนอหัวหน้าส่วนราชการทราบ ตามลำดับชั้น </a:t>
            </a:r>
            <a:r>
              <a:rPr lang="en-US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1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ชุด</a:t>
            </a:r>
            <a:endParaRPr lang="th-TH" b="1" dirty="0" smtClean="0">
              <a:solidFill>
                <a:srgbClr val="0000FF"/>
              </a:solidFill>
              <a:latin typeface="Angsana New" pitchFamily="18" charset="-34"/>
              <a:cs typeface="EucrosiaUPC" pitchFamily="18" charset="-34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ส่ง </a:t>
            </a:r>
            <a:r>
              <a:rPr lang="th-TH" sz="3600" b="1" dirty="0" err="1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สตง.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 / </a:t>
            </a:r>
            <a:r>
              <a:rPr lang="th-TH" sz="3600" b="1" dirty="0" err="1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สตง.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 ภูมิภาค </a:t>
            </a:r>
            <a:r>
              <a:rPr lang="en-US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1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ชุด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ส่วนราชการในส่วนภูมิภาค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เสนอส่วนราชการต้นสังกัด </a:t>
            </a:r>
            <a:r>
              <a:rPr lang="en-US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1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ชุด</a:t>
            </a:r>
            <a:endParaRPr lang="th-TH" sz="2800" u="sng" dirty="0" smtClean="0">
              <a:solidFill>
                <a:srgbClr val="660033"/>
              </a:solidFill>
              <a:latin typeface="Angsana New" pitchFamily="18" charset="-34"/>
              <a:sym typeface="Wingdings" pitchFamily="2" charset="2"/>
            </a:endParaRPr>
          </a:p>
        </p:txBody>
      </p:sp>
      <p:pic>
        <p:nvPicPr>
          <p:cNvPr id="195588" name="Picture 4" descr="j0299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476250"/>
            <a:ext cx="1100137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82550"/>
            <a:ext cx="8715375" cy="98901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th-TH" sz="4800" b="1" dirty="0" smtClean="0">
                <a:solidFill>
                  <a:srgbClr val="800000"/>
                </a:solidFill>
                <a:cs typeface="EucrosiaUPC" pitchFamily="18" charset="-34"/>
              </a:rPr>
              <a:t>การสอบสวนข้อเท็จจริงก่อนการจำหน่าย</a:t>
            </a:r>
            <a:r>
              <a:rPr lang="th-TH" sz="3200" b="1" dirty="0" smtClean="0">
                <a:solidFill>
                  <a:srgbClr val="800000"/>
                </a:solidFill>
                <a:cs typeface="EucrosiaUPC" pitchFamily="18" charset="-34"/>
              </a:rPr>
              <a:t>(ข้อ๑๕๖)</a:t>
            </a:r>
            <a:endParaRPr lang="en-US" sz="3200" b="1" dirty="0" smtClean="0">
              <a:solidFill>
                <a:srgbClr val="800000"/>
              </a:solidFill>
              <a:cs typeface="EucrosiaUPC" pitchFamily="18" charset="-34"/>
            </a:endParaRP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4313" y="1143000"/>
            <a:ext cx="8715375" cy="5572125"/>
          </a:xfrm>
          <a:solidFill>
            <a:schemeClr val="bg1"/>
          </a:solidFill>
          <a:ln>
            <a:solidFill>
              <a:srgbClr val="EA0075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Char char="."/>
            </a:pPr>
            <a:r>
              <a:rPr lang="th-TH" sz="3600" smtClean="0">
                <a:solidFill>
                  <a:srgbClr val="008000"/>
                </a:solidFill>
              </a:rPr>
              <a:t> </a:t>
            </a: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กรณี หส.</a:t>
            </a:r>
            <a:r>
              <a:rPr lang="en-US" sz="3600" b="1" smtClean="0">
                <a:solidFill>
                  <a:srgbClr val="0000FF"/>
                </a:solidFill>
                <a:cs typeface="EucrosiaUPC" pitchFamily="18" charset="-34"/>
              </a:rPr>
              <a:t> </a:t>
            </a: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ราชการได้รับรายงานตามข้อ ๑๕๕ ว่ามีพัสดุ ชำรุด เสื่อมสภาพ/สูญไป/หรือไม่จำเป็นต้องใช้งานอีกต่อไป</a:t>
            </a:r>
          </a:p>
          <a:p>
            <a:pPr eaLnBrk="1" hangingPunct="1">
              <a:buFont typeface="Wingdings 2" pitchFamily="18" charset="2"/>
              <a:buChar char="."/>
            </a:pPr>
            <a:r>
              <a:rPr lang="th-TH" sz="3600" b="1" smtClean="0">
                <a:solidFill>
                  <a:srgbClr val="660033"/>
                </a:solidFill>
                <a:cs typeface="EucrosiaUPC" pitchFamily="18" charset="-34"/>
              </a:rPr>
              <a:t>-  ให้แต่งตั้งคณะกรรมการสอบสวนข้อเท็จจริงขึ้นมาคณะหนึ่ง</a:t>
            </a:r>
            <a:endParaRPr lang="th-TH" sz="3600" b="1" smtClean="0">
              <a:solidFill>
                <a:srgbClr val="0000FF"/>
              </a:solidFill>
              <a:cs typeface="EucrosiaUPC" pitchFamily="18" charset="-34"/>
            </a:endParaRPr>
          </a:p>
          <a:p>
            <a:pPr eaLnBrk="1" hangingPunct="1">
              <a:buFont typeface="Wingdings 2" pitchFamily="18" charset="2"/>
              <a:buChar char="."/>
            </a:pP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 </a:t>
            </a:r>
            <a:r>
              <a:rPr lang="th-TH" sz="3600" b="1" i="1" u="sng" smtClean="0">
                <a:solidFill>
                  <a:srgbClr val="FF0000"/>
                </a:solidFill>
                <a:cs typeface="EucrosiaUPC" pitchFamily="18" charset="-34"/>
              </a:rPr>
              <a:t>เว้นแต่ กรณี</a:t>
            </a:r>
            <a:r>
              <a:rPr lang="th-TH" sz="3600" b="1" i="1" smtClean="0">
                <a:solidFill>
                  <a:srgbClr val="0000FF"/>
                </a:solidFill>
                <a:cs typeface="EucrosiaUPC" pitchFamily="18" charset="-34"/>
              </a:rPr>
              <a:t>เห็นได้ชัดเจนว่าเ</a:t>
            </a: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กิดจากการใช้งานตามปกติ หรือสูญไปตามธรรมชาติ</a:t>
            </a:r>
          </a:p>
          <a:p>
            <a:pPr eaLnBrk="1" hangingPunct="1">
              <a:buClr>
                <a:srgbClr val="660033"/>
              </a:buClr>
              <a:buFont typeface="Wingdings" pitchFamily="2" charset="2"/>
              <a:buChar char="v"/>
            </a:pP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 </a:t>
            </a:r>
            <a:r>
              <a:rPr lang="th-TH" sz="3600" b="1" smtClean="0">
                <a:solidFill>
                  <a:srgbClr val="003300"/>
                </a:solidFill>
                <a:cs typeface="EucrosiaUPC" pitchFamily="18" charset="-34"/>
              </a:rPr>
              <a:t>ให้จำหน่ายออกจากบัญชี / ทะเบียน ได้</a:t>
            </a:r>
            <a:endParaRPr lang="en-US" sz="3600" b="1" smtClean="0">
              <a:solidFill>
                <a:srgbClr val="003300"/>
              </a:solidFill>
              <a:cs typeface="EucrosiaUPC" pitchFamily="18" charset="-34"/>
            </a:endParaRPr>
          </a:p>
          <a:p>
            <a:pPr eaLnBrk="1" hangingPunct="1">
              <a:buFont typeface="Wingdings 2" pitchFamily="18" charset="2"/>
              <a:buChar char="."/>
            </a:pPr>
            <a:r>
              <a:rPr lang="en-US" sz="3600" b="1" smtClean="0">
                <a:solidFill>
                  <a:srgbClr val="0000FF"/>
                </a:solidFill>
                <a:cs typeface="EucrosiaUPC" pitchFamily="18" charset="-34"/>
              </a:rPr>
              <a:t> </a:t>
            </a:r>
            <a:r>
              <a:rPr lang="th-TH" b="1" u="sng" smtClean="0">
                <a:solidFill>
                  <a:srgbClr val="FF0000"/>
                </a:solidFill>
                <a:cs typeface="EucrosiaUPC" pitchFamily="18" charset="-34"/>
              </a:rPr>
              <a:t>หาก เห็นสมควรสอบสวนหาตัวผู้รับผิดด้วย </a:t>
            </a:r>
          </a:p>
          <a:p>
            <a:pPr eaLnBrk="1" hangingPunct="1">
              <a:buFont typeface="Wingdings 2" pitchFamily="18" charset="2"/>
              <a:buNone/>
            </a:pPr>
            <a:r>
              <a:rPr lang="th-TH" b="1" smtClean="0">
                <a:solidFill>
                  <a:srgbClr val="660033"/>
                </a:solidFill>
                <a:cs typeface="EucrosiaUPC" pitchFamily="18" charset="-34"/>
              </a:rPr>
              <a:t>	-  ให้แต่งตั้งคณะกรรมการสอบสวนตามระเบียบของทางราชการ</a:t>
            </a:r>
            <a:endParaRPr lang="en-US" b="1" smtClean="0">
              <a:solidFill>
                <a:srgbClr val="660033"/>
              </a:solidFill>
              <a:cs typeface="EucrosiaUPC" pitchFamily="18" charset="-34"/>
            </a:endParaRPr>
          </a:p>
        </p:txBody>
      </p:sp>
      <p:pic>
        <p:nvPicPr>
          <p:cNvPr id="196612" name="Picture 5" descr="j02860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188" y="500063"/>
            <a:ext cx="78581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613" name="Rectangle 7"/>
          <p:cNvSpPr>
            <a:spLocks noChangeArrowheads="1"/>
          </p:cNvSpPr>
          <p:nvPr/>
        </p:nvSpPr>
        <p:spPr bwMode="auto">
          <a:xfrm>
            <a:off x="142875" y="285750"/>
            <a:ext cx="8001000" cy="6429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14313"/>
            <a:ext cx="8569325" cy="642937"/>
          </a:xfrm>
          <a:solidFill>
            <a:srgbClr val="FFFF00"/>
          </a:solidFill>
          <a:ln w="57150">
            <a:solidFill>
              <a:schemeClr val="accent1"/>
            </a:solidFill>
          </a:ln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cs typeface="EucrosiaUPC" pitchFamily="18" charset="-34"/>
              </a:rPr>
              <a:t>การจำหน่ายพัสดุ (ข้อ ๑๕๗) </a:t>
            </a:r>
            <a:endParaRPr lang="th-TH" sz="4800" dirty="0" smtClean="0">
              <a:cs typeface="EucrosiaUPC" pitchFamily="18" charset="-34"/>
            </a:endParaRPr>
          </a:p>
        </p:txBody>
      </p:sp>
      <p:sp>
        <p:nvSpPr>
          <p:cNvPr id="27955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052513"/>
            <a:ext cx="8607425" cy="5616575"/>
          </a:xfrm>
          <a:solidFill>
            <a:srgbClr val="D9F5FF"/>
          </a:solidFill>
          <a:ln w="57150">
            <a:solidFill>
              <a:srgbClr val="660066"/>
            </a:solidFill>
          </a:ln>
        </p:spPr>
        <p:txBody>
          <a:bodyPr rtlCol="0">
            <a:normAutofit fontScale="55000" lnSpcReduction="20000"/>
          </a:bodyPr>
          <a:lstStyle/>
          <a:p>
            <a:pPr marL="609600" indent="-609600" algn="ctr" eaLnBrk="1" fontAlgn="auto" hangingPunct="1">
              <a:spcAft>
                <a:spcPts val="0"/>
              </a:spcAft>
              <a:buFont typeface="Wingdings" pitchFamily="2" charset="2"/>
              <a:buChar char="F"/>
              <a:defRPr/>
            </a:pPr>
            <a:r>
              <a:rPr lang="th-TH" sz="5800" b="1" u="sng" dirty="0" smtClean="0">
                <a:solidFill>
                  <a:srgbClr val="CC0000"/>
                </a:solidFill>
                <a:latin typeface="BrowalliaUPC" pitchFamily="34" charset="-34"/>
                <a:cs typeface="FreesiaUPC" pitchFamily="34" charset="-34"/>
              </a:rPr>
              <a:t>พัสดุใดหมดความจำเป็นในการใช้งาน /ใช้งาน</a:t>
            </a:r>
          </a:p>
          <a:p>
            <a:pPr marL="609600" indent="-609600" algn="ctr" eaLnBrk="1" fontAlgn="auto" hangingPunct="1">
              <a:spcAft>
                <a:spcPts val="0"/>
              </a:spcAft>
              <a:buFont typeface="Wingdings" pitchFamily="2" charset="2"/>
              <a:buChar char="F"/>
              <a:defRPr/>
            </a:pPr>
            <a:r>
              <a:rPr lang="th-TH" sz="5800" b="1" u="sng" dirty="0" smtClean="0">
                <a:solidFill>
                  <a:srgbClr val="CC0000"/>
                </a:solidFill>
                <a:latin typeface="BrowalliaUPC" pitchFamily="34" charset="-34"/>
                <a:cs typeface="FreesiaUPC" pitchFamily="34" charset="-34"/>
              </a:rPr>
              <a:t>จะสิ้นเปลือง  ค่าใช้จ่ายมาก 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F"/>
              <a:defRPr/>
            </a:pPr>
            <a:r>
              <a:rPr lang="th-TH" sz="5800" b="1" u="sng" dirty="0" err="1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ให้หส.</a:t>
            </a:r>
            <a:r>
              <a:rPr lang="th-TH" sz="5800" b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ราชการ พิจารณาสั่งจำหน่ายโดยวิธีใดวิธีหนึ่ง ดังนี้</a:t>
            </a:r>
            <a:endParaRPr lang="en-US" sz="5800" b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 marL="609600" indent="-609600" eaLnBrk="1" fontAlgn="auto" hangingPunct="1"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j"/>
              <a:defRPr/>
            </a:pPr>
            <a:r>
              <a:rPr lang="th-TH" sz="5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ขาย</a:t>
            </a:r>
            <a:r>
              <a:rPr lang="th-TH" sz="5800" b="1" u="sng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/ขายทอดตลาด</a:t>
            </a:r>
            <a:r>
              <a:rPr lang="th-TH" sz="5800" u="sng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  </a:t>
            </a:r>
            <a:r>
              <a:rPr lang="th-TH" sz="5800" b="1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(ถ้าขายให้ส่วนราชการ /รัฐวิสาหกิจ/                          			หน่วยงานอื่นของรัฐ ให้ขายโดยวิธีตกลงราคา)</a:t>
            </a:r>
          </a:p>
          <a:p>
            <a:pPr marL="542925" indent="-542925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5800" b="1" i="1" dirty="0" smtClean="0">
                <a:solidFill>
                  <a:srgbClr val="660066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(เว้นแต่ การขายครั้งหนึ่งได้มารวมกันไม่เกิน ๑ แสน ใช้วิธีตกลงราคา)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800" b="1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</a:t>
            </a:r>
            <a:r>
              <a:rPr lang="th-TH" sz="5800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</a:t>
            </a:r>
            <a:r>
              <a:rPr lang="th-TH" sz="5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แลกเปลี่ยน </a:t>
            </a:r>
            <a:r>
              <a:rPr lang="th-TH" sz="5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          (ให้ทำตามข้อ ๑๒๓-๑๒๗)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800" b="1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</a:t>
            </a:r>
            <a:r>
              <a:rPr lang="th-TH" sz="5800" b="1" dirty="0" smtClean="0">
                <a:solidFill>
                  <a:schemeClr val="accent2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 </a:t>
            </a:r>
            <a:r>
              <a:rPr lang="th-TH" sz="5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โอน</a:t>
            </a:r>
            <a:r>
              <a:rPr lang="th-TH" sz="5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    </a:t>
            </a:r>
            <a:r>
              <a:rPr lang="th-TH" sz="5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ใ</a:t>
            </a:r>
            <a:r>
              <a:rPr lang="th-TH" sz="5800" b="1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ห้โอนแก่ส่วนราชการ/รัฐวิสาหกิจ ท้องถิ่น องค์การสถานสาธารณกุศลตามมาตรา๔๗(๗)มีหลักฐานการโอนเป็นหนังสือไว้ด้วย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m"/>
              <a:defRPr/>
            </a:pPr>
            <a:r>
              <a:rPr lang="th-TH" sz="5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แปรสภาพ หรือทำลาย </a:t>
            </a:r>
            <a:r>
              <a:rPr lang="th-TH" sz="5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(ให้ส่วนราชการเป็นผู้กำหนด)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5800" b="1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( ข้อ๑๖๐ เมื่อดำเนินการตามระเบียบแล้ว ให้จ่ายออกจากทะเบียน)</a:t>
            </a:r>
            <a:endParaRPr lang="th-TH" sz="5800" b="1" dirty="0" smtClean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8909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018C8-A01B-4F41-8233-8138B3BB4FF0}" type="slidenum">
              <a:rPr lang="en-US"/>
              <a:pPr>
                <a:defRPr/>
              </a:pPr>
              <a:t>174</a:t>
            </a:fld>
            <a:endParaRPr lang="th-TH"/>
          </a:p>
        </p:txBody>
      </p:sp>
      <p:pic>
        <p:nvPicPr>
          <p:cNvPr id="19763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1714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362950" cy="725487"/>
          </a:xfrm>
          <a:solidFill>
            <a:srgbClr val="7030A0"/>
          </a:solidFill>
          <a:ln w="76200">
            <a:solidFill>
              <a:srgbClr val="0000CC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ปัญหาและแนวทางปฏิบัติในการจำหน่ายพัสดุ</a:t>
            </a:r>
          </a:p>
        </p:txBody>
      </p:sp>
      <p:sp>
        <p:nvSpPr>
          <p:cNvPr id="16896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88" y="1143000"/>
            <a:ext cx="8577262" cy="5500688"/>
          </a:xfrm>
          <a:solidFill>
            <a:srgbClr val="FFFFD9"/>
          </a:solidFill>
          <a:ln w="76200">
            <a:solidFill>
              <a:srgbClr val="00B05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เรื่องที่ ๑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มติ</a:t>
            </a:r>
            <a:r>
              <a:rPr lang="th-TH" b="1" u="sng" dirty="0" err="1" smtClean="0">
                <a:solidFill>
                  <a:srgbClr val="0000CC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๔๗/๔๘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ส่วนราชการ ก. จะ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ขอขาย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รถยนต์ประจำตำแหน่ง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ให้แก่ข้าราชการโดยไม่ขายทอดตลาด 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หรือเปิดประมูลให้แก่ข้าราชการภายในหน่วยงานก่อน ย่อมกระทำไม่ได้ ขัดระเบียบพัสดุ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เรื่องที่ ๒ </a:t>
            </a:r>
          </a:p>
          <a:p>
            <a:pPr indent="95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มติ</a:t>
            </a:r>
            <a:r>
              <a:rPr lang="th-TH" b="1" u="sng" dirty="0" err="1" smtClean="0">
                <a:solidFill>
                  <a:srgbClr val="0000CC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๕๒ 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วิธีการขาย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ทอดตลาด-ให้คณะกรรมการฯ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ประเมินราคาทรัพย์สินที่จะขาย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จากราคาในท้องตลาดปัจจุบัน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เรื่องที่ ๓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การขายทอดตลาดครั้งหนึ่ง หากมีวงเงินที่ได้มารวมไม่ถึง ๑๐๐,๐๐๐ บาท ให้ขายโดยตกลงราคากันได้ 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ไม่ต้องรอให้มีวงเงิน       ที่ได้มารวมกัน ๑ แสนบาท  ก่อนจึงจะขายทอดตลาดได้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84E438-5C43-4E22-812E-EB11B2FE4701}" type="slidenum">
              <a:rPr lang="en-US"/>
              <a:pPr>
                <a:defRPr/>
              </a:pPr>
              <a:t>175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85750" y="142875"/>
            <a:ext cx="8501063" cy="28575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rgbClr val="FF0000"/>
                </a:solidFill>
                <a:latin typeface="Berlin Sans FB" pitchFamily="34" charset="0"/>
                <a:cs typeface="EucrosiaUPC" pitchFamily="18" charset="-34"/>
              </a:rPr>
              <a:t>หนังสือเวียนวิธีปฏิบัติเรื่องการจำหน่ายพัสดุโดยวิธีการขายทอดตลาด</a:t>
            </a:r>
          </a:p>
          <a:p>
            <a:pPr algn="ctr">
              <a:defRPr/>
            </a:pPr>
            <a:r>
              <a:rPr lang="th-TH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(หนังสือกรมบัญชีกลาง ที่ </a:t>
            </a:r>
            <a:r>
              <a:rPr lang="th-TH" b="1" dirty="0" err="1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กค</a:t>
            </a:r>
            <a:r>
              <a:rPr lang="th-TH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(</a:t>
            </a:r>
            <a:r>
              <a:rPr lang="th-TH" b="1" dirty="0" err="1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กวพ</a:t>
            </a:r>
            <a:r>
              <a:rPr lang="th-TH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)๐๔๒๑.๓/๒๕๗ ลงวันที่ ๒๙ </a:t>
            </a:r>
            <a:r>
              <a:rPr lang="th-TH" b="1" dirty="0" err="1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กรกฏาคม</a:t>
            </a:r>
            <a:r>
              <a:rPr lang="th-TH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 ๒๕๕๒</a:t>
            </a:r>
            <a:r>
              <a:rPr lang="th-TH" sz="4000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)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428625" y="3214688"/>
            <a:ext cx="8429625" cy="3571875"/>
          </a:xfrm>
          <a:prstGeom prst="roundRect">
            <a:avLst/>
          </a:prstGeom>
          <a:solidFill>
            <a:srgbClr val="D9E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2060"/>
                </a:solidFill>
                <a:latin typeface="Berlin Sans FB" pitchFamily="34" charset="0"/>
                <a:cs typeface="FreesiaUPC" pitchFamily="34" charset="-34"/>
              </a:rPr>
              <a:t>๑.ให้ส่วนราชการดำเนินการจำหน่ายพัสดุโดยวิธีการ                  	ขายทอดตลาด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erlin Sans FB" pitchFamily="34" charset="0"/>
                <a:cs typeface="FreesiaUPC" pitchFamily="34" charset="-34"/>
              </a:rPr>
              <a:t>โดยถือปฏิบัติตามแนวทางการขายทอดตลาด ตามประมวลกฎหมายแพ่งและพาณิชย์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erlin Sans FB" pitchFamily="34" charset="0"/>
                <a:cs typeface="FreesiaUPC" pitchFamily="34" charset="-34"/>
              </a:rPr>
              <a:t>มาตรา ๕๐๙-๕๑๗</a:t>
            </a:r>
            <a:endParaRPr lang="th-TH" sz="4000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695582-6C5A-43F1-9F8B-CD080A9D1BD7}" type="slidenum">
              <a:rPr lang="en-US"/>
              <a:pPr>
                <a:defRPr/>
              </a:pPr>
              <a:t>176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52400" y="142875"/>
            <a:ext cx="8858250" cy="6572250"/>
          </a:xfrm>
          <a:prstGeom prst="roundRect">
            <a:avLst/>
          </a:prstGeom>
          <a:solidFill>
            <a:srgbClr val="FDFEDE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๒. </a:t>
            </a:r>
            <a:r>
              <a:rPr lang="th-TH" sz="3200" b="1" i="1" u="sng" dirty="0">
                <a:solidFill>
                  <a:srgbClr val="FF0000"/>
                </a:solidFill>
                <a:latin typeface="Berlin Sans FB" pitchFamily="34" charset="0"/>
                <a:cs typeface="FreesiaUPC" pitchFamily="34" charset="-34"/>
              </a:rPr>
              <a:t>การประเมินราคาทรัพย์สินก่อนการประกาศขายทอดตลาด 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ให้ส่วนราชการทำการประเมินราคาทรัพย์สิน โดยอาศัยหลักเกณฑ์อย่างหนึ่งอย่างใดในการประกอบการพิจารณา ดังนี้</a:t>
            </a:r>
          </a:p>
          <a:p>
            <a:pPr marL="357188" indent="-357188"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	๒.๑ </a:t>
            </a:r>
            <a:r>
              <a:rPr lang="th-TH" sz="3200" b="1" dirty="0">
                <a:solidFill>
                  <a:srgbClr val="003300"/>
                </a:solidFill>
                <a:latin typeface="Berlin Sans FB" pitchFamily="34" charset="0"/>
                <a:cs typeface="FreesiaUPC" pitchFamily="34" charset="-34"/>
              </a:rPr>
              <a:t>ราคาที่ซื้อขายกันตามปกติในท้องตลาด หรือราคาท้องถิ่นของสภาพปัจจุบันพัสดุนั้น ณ เวลาที่จะทำการขาย และ	</a:t>
            </a:r>
          </a:p>
          <a:p>
            <a:pPr marL="357188" indent="-357188">
              <a:defRPr/>
            </a:pPr>
            <a:r>
              <a:rPr lang="th-TH" sz="3200" b="1" i="1" dirty="0">
                <a:solidFill>
                  <a:srgbClr val="003300"/>
                </a:solidFill>
                <a:latin typeface="Berlin Sans FB" pitchFamily="34" charset="0"/>
                <a:cs typeface="FreesiaUPC" pitchFamily="34" charset="-34"/>
              </a:rPr>
              <a:t>	</a:t>
            </a:r>
            <a:r>
              <a:rPr lang="th-TH" sz="3200" b="1" i="1" u="sng" dirty="0">
                <a:solidFill>
                  <a:srgbClr val="C00000"/>
                </a:solidFill>
                <a:latin typeface="Berlin Sans FB" pitchFamily="34" charset="0"/>
                <a:cs typeface="FreesiaUPC" pitchFamily="34" charset="-34"/>
              </a:rPr>
              <a:t>ควรมีการเปรียบเทียบราคา</a:t>
            </a:r>
            <a:r>
              <a:rPr lang="th-TH" sz="3200" b="1" dirty="0">
                <a:solidFill>
                  <a:srgbClr val="003300"/>
                </a:solidFill>
                <a:latin typeface="Berlin Sans FB" pitchFamily="34" charset="0"/>
                <a:cs typeface="FreesiaUPC" pitchFamily="34" charset="-34"/>
              </a:rPr>
              <a:t>ตามความเหมาะสม</a:t>
            </a:r>
          </a:p>
          <a:p>
            <a:pPr marL="622300" indent="-622300"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๒.๒ ราคาตามลักษณะ ประเภท ชนิดของพัสดุ และอายุการใช้งาน	รวมทั้งสภาพและสถานที่ตั้งของพัสดุ                         </a:t>
            </a:r>
            <a:r>
              <a:rPr lang="th-TH" sz="3200" b="1" i="1" u="sng" dirty="0">
                <a:solidFill>
                  <a:srgbClr val="C00000"/>
                </a:solidFill>
                <a:latin typeface="Berlin Sans FB" pitchFamily="34" charset="0"/>
                <a:cs typeface="FreesiaUPC" pitchFamily="34" charset="-34"/>
              </a:rPr>
              <a:t>กรณีไม่มีจำหน่ายทั่วไป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	</a:t>
            </a:r>
            <a:r>
              <a:rPr lang="th-TH" sz="3200" b="1" dirty="0">
                <a:solidFill>
                  <a:schemeClr val="tx1"/>
                </a:solidFill>
                <a:latin typeface="Berlin Sans FB" pitchFamily="34" charset="0"/>
                <a:cs typeface="FreesiaUPC" pitchFamily="34" charset="-34"/>
              </a:rPr>
              <a:t>ทั้งนี้ ให้อยู่ในดุลพินิจของหัวหน้าส่วนราชการในการพิจารณาตามหลักเกณฑ์ข้างต้น และให้คำนึงถึงประโยชน์ของทางราชการด้วย</a:t>
            </a:r>
            <a:endParaRPr lang="th-TH" sz="3200" b="1" dirty="0">
              <a:solidFill>
                <a:schemeClr val="tx1"/>
              </a:solidFill>
              <a:cs typeface="FreesiaUPC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FDDA33-3A29-4421-9C78-F4E764EA4789}" type="slidenum">
              <a:rPr lang="en-US"/>
              <a:pPr>
                <a:defRPr/>
              </a:pPr>
              <a:t>177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1D77C0AD-4DA7-4F13-8418-D1A1AB580E25}" type="slidenum">
              <a:rPr lang="en-US" smtClean="0"/>
              <a:pPr>
                <a:defRPr/>
              </a:pPr>
              <a:t>178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75" y="214313"/>
            <a:ext cx="8715375" cy="1000125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EA00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rgbClr val="0000CC"/>
                </a:solidFill>
                <a:cs typeface="FreesiaUPC" pitchFamily="34" charset="-34"/>
              </a:rPr>
              <a:t>การ</a:t>
            </a:r>
            <a:r>
              <a:rPr lang="th-TH" sz="4800" b="1" smtClean="0">
                <a:solidFill>
                  <a:srgbClr val="0000CC"/>
                </a:solidFill>
                <a:cs typeface="FreesiaUPC" pitchFamily="34" charset="-34"/>
              </a:rPr>
              <a:t>จำหน่ายพัสดุเป็น</a:t>
            </a:r>
            <a:r>
              <a:rPr lang="th-TH" sz="4800" b="1" dirty="0">
                <a:solidFill>
                  <a:srgbClr val="0000CC"/>
                </a:solidFill>
                <a:cs typeface="FreesiaUPC" pitchFamily="34" charset="-34"/>
              </a:rPr>
              <a:t>สูญ (ข้อ ๑๕๙)</a:t>
            </a:r>
            <a:endParaRPr lang="th-TH" sz="4800" dirty="0">
              <a:solidFill>
                <a:srgbClr val="0000CC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357188" y="4429125"/>
            <a:ext cx="4214812" cy="19288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u="sng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ซื้อ/ได้มารวมกันไม่เกิน ๕๐๐,๐๐๐ บาท </a:t>
            </a:r>
          </a:p>
          <a:p>
            <a:pPr algn="ctr">
              <a:defRPr/>
            </a:pPr>
            <a:r>
              <a:rPr lang="th-TH" b="1" u="sng" dirty="0">
                <a:solidFill>
                  <a:srgbClr val="0000CC"/>
                </a:solidFill>
                <a:cs typeface="FreesiaUPC" pitchFamily="34" charset="-34"/>
              </a:rPr>
              <a:t>(หัวหน้าส่วนราชการ)</a:t>
            </a:r>
          </a:p>
          <a:p>
            <a:pPr algn="ctr">
              <a:defRPr/>
            </a:pPr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643438" y="4286250"/>
            <a:ext cx="4357687" cy="21431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ซื้อ/ได้มารวมกันเกิน ๕๐๐,๐๐๐ บาท </a:t>
            </a:r>
          </a:p>
          <a:p>
            <a:pPr algn="ctr">
              <a:defRPr/>
            </a:pP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(กระทรวงการคลัง/              หรือผู้</a:t>
            </a:r>
            <a:r>
              <a:rPr lang="th-TH" sz="3600" b="1" u="sng" dirty="0" err="1">
                <a:solidFill>
                  <a:srgbClr val="0000CC"/>
                </a:solidFill>
                <a:cs typeface="FreesiaUPC" pitchFamily="34" charset="-34"/>
              </a:rPr>
              <a:t>ที่กค.</a:t>
            </a: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มอบหมาย)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85750" y="1285875"/>
            <a:ext cx="8429625" cy="1857375"/>
          </a:xfrm>
          <a:prstGeom prst="roundRect">
            <a:avLst/>
          </a:prstGeom>
          <a:solidFill>
            <a:srgbClr val="FF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Char char="-"/>
              <a:defRPr/>
            </a:pPr>
            <a:endParaRPr lang="th-TH" b="1" dirty="0">
              <a:solidFill>
                <a:srgbClr val="660033"/>
              </a:solidFill>
              <a:cs typeface="EucrosiaUPC" pitchFamily="18" charset="-34"/>
            </a:endParaRPr>
          </a:p>
          <a:p>
            <a:pPr algn="ctr">
              <a:buFontTx/>
              <a:buChar char="-"/>
              <a:defRPr/>
            </a:pPr>
            <a:r>
              <a:rPr lang="th-TH" sz="3600" b="1" dirty="0">
                <a:solidFill>
                  <a:srgbClr val="660033"/>
                </a:solidFill>
                <a:cs typeface="EucrosiaUPC" pitchFamily="18" charset="-34"/>
              </a:rPr>
              <a:t>พัสดุสูญไปโดยไม่มีตัวผู้รับผิด</a:t>
            </a:r>
          </a:p>
          <a:p>
            <a:pPr algn="ctr">
              <a:buFontTx/>
              <a:buChar char="-"/>
              <a:defRPr/>
            </a:pPr>
            <a:r>
              <a:rPr lang="th-TH" sz="3600" b="1" dirty="0">
                <a:solidFill>
                  <a:srgbClr val="FF0000"/>
                </a:solidFill>
                <a:cs typeface="EucrosiaUPC" pitchFamily="18" charset="-34"/>
              </a:rPr>
              <a:t>หรือ มีตัวผู้รับผิดแต่ไม่สามารถชดใช้ได้</a:t>
            </a:r>
          </a:p>
          <a:p>
            <a:pPr algn="ctr">
              <a:buFontTx/>
              <a:buChar char="-"/>
              <a:defRPr/>
            </a:pPr>
            <a:r>
              <a:rPr lang="th-TH" sz="4000" b="1" dirty="0">
                <a:solidFill>
                  <a:srgbClr val="00B050"/>
                </a:solidFill>
                <a:cs typeface="EucrosiaUPC" pitchFamily="18" charset="-34"/>
              </a:rPr>
              <a:t>หรือมีตัวพัสดุอยู่แต่ไม่สมควรจำหน่ายตามข้อ ๑๕๗</a:t>
            </a:r>
          </a:p>
          <a:p>
            <a:pPr algn="ctr">
              <a:buFontTx/>
              <a:buChar char="-"/>
              <a:defRPr/>
            </a:pPr>
            <a:endParaRPr lang="th-TH" dirty="0"/>
          </a:p>
        </p:txBody>
      </p:sp>
      <p:sp>
        <p:nvSpPr>
          <p:cNvPr id="7" name="เมฆ 6"/>
          <p:cNvSpPr/>
          <p:nvPr/>
        </p:nvSpPr>
        <p:spPr>
          <a:xfrm>
            <a:off x="2000250" y="3143250"/>
            <a:ext cx="5072063" cy="571500"/>
          </a:xfrm>
          <a:prstGeom prst="cloud">
            <a:avLst/>
          </a:prstGeom>
          <a:solidFill>
            <a:srgbClr val="E7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rgbClr val="FF0000"/>
                </a:solidFill>
                <a:cs typeface="FreesiaUPC" pitchFamily="34" charset="-34"/>
              </a:rPr>
              <a:t>ให้จำหน่ายเป็นสูญได้ 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9" name="รูปห้าเหลี่ยม 8"/>
          <p:cNvSpPr/>
          <p:nvPr/>
        </p:nvSpPr>
        <p:spPr>
          <a:xfrm>
            <a:off x="1143000" y="3786188"/>
            <a:ext cx="6643688" cy="500062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ผู้มีอำนาจจำหน่าย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1DD2F2-FE0E-4761-A38A-F957202519ED}" type="slidenum">
              <a:rPr lang="en-US" smtClean="0"/>
              <a:pPr>
                <a:defRPr/>
              </a:pPr>
              <a:t>179</a:t>
            </a:fld>
            <a:endParaRPr lang="th-TH"/>
          </a:p>
        </p:txBody>
      </p:sp>
      <p:pic>
        <p:nvPicPr>
          <p:cNvPr id="206851" name="Picture 9" descr="cgd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9688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52" name="รูปภาพ 4" descr="1186991789etoon4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14313"/>
            <a:ext cx="207168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สี่เหลี่ยมผืนผ้า 14"/>
          <p:cNvSpPr/>
          <p:nvPr/>
        </p:nvSpPr>
        <p:spPr>
          <a:xfrm>
            <a:off x="2571750" y="285750"/>
            <a:ext cx="4232275" cy="23082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7200" b="1" dirty="0">
                <a:solidFill>
                  <a:srgbClr val="FFFF00"/>
                </a:solidFill>
                <a:latin typeface="Broadway" pitchFamily="82" charset="0"/>
                <a:cs typeface="FreesiaUPC" pitchFamily="34" charset="-34"/>
              </a:rPr>
              <a:t>ถาม – ตอบ ปัญหา</a:t>
            </a:r>
            <a:endParaRPr lang="th-TH" sz="7200" dirty="0">
              <a:solidFill>
                <a:srgbClr val="FFFF00"/>
              </a:solidFill>
              <a:latin typeface="Broadway" pitchFamily="82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WordArt 2"/>
          <p:cNvSpPr>
            <a:spLocks noChangeArrowheads="1" noChangeShapeType="1" noTextEdit="1"/>
          </p:cNvSpPr>
          <p:nvPr/>
        </p:nvSpPr>
        <p:spPr bwMode="auto">
          <a:xfrm>
            <a:off x="1000125" y="285750"/>
            <a:ext cx="6286500" cy="571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583"/>
              </a:avLst>
            </a:prstTxWarp>
          </a:bodyPr>
          <a:lstStyle/>
          <a:p>
            <a:r>
              <a:rPr lang="th-TH" sz="4000" b="1" i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ngsana New"/>
                <a:cs typeface="Angsana New"/>
              </a:rPr>
              <a:t>สวัสดี</a:t>
            </a:r>
          </a:p>
        </p:txBody>
      </p:sp>
      <p:pic>
        <p:nvPicPr>
          <p:cNvPr id="209923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0" y="285750"/>
            <a:ext cx="1785938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9358E9-8D2C-4EAA-A0D1-00D2510F94DF}" type="slidenum">
              <a:rPr lang="en-US"/>
              <a:pPr>
                <a:defRPr/>
              </a:pPr>
              <a:t>180</a:t>
            </a:fld>
            <a:endParaRPr lang="th-TH"/>
          </a:p>
        </p:txBody>
      </p:sp>
      <p:pic>
        <p:nvPicPr>
          <p:cNvPr id="209925" name="รูปภาพ 4" descr="08034-8705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0"/>
            <a:ext cx="158750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6660</TotalTime>
  <Words>13642</Words>
  <Application>Microsoft Office PowerPoint</Application>
  <PresentationFormat>นำเสนอทางหน้าจอ (4:3)</PresentationFormat>
  <Paragraphs>1505</Paragraphs>
  <Slides>180</Slides>
  <Notes>8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180</vt:i4>
      </vt:variant>
    </vt:vector>
  </HeadingPairs>
  <TitlesOfParts>
    <vt:vector size="181" baseType="lpstr"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การจำหน่ายพัสดุเป็นสูญ</vt:lpstr>
      <vt:lpstr>การลงจ่ายออกจากบัญชี/ทะเบียน</vt:lpstr>
      <vt:lpstr>งานนำเสนอ PowerPoint</vt:lpstr>
      <vt:lpstr>งานนำเสนอ PowerPoint</vt:lpstr>
      <vt:lpstr>การซื้อ /การจ้าง ตามความหมายของระเบียบฯ ข้อ ๕</vt:lpstr>
      <vt:lpstr>งานจ้างก่อสร้าง คืองานอะไร (มติกวพ.ปี๕๒)</vt:lpstr>
      <vt:lpstr> ถ้าเป็นงานจ้างก่อสร้าง  ทุกวิธี/ทุกวงเงิน (ยกเว้น การจัดทำเอง และงานก่อสร้างในต่างประเทศ) ต้องแต่งตั้งคณะกรรมการกำหนดราคากลาง ก่อนการจัดทำรายงานขอจ้างทุกครั้ง   เพื่อนำราคากลางไปจัดทำรายงานขอจ้างตามข้อ ๒๗ และใช้เปรียบเทียบราคาของผู้เข้าเสนอราคา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กรณีที่เป็นงานซื้อ / จ้าง ทั่วไป ไม่มีเรื่องการให้ต้องกำหนดผลงานผู้เสนอราคา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(ตัวอย่าง)การไม่ทำรายงานขอซื้อ/ขอจ้าง                    ก่อนการจัดหาตามระเบียบฯ ข้อ  ๒๗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เหตุที่ห้ามแบ่งซื้อ /แบ่งจ้าง  เนื่องจากการจัดหาพัสดุคราวละจำนวนมาก ทำให้มีการแข่งขันราคาอย่างเสรี /ราชการได้ประโยชน์สูงสุด</vt:lpstr>
      <vt:lpstr>การรวมจัดซื้อพัสดุประเภทเดียวกัน</vt:lpstr>
      <vt:lpstr>งานนำเสนอ PowerPoint</vt:lpstr>
      <vt:lpstr>งานนำเสนอ PowerPoint</vt:lpstr>
      <vt:lpstr>เงินงบประมาณที่แยกออกเป็น แต่ละรายการ   ไม่ถือว่าแบ่งซื้อ /แบ่งจ้าง.</vt:lpstr>
      <vt:lpstr>การแบ่งวงเงินและกระจายอำนาจ  ในการจัดซื้อ/จัดจ้างไปให้หน่วยงานย่อยแต่ละแห่ง            ในสังกัดไปจัดหาเอง ไม่ถือว่าแบ่งซื้อ/แบ่งจ้าง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การซื้อโดยวิธีพิเศษ(วงเงินเกิน๑ แสนขึ้นไป) และหน้าที่ของคณะกรรมการฯ(ข้อ ๒๓/ข้อ ๕๗) </vt:lpstr>
      <vt:lpstr>งานนำเสนอ PowerPoint</vt:lpstr>
      <vt:lpstr>การจ้างโดยวิธีพิเศษ (วงเงินเกิน๑ แสนขึ้นไป)  และหน้าที่ของคณะกรรมการฯ (ข้อ๒๔, ๕๘)</vt:lpstr>
      <vt:lpstr>งานนำเสนอ PowerPoint</vt:lpstr>
      <vt:lpstr>งานนำเสนอ PowerPoint</vt:lpstr>
      <vt:lpstr>  </vt:lpstr>
      <vt:lpstr>งานนำเสนอ PowerPoint</vt:lpstr>
      <vt:lpstr>งานนำเสนอ PowerPoint</vt:lpstr>
      <vt:lpstr>มติคณะรัฐมนตรี ๖ ตุลาคม ๒๕๕๒    (ต่อ)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การจัดหาพัสดุโดยวิธีแลกเปลี่ยน (ข้อ๑๒๓-๑๒๗)</vt:lpstr>
      <vt:lpstr>หน้าที่ของคณะกรรมการแลกเปลี่ยนพัสดุกับเอกชน</vt:lpstr>
      <vt:lpstr>หน้าที่คณะกรรมการแลกเปลี่ยนพัสดุกับเอกชน(ต่อ)</vt:lpstr>
      <vt:lpstr>(ตัวอย่าง) แนวปฏิบัติเรื่องการแลกเปลี่ยน</vt:lpstr>
      <vt:lpstr> การจัดหาพัสดุโดย วิธีการเช่า (ข้อ๑๒๘-๑๓๐) </vt:lpstr>
      <vt:lpstr>งานนำเสนอ PowerPoint</vt:lpstr>
      <vt:lpstr>งานนำเสนอ PowerPoint</vt:lpstr>
      <vt:lpstr>สาระสำคัญของสัญญา ประกอบไปด้วย </vt:lpstr>
      <vt:lpstr>รูปแบบสัญญาตามตัวอย่างที่ กวพ.กำหนด</vt:lpstr>
      <vt:lpstr>รูปแบบสัญญาตามตัวอย่างที่ กวพ.กำหนด (ต่อ)</vt:lpstr>
      <vt:lpstr>รูปแบบสัญญา ตามตัวอย่างที่เคยผ่านการพิจารณาจากสำนักงานอัยการสูงสุด</vt:lpstr>
      <vt:lpstr>กรณีทำข้อตกลงเป็นหนังสือไว้ต่อกัน ทำได้ดังนี้ (ข้อ ๑๓๓)</vt:lpstr>
      <vt:lpstr>กรณีที่ไม่ต้องทำข้อตกลงเป็นหนังสือ ไว้ต่อกันก็ได้  (ระเบียบข้อ ๑๓๓ วรรคท้าย)</vt:lpstr>
      <vt:lpstr> การทำสัญญาจ้างก่อสร้างทุกประเภท  ต้องมีเงื่อนไขให้มีการทำสัญญาแบบปรับราคาได้(ค่าK)</vt:lpstr>
      <vt:lpstr>ใคร ? เป็นผู้มีอำนาจลงนามในสัญญา                      หรือใบสั่งซื้อ /ใบสั่งจ้าง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ผลของสัญญา</vt:lpstr>
      <vt:lpstr>การบริหารสัญญา  </vt:lpstr>
      <vt:lpstr>   ใคร ?   เป็นผู้มีหน้าที่บริหารสัญญา</vt:lpstr>
      <vt:lpstr>      กรณีจำเป็นต้องแก้ไข/เปลี่ยนแปลงสัญญา               (ข้อ ๑๓๖)  </vt:lpstr>
      <vt:lpstr> การแก้ไข/เปลี่ยนแปลงสัญญา (ต่อ)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การแก้ไขสัญญา เพื่อเปลี่ยนหลักประกันสัญญา กระทำได้</vt:lpstr>
      <vt:lpstr>งานนำเสนอ PowerPoint</vt:lpstr>
      <vt:lpstr>ใคร ?  เป็นผู้เสนอความเห็นต่อหัวหน้าส่วนราชการ เพื่อ แก้ไข/เปลี่ยนแปลงสัญญา หรือข้อตกลง การงด ลดค่าปรับ/ขยายเวลาสัญญา/ข้อตกลง</vt:lpstr>
      <vt:lpstr>งานนำเสนอ PowerPoint</vt:lpstr>
      <vt:lpstr> การนับระยะเวลาตามระเบียบฯพัสดุ ให้นับวันรุ่งขึ้น   ตามประมวลกฎหมายแพ่งและพาณิชย์  (การนับวันปรับ งด ลดค่าปรับ หรือ ขยายเวลาสัญญา) </vt:lpstr>
      <vt:lpstr>(กรณีศึกษา) การพิจารณาอนุมัติให้งด/ ลดค่าปรับ                            หรือการขยายระยะเวลาสัญญา                                    ไม่ต้องทำสัญญาแก้ไขเพิ่มเติม</vt:lpstr>
      <vt:lpstr>ผู้รับจ้างขอขยายสัญญามาก่อนถึงวันครบอายุสัญญา แต่หัวหน้าส่วนราชการอนุมัติให้ขยายสัญญาล่าช้า                จนล่วงเลยวันครบอายุสัญญาไปแล้ว...มีวิธีปฏิบัติอย่างไร?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การบอกเลิก/ตกลงกันเลิกสัญญา หรือข้อตกลง</vt:lpstr>
      <vt:lpstr>ผลของการบอกเลิกสัญญา/ข้อตกลง </vt:lpstr>
      <vt:lpstr> (กรณีศึกษา)คู่สัญญาส่งมอบไม่ตรงงวดงาน ในสัญญา ยังไม่ถือว่าผิดสัญญา จึงปรับระหว่างงวดงานไม่ได้     </vt:lpstr>
      <vt:lpstr>  ข้อควรระวัง  (ข้อหารือ)  เรื่องการบอกเลิกสัญญา </vt:lpstr>
      <vt:lpstr>(กรณีศึกษา) ผลของการบอกเลิกสัญญา จะถอนไม่ได้</vt:lpstr>
      <vt:lpstr>งานนำเสนอ PowerPoint</vt:lpstr>
      <vt:lpstr>การบอกเลิกสัญญาเมื่อมีค่าปรับเกิน ๑๐ % ไปแล้ว (มติ๓๗/๐๙/๕๒)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สิทธิหลังจากการบอกเลิกสัญญา/จะริบหลักประกันสัญญาทั้งหมด/หรือริบแต่เพียงบางส่วน ได้หรือไม่? </vt:lpstr>
      <vt:lpstr>ความรู้ เกี่ยวกับหลักประกัน   -ซองเสนอราคา  -หลักประกันสัญญา</vt:lpstr>
      <vt:lpstr>ความหมายของ   หลักประกันซอง/หลักประกันสัญญา</vt:lpstr>
      <vt:lpstr>หลักประกันซอง   และ  หลักประกันสัญญา  กำหนดให้ผู้เสนอราคาในวิธีประกวดราคา หรือคู่สัญญาต้อง  นำหลักประกันมาวาง(ระเบียบฯข้อ ๑๔๑มี๕อย่าง)</vt:lpstr>
      <vt:lpstr>แนวปฏิบัติที่ถูกต้องในการออกหนังสือค้ำประกันธนาคาร    (เพื่อใช้เป็นหลักประกันสัญญา)</vt:lpstr>
      <vt:lpstr>หนังสือค้ำประกันสัญญาต้องมีระยะเวลา       ครอบคลุมถึงวันสิ้นสุดสัญญา</vt:lpstr>
      <vt:lpstr>หนังสือค้ำประกัน ต้องระบุการค้ำประกันต่อ  ส่วนราชการคู่สัญญา ที่เป็นนิติบุคคล</vt:lpstr>
      <vt:lpstr>อัตราการคิดหลักประกันซองและหลักประกันสัญญา</vt:lpstr>
      <vt:lpstr> วิธีปฏิบัติกรณีผู้เสนอราคา หรือผู้ได้รับคัดเลือกให้เข้าทำสัญญา กับทางราชการ  ใช้พันธบัตรรัฐบาลเป็นหลักประกันซอง/สัญญา </vt:lpstr>
      <vt:lpstr>ข้อควรระวัง ในการรับหลักประกันที่เป็นพันธบัตรรัฐบาลไทย</vt:lpstr>
      <vt:lpstr>วิธีปฏิบัติในการรับหลักประกันที่เป็นพันธบัตรรัฐบาล (กรณีเป็นพันธบัตรของบุคคลธรรมดา)</vt:lpstr>
      <vt:lpstr>กวพ.อนุมัติผ่อนผันให้นำหลักประกันซอง ที่เป็นเงินสด       หรือเช็คที่ธนาคารเซ็นสั่งจ่าย  มาใช้เป็นหลักประกันสัญญา ได้</vt:lpstr>
      <vt:lpstr>วิธีปฏิบัติก่อนการคืนหลักประกันสัญญา</vt:lpstr>
      <vt:lpstr> ๓. กรณีพบความชำรุดบกพร่อง  ในระหว่างเวลาประกันตามสัญญา </vt:lpstr>
      <vt:lpstr>         ๔.ก่อนสิ้นสุดเวลาประกันความชำรุดบกพร่อง              ภายใน ๑๕ วัน กรณีประกันไม่เกิน ๖ เดือน ภายใน ๓๐ วัน กรณีประกันเกิน ๖ เดือนขึ้นไป   </vt:lpstr>
      <vt:lpstr>งานนำเสนอ PowerPoint</vt:lpstr>
      <vt:lpstr>วิธีการยืม (ข้อ๑๔๖-๑๕๐)</vt:lpstr>
      <vt:lpstr>การลงบัญชี/ทะเบียน ควบคุมพัสดุ (ข้อ ๑๕๑)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การตรวจสอบพัสดุประจำปี(ข้อ 155)</vt:lpstr>
      <vt:lpstr>การตรวจสอบพัสดุประจำปี (ต่อ)</vt:lpstr>
      <vt:lpstr>การสอบสวนข้อเท็จจริงก่อนการจำหน่าย(ข้อ๑๕๖)</vt:lpstr>
      <vt:lpstr>การจำหน่ายพัสดุ (ข้อ ๑๕๗) </vt:lpstr>
      <vt:lpstr>ปัญหาและแนวทางปฏิบัติในการจำหน่ายพัสดุ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The Comptroller General's Department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ระเบียบสำนักนายกรัฐมนตรี  ว่าด้วยการพัสดุ พ.ศ.  2535 และที่แก้ไขเพิ่มเติม</dc:title>
  <dc:creator>CGD</dc:creator>
  <cp:lastModifiedBy>admin</cp:lastModifiedBy>
  <cp:revision>663</cp:revision>
  <cp:lastPrinted>2013-04-02T06:28:21Z</cp:lastPrinted>
  <dcterms:created xsi:type="dcterms:W3CDTF">2008-03-03T19:33:35Z</dcterms:created>
  <dcterms:modified xsi:type="dcterms:W3CDTF">2014-10-14T04:46:19Z</dcterms:modified>
</cp:coreProperties>
</file>