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3" r:id="rId1"/>
  </p:sldMasterIdLst>
  <p:notesMasterIdLst>
    <p:notesMasterId r:id="rId250"/>
  </p:notesMasterIdLst>
  <p:handoutMasterIdLst>
    <p:handoutMasterId r:id="rId251"/>
  </p:handoutMasterIdLst>
  <p:sldIdLst>
    <p:sldId id="912" r:id="rId2"/>
    <p:sldId id="520" r:id="rId3"/>
    <p:sldId id="1181" r:id="rId4"/>
    <p:sldId id="1047" r:id="rId5"/>
    <p:sldId id="1048" r:id="rId6"/>
    <p:sldId id="1130" r:id="rId7"/>
    <p:sldId id="1131" r:id="rId8"/>
    <p:sldId id="1173" r:id="rId9"/>
    <p:sldId id="1134" r:id="rId10"/>
    <p:sldId id="1135" r:id="rId11"/>
    <p:sldId id="1136" r:id="rId12"/>
    <p:sldId id="1137" r:id="rId13"/>
    <p:sldId id="1138" r:id="rId14"/>
    <p:sldId id="1139" r:id="rId15"/>
    <p:sldId id="1140" r:id="rId16"/>
    <p:sldId id="1142" r:id="rId17"/>
    <p:sldId id="1143" r:id="rId18"/>
    <p:sldId id="1144" r:id="rId19"/>
    <p:sldId id="1145" r:id="rId20"/>
    <p:sldId id="1146" r:id="rId21"/>
    <p:sldId id="1213" r:id="rId22"/>
    <p:sldId id="1214" r:id="rId23"/>
    <p:sldId id="1215" r:id="rId24"/>
    <p:sldId id="1077" r:id="rId25"/>
    <p:sldId id="1078" r:id="rId26"/>
    <p:sldId id="1079" r:id="rId27"/>
    <p:sldId id="1080" r:id="rId28"/>
    <p:sldId id="1081" r:id="rId29"/>
    <p:sldId id="1082" r:id="rId30"/>
    <p:sldId id="1083" r:id="rId31"/>
    <p:sldId id="1084" r:id="rId32"/>
    <p:sldId id="1085" r:id="rId33"/>
    <p:sldId id="1086" r:id="rId34"/>
    <p:sldId id="1087" r:id="rId35"/>
    <p:sldId id="1088" r:id="rId36"/>
    <p:sldId id="1089" r:id="rId37"/>
    <p:sldId id="1090" r:id="rId38"/>
    <p:sldId id="1091" r:id="rId39"/>
    <p:sldId id="1092" r:id="rId40"/>
    <p:sldId id="1093" r:id="rId41"/>
    <p:sldId id="1094" r:id="rId42"/>
    <p:sldId id="1095" r:id="rId43"/>
    <p:sldId id="1096" r:id="rId44"/>
    <p:sldId id="1097" r:id="rId45"/>
    <p:sldId id="1098" r:id="rId46"/>
    <p:sldId id="1099" r:id="rId47"/>
    <p:sldId id="1100" r:id="rId48"/>
    <p:sldId id="1147" r:id="rId49"/>
    <p:sldId id="1049" r:id="rId50"/>
    <p:sldId id="1208" r:id="rId51"/>
    <p:sldId id="918" r:id="rId52"/>
    <p:sldId id="919" r:id="rId53"/>
    <p:sldId id="920" r:id="rId54"/>
    <p:sldId id="921" r:id="rId55"/>
    <p:sldId id="922" r:id="rId56"/>
    <p:sldId id="923" r:id="rId57"/>
    <p:sldId id="924" r:id="rId58"/>
    <p:sldId id="925" r:id="rId59"/>
    <p:sldId id="927" r:id="rId60"/>
    <p:sldId id="928" r:id="rId61"/>
    <p:sldId id="929" r:id="rId62"/>
    <p:sldId id="930" r:id="rId63"/>
    <p:sldId id="931" r:id="rId64"/>
    <p:sldId id="935" r:id="rId65"/>
    <p:sldId id="936" r:id="rId66"/>
    <p:sldId id="937" r:id="rId67"/>
    <p:sldId id="940" r:id="rId68"/>
    <p:sldId id="941" r:id="rId69"/>
    <p:sldId id="523" r:id="rId70"/>
    <p:sldId id="524" r:id="rId71"/>
    <p:sldId id="525" r:id="rId72"/>
    <p:sldId id="526" r:id="rId73"/>
    <p:sldId id="527" r:id="rId74"/>
    <p:sldId id="528" r:id="rId75"/>
    <p:sldId id="529" r:id="rId76"/>
    <p:sldId id="530" r:id="rId77"/>
    <p:sldId id="1209" r:id="rId78"/>
    <p:sldId id="1210" r:id="rId79"/>
    <p:sldId id="1022" r:id="rId80"/>
    <p:sldId id="1023" r:id="rId81"/>
    <p:sldId id="1024" r:id="rId82"/>
    <p:sldId id="1025" r:id="rId83"/>
    <p:sldId id="1120" r:id="rId84"/>
    <p:sldId id="1026" r:id="rId85"/>
    <p:sldId id="1027" r:id="rId86"/>
    <p:sldId id="1028" r:id="rId87"/>
    <p:sldId id="1029" r:id="rId88"/>
    <p:sldId id="1031" r:id="rId89"/>
    <p:sldId id="1032" r:id="rId90"/>
    <p:sldId id="1216" r:id="rId91"/>
    <p:sldId id="1217" r:id="rId92"/>
    <p:sldId id="1218" r:id="rId93"/>
    <p:sldId id="1033" r:id="rId94"/>
    <p:sldId id="1034" r:id="rId95"/>
    <p:sldId id="1035" r:id="rId96"/>
    <p:sldId id="1036" r:id="rId97"/>
    <p:sldId id="1037" r:id="rId98"/>
    <p:sldId id="1038" r:id="rId99"/>
    <p:sldId id="1039" r:id="rId100"/>
    <p:sldId id="1040" r:id="rId101"/>
    <p:sldId id="1041" r:id="rId102"/>
    <p:sldId id="1042" r:id="rId103"/>
    <p:sldId id="1045" r:id="rId104"/>
    <p:sldId id="1046" r:id="rId105"/>
    <p:sldId id="540" r:id="rId106"/>
    <p:sldId id="1126" r:id="rId107"/>
    <p:sldId id="1127" r:id="rId108"/>
    <p:sldId id="1128" r:id="rId109"/>
    <p:sldId id="541" r:id="rId110"/>
    <p:sldId id="542" r:id="rId111"/>
    <p:sldId id="543" r:id="rId112"/>
    <p:sldId id="544" r:id="rId113"/>
    <p:sldId id="545" r:id="rId114"/>
    <p:sldId id="1219" r:id="rId115"/>
    <p:sldId id="1220" r:id="rId116"/>
    <p:sldId id="1221" r:id="rId117"/>
    <p:sldId id="1222" r:id="rId118"/>
    <p:sldId id="1223" r:id="rId119"/>
    <p:sldId id="1224" r:id="rId120"/>
    <p:sldId id="1225" r:id="rId121"/>
    <p:sldId id="547" r:id="rId122"/>
    <p:sldId id="548" r:id="rId123"/>
    <p:sldId id="549" r:id="rId124"/>
    <p:sldId id="550" r:id="rId125"/>
    <p:sldId id="1148" r:id="rId126"/>
    <p:sldId id="551" r:id="rId127"/>
    <p:sldId id="552" r:id="rId128"/>
    <p:sldId id="1149" r:id="rId129"/>
    <p:sldId id="1150" r:id="rId130"/>
    <p:sldId id="1151" r:id="rId131"/>
    <p:sldId id="1152" r:id="rId132"/>
    <p:sldId id="1153" r:id="rId133"/>
    <p:sldId id="1154" r:id="rId134"/>
    <p:sldId id="553" r:id="rId135"/>
    <p:sldId id="554" r:id="rId136"/>
    <p:sldId id="555" r:id="rId137"/>
    <p:sldId id="556" r:id="rId138"/>
    <p:sldId id="557" r:id="rId139"/>
    <p:sldId id="558" r:id="rId140"/>
    <p:sldId id="1155" r:id="rId141"/>
    <p:sldId id="1156" r:id="rId142"/>
    <p:sldId id="1157" r:id="rId143"/>
    <p:sldId id="1158" r:id="rId144"/>
    <p:sldId id="1159" r:id="rId145"/>
    <p:sldId id="1160" r:id="rId146"/>
    <p:sldId id="1161" r:id="rId147"/>
    <p:sldId id="1162" r:id="rId148"/>
    <p:sldId id="1163" r:id="rId149"/>
    <p:sldId id="1164" r:id="rId150"/>
    <p:sldId id="1165" r:id="rId151"/>
    <p:sldId id="1166" r:id="rId152"/>
    <p:sldId id="1167" r:id="rId153"/>
    <p:sldId id="1168" r:id="rId154"/>
    <p:sldId id="1169" r:id="rId155"/>
    <p:sldId id="1176" r:id="rId156"/>
    <p:sldId id="1177" r:id="rId157"/>
    <p:sldId id="1178" r:id="rId158"/>
    <p:sldId id="559" r:id="rId159"/>
    <p:sldId id="560" r:id="rId160"/>
    <p:sldId id="561" r:id="rId161"/>
    <p:sldId id="562" r:id="rId162"/>
    <p:sldId id="563" r:id="rId163"/>
    <p:sldId id="564" r:id="rId164"/>
    <p:sldId id="909" r:id="rId165"/>
    <p:sldId id="765" r:id="rId166"/>
    <p:sldId id="766" r:id="rId167"/>
    <p:sldId id="767" r:id="rId168"/>
    <p:sldId id="768" r:id="rId169"/>
    <p:sldId id="769" r:id="rId170"/>
    <p:sldId id="771" r:id="rId171"/>
    <p:sldId id="773" r:id="rId172"/>
    <p:sldId id="774" r:id="rId173"/>
    <p:sldId id="775" r:id="rId174"/>
    <p:sldId id="778" r:id="rId175"/>
    <p:sldId id="779" r:id="rId176"/>
    <p:sldId id="780" r:id="rId177"/>
    <p:sldId id="781" r:id="rId178"/>
    <p:sldId id="782" r:id="rId179"/>
    <p:sldId id="783" r:id="rId180"/>
    <p:sldId id="786" r:id="rId181"/>
    <p:sldId id="787" r:id="rId182"/>
    <p:sldId id="788" r:id="rId183"/>
    <p:sldId id="789" r:id="rId184"/>
    <p:sldId id="790" r:id="rId185"/>
    <p:sldId id="791" r:id="rId186"/>
    <p:sldId id="792" r:id="rId187"/>
    <p:sldId id="794" r:id="rId188"/>
    <p:sldId id="795" r:id="rId189"/>
    <p:sldId id="797" r:id="rId190"/>
    <p:sldId id="798" r:id="rId191"/>
    <p:sldId id="801" r:id="rId192"/>
    <p:sldId id="802" r:id="rId193"/>
    <p:sldId id="803" r:id="rId194"/>
    <p:sldId id="804" r:id="rId195"/>
    <p:sldId id="808" r:id="rId196"/>
    <p:sldId id="911" r:id="rId197"/>
    <p:sldId id="810" r:id="rId198"/>
    <p:sldId id="990" r:id="rId199"/>
    <p:sldId id="991" r:id="rId200"/>
    <p:sldId id="992" r:id="rId201"/>
    <p:sldId id="811" r:id="rId202"/>
    <p:sldId id="812" r:id="rId203"/>
    <p:sldId id="813" r:id="rId204"/>
    <p:sldId id="814" r:id="rId205"/>
    <p:sldId id="815" r:id="rId206"/>
    <p:sldId id="816" r:id="rId207"/>
    <p:sldId id="817" r:id="rId208"/>
    <p:sldId id="818" r:id="rId209"/>
    <p:sldId id="819" r:id="rId210"/>
    <p:sldId id="820" r:id="rId211"/>
    <p:sldId id="821" r:id="rId212"/>
    <p:sldId id="822" r:id="rId213"/>
    <p:sldId id="823" r:id="rId214"/>
    <p:sldId id="824" r:id="rId215"/>
    <p:sldId id="826" r:id="rId216"/>
    <p:sldId id="827" r:id="rId217"/>
    <p:sldId id="828" r:id="rId218"/>
    <p:sldId id="829" r:id="rId219"/>
    <p:sldId id="830" r:id="rId220"/>
    <p:sldId id="831" r:id="rId221"/>
    <p:sldId id="832" r:id="rId222"/>
    <p:sldId id="835" r:id="rId223"/>
    <p:sldId id="836" r:id="rId224"/>
    <p:sldId id="837" r:id="rId225"/>
    <p:sldId id="838" r:id="rId226"/>
    <p:sldId id="839" r:id="rId227"/>
    <p:sldId id="840" r:id="rId228"/>
    <p:sldId id="841" r:id="rId229"/>
    <p:sldId id="870" r:id="rId230"/>
    <p:sldId id="1232" r:id="rId231"/>
    <p:sldId id="871" r:id="rId232"/>
    <p:sldId id="872" r:id="rId233"/>
    <p:sldId id="1226" r:id="rId234"/>
    <p:sldId id="1227" r:id="rId235"/>
    <p:sldId id="1228" r:id="rId236"/>
    <p:sldId id="1229" r:id="rId237"/>
    <p:sldId id="1230" r:id="rId238"/>
    <p:sldId id="1231" r:id="rId239"/>
    <p:sldId id="891" r:id="rId240"/>
    <p:sldId id="892" r:id="rId241"/>
    <p:sldId id="893" r:id="rId242"/>
    <p:sldId id="894" r:id="rId243"/>
    <p:sldId id="895" r:id="rId244"/>
    <p:sldId id="896" r:id="rId245"/>
    <p:sldId id="897" r:id="rId246"/>
    <p:sldId id="901" r:id="rId247"/>
    <p:sldId id="903" r:id="rId248"/>
    <p:sldId id="906" r:id="rId249"/>
  </p:sldIdLst>
  <p:sldSz cx="9144000" cy="6858000" type="screen4x3"/>
  <p:notesSz cx="6794500" cy="9906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EucrosiaUPC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  <a:srgbClr val="CC0099"/>
    <a:srgbClr val="F2EFF5"/>
    <a:srgbClr val="F600B6"/>
    <a:srgbClr val="FFEBFA"/>
    <a:srgbClr val="E7FEFF"/>
    <a:srgbClr val="BC046D"/>
    <a:srgbClr val="D7F8FD"/>
    <a:srgbClr val="FE0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ลักษณะสีเข้ม 1 - เน้น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7" autoAdjust="0"/>
    <p:restoredTop sz="94672" autoAdjust="0"/>
  </p:normalViewPr>
  <p:slideViewPr>
    <p:cSldViewPr>
      <p:cViewPr varScale="1">
        <p:scale>
          <a:sx n="87" d="100"/>
          <a:sy n="87" d="100"/>
        </p:scale>
        <p:origin x="-9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8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theme" Target="theme/theme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notesMaster" Target="notesMasters/notesMaster1.xml"/><Relationship Id="rId255" Type="http://schemas.openxmlformats.org/officeDocument/2006/relationships/tableStyles" Target="tableStyle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handoutMaster" Target="handoutMasters/handoutMaster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presProps" Target="presProp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42.xml"/><Relationship Id="rId1" Type="http://schemas.openxmlformats.org/officeDocument/2006/relationships/slide" Target="slides/slide18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AE9AB6-F154-4DAD-B560-1327C85EF108}" type="doc">
      <dgm:prSet loTypeId="urn:microsoft.com/office/officeart/2005/8/layout/default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D256132-5E3B-4B3F-B20A-C74F0B6AF28B}">
      <dgm:prSet phldrT="[ข้อความ]" custT="1"/>
      <dgm:spPr>
        <a:solidFill>
          <a:srgbClr val="990033"/>
        </a:solidFill>
      </dgm:spPr>
      <dgm:t>
        <a:bodyPr/>
        <a:lstStyle/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๑.</a:t>
          </a:r>
        </a:p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เงินสด</a:t>
          </a:r>
          <a:endParaRPr lang="th-TH" sz="3600" b="1" dirty="0">
            <a:solidFill>
              <a:srgbClr val="FFFF00"/>
            </a:solidFill>
            <a:cs typeface="FreesiaUPC" pitchFamily="34" charset="-34"/>
          </a:endParaRPr>
        </a:p>
      </dgm:t>
    </dgm:pt>
    <dgm:pt modelId="{ED083B7C-DE83-4417-99F9-93621897679C}" type="parTrans" cxnId="{C5DFDD1D-E67A-4CE1-8F93-C428991DC7A8}">
      <dgm:prSet/>
      <dgm:spPr/>
      <dgm:t>
        <a:bodyPr/>
        <a:lstStyle/>
        <a:p>
          <a:endParaRPr lang="th-TH"/>
        </a:p>
      </dgm:t>
    </dgm:pt>
    <dgm:pt modelId="{BFA32674-3D10-402B-A710-12E7C932924B}" type="sibTrans" cxnId="{C5DFDD1D-E67A-4CE1-8F93-C428991DC7A8}">
      <dgm:prSet/>
      <dgm:spPr/>
      <dgm:t>
        <a:bodyPr/>
        <a:lstStyle/>
        <a:p>
          <a:endParaRPr lang="th-TH"/>
        </a:p>
      </dgm:t>
    </dgm:pt>
    <dgm:pt modelId="{0392A46A-1FCA-4569-9A3A-30459A8706D6}">
      <dgm:prSet phldrT="[ข้อความ]" custT="1"/>
      <dgm:spPr>
        <a:solidFill>
          <a:srgbClr val="0070C0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๒.</a:t>
          </a:r>
        </a:p>
        <a:p>
          <a:pPr algn="ctr"/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เช็ค</a:t>
          </a:r>
        </a:p>
        <a:p>
          <a:pPr algn="ctr"/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ที่ธนาคาร        เซ็นสั่งจ่าย</a:t>
          </a:r>
          <a:endParaRPr lang="th-TH" sz="3200" b="1" dirty="0">
            <a:solidFill>
              <a:srgbClr val="FFFF00"/>
            </a:solidFill>
            <a:cs typeface="FreesiaUPC" pitchFamily="34" charset="-34"/>
          </a:endParaRPr>
        </a:p>
      </dgm:t>
    </dgm:pt>
    <dgm:pt modelId="{C501FBDB-AA8B-4FEE-B8FE-4A14320BB5C1}" type="parTrans" cxnId="{518B31C0-0E8F-4D02-9408-32D9823A9BC4}">
      <dgm:prSet/>
      <dgm:spPr/>
      <dgm:t>
        <a:bodyPr/>
        <a:lstStyle/>
        <a:p>
          <a:endParaRPr lang="th-TH"/>
        </a:p>
      </dgm:t>
    </dgm:pt>
    <dgm:pt modelId="{54FDBF6A-6050-4612-8D8C-2E18933FCAF1}" type="sibTrans" cxnId="{518B31C0-0E8F-4D02-9408-32D9823A9BC4}">
      <dgm:prSet/>
      <dgm:spPr/>
      <dgm:t>
        <a:bodyPr/>
        <a:lstStyle/>
        <a:p>
          <a:endParaRPr lang="th-TH"/>
        </a:p>
      </dgm:t>
    </dgm:pt>
    <dgm:pt modelId="{DFBD3C18-B4FF-40C0-908F-C64DE36FAA91}">
      <dgm:prSet phldrT="[ข้อความ]" custT="1"/>
      <dgm:spPr>
        <a:solidFill>
          <a:srgbClr val="008000"/>
        </a:solidFill>
      </dgm:spPr>
      <dgm:t>
        <a:bodyPr/>
        <a:lstStyle/>
        <a:p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๓.</a:t>
          </a:r>
        </a:p>
        <a:p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หนังสือ</a:t>
          </a:r>
        </a:p>
        <a:p>
          <a:r>
            <a:rPr lang="th-TH" sz="3200" b="1" dirty="0" smtClean="0">
              <a:solidFill>
                <a:srgbClr val="FFFF00"/>
              </a:solidFill>
              <a:cs typeface="FreesiaUPC" pitchFamily="34" charset="-34"/>
            </a:rPr>
            <a:t>ค้ำประกันธนาคารภายใน ประเทศ</a:t>
          </a:r>
          <a:endParaRPr lang="th-TH" sz="3200" b="1" dirty="0">
            <a:solidFill>
              <a:srgbClr val="FFFF00"/>
            </a:solidFill>
            <a:cs typeface="FreesiaUPC" pitchFamily="34" charset="-34"/>
          </a:endParaRPr>
        </a:p>
      </dgm:t>
    </dgm:pt>
    <dgm:pt modelId="{7673E313-1D41-4DE6-806C-A7B53C6F17D3}" type="parTrans" cxnId="{E8001111-4661-4540-AF4B-6257962F4220}">
      <dgm:prSet/>
      <dgm:spPr/>
      <dgm:t>
        <a:bodyPr/>
        <a:lstStyle/>
        <a:p>
          <a:endParaRPr lang="th-TH"/>
        </a:p>
      </dgm:t>
    </dgm:pt>
    <dgm:pt modelId="{9C155751-FD97-4F87-A3B8-0F80FF6B13BB}" type="sibTrans" cxnId="{E8001111-4661-4540-AF4B-6257962F4220}">
      <dgm:prSet/>
      <dgm:spPr/>
      <dgm:t>
        <a:bodyPr/>
        <a:lstStyle/>
        <a:p>
          <a:endParaRPr lang="th-TH"/>
        </a:p>
      </dgm:t>
    </dgm:pt>
    <dgm:pt modelId="{652E1633-D706-4609-B0DA-37D12CE384F3}">
      <dgm:prSet phldrT="[ข้อความ]" custT="1"/>
      <dgm:spPr>
        <a:solidFill>
          <a:srgbClr val="FFC000"/>
        </a:solidFill>
      </dgm:spPr>
      <dgm:t>
        <a:bodyPr/>
        <a:lstStyle/>
        <a:p>
          <a:pPr algn="ctr"/>
          <a:r>
            <a:rPr lang="th-TH" sz="2800" b="1" dirty="0" smtClean="0">
              <a:solidFill>
                <a:schemeClr val="tx1"/>
              </a:solidFill>
              <a:cs typeface="FreesiaUPC" pitchFamily="34" charset="-34"/>
            </a:rPr>
            <a:t>๔.</a:t>
          </a:r>
        </a:p>
        <a:p>
          <a:pPr algn="l"/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หนังสือค้ำประกันของบริษัทเงินทุนหลักทรัพย์ตามรายชื่อที่ธปท.แจ้งเวียนชื่อ</a:t>
          </a:r>
          <a:endParaRPr lang="th-TH" sz="3200" b="1" dirty="0">
            <a:solidFill>
              <a:schemeClr val="tx1"/>
            </a:solidFill>
            <a:cs typeface="FreesiaUPC" pitchFamily="34" charset="-34"/>
          </a:endParaRPr>
        </a:p>
      </dgm:t>
    </dgm:pt>
    <dgm:pt modelId="{910992AC-DEC5-4E24-9F81-253426D356E4}" type="parTrans" cxnId="{B223663D-3F4E-40B4-98F6-DFB4757F5ADA}">
      <dgm:prSet/>
      <dgm:spPr/>
      <dgm:t>
        <a:bodyPr/>
        <a:lstStyle/>
        <a:p>
          <a:endParaRPr lang="th-TH"/>
        </a:p>
      </dgm:t>
    </dgm:pt>
    <dgm:pt modelId="{9C574D16-3CA4-4993-BD00-2FD51122FDE1}" type="sibTrans" cxnId="{B223663D-3F4E-40B4-98F6-DFB4757F5ADA}">
      <dgm:prSet/>
      <dgm:spPr/>
      <dgm:t>
        <a:bodyPr/>
        <a:lstStyle/>
        <a:p>
          <a:endParaRPr lang="th-TH"/>
        </a:p>
      </dgm:t>
    </dgm:pt>
    <dgm:pt modelId="{FF47420B-CB24-4B3F-BA6C-9ED5FF884738}">
      <dgm:prSet phldrT="[ข้อความ]" custT="1"/>
      <dgm:spPr>
        <a:solidFill>
          <a:srgbClr val="990099"/>
        </a:solidFill>
      </dgm:spPr>
      <dgm:t>
        <a:bodyPr/>
        <a:lstStyle/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๕.</a:t>
          </a:r>
        </a:p>
        <a:p>
          <a:r>
            <a:rPr lang="th-TH" sz="3600" b="1" dirty="0" err="1" smtClean="0">
              <a:solidFill>
                <a:srgbClr val="FFFF00"/>
              </a:solidFill>
              <a:cs typeface="FreesiaUPC" pitchFamily="34" charset="-34"/>
            </a:rPr>
            <a:t>พันธ</a:t>
          </a:r>
          <a:endParaRPr lang="th-TH" sz="3600" b="1" dirty="0" smtClean="0">
            <a:solidFill>
              <a:srgbClr val="FFFF00"/>
            </a:solidFill>
            <a:cs typeface="FreesiaUPC" pitchFamily="34" charset="-34"/>
          </a:endParaRPr>
        </a:p>
        <a:p>
          <a:r>
            <a:rPr lang="th-TH" sz="3600" b="1" dirty="0" smtClean="0">
              <a:solidFill>
                <a:srgbClr val="FFFF00"/>
              </a:solidFill>
              <a:cs typeface="FreesiaUPC" pitchFamily="34" charset="-34"/>
            </a:rPr>
            <a:t>บัตรรัฐบาลไทย</a:t>
          </a:r>
          <a:endParaRPr lang="th-TH" sz="3600" b="1" dirty="0">
            <a:solidFill>
              <a:srgbClr val="FFFF00"/>
            </a:solidFill>
            <a:cs typeface="FreesiaUPC" pitchFamily="34" charset="-34"/>
          </a:endParaRPr>
        </a:p>
      </dgm:t>
    </dgm:pt>
    <dgm:pt modelId="{68DECBDA-9906-49C9-9C10-8C3590897426}" type="parTrans" cxnId="{656D68D7-A411-4502-AC08-055EB76E07EE}">
      <dgm:prSet/>
      <dgm:spPr/>
      <dgm:t>
        <a:bodyPr/>
        <a:lstStyle/>
        <a:p>
          <a:endParaRPr lang="th-TH"/>
        </a:p>
      </dgm:t>
    </dgm:pt>
    <dgm:pt modelId="{A00676D7-FCF4-48DF-9720-E4ECA8E6A89C}" type="sibTrans" cxnId="{656D68D7-A411-4502-AC08-055EB76E07EE}">
      <dgm:prSet/>
      <dgm:spPr/>
      <dgm:t>
        <a:bodyPr/>
        <a:lstStyle/>
        <a:p>
          <a:endParaRPr lang="th-TH"/>
        </a:p>
      </dgm:t>
    </dgm:pt>
    <dgm:pt modelId="{E2182147-5692-48F9-8695-2DF832A83422}" type="pres">
      <dgm:prSet presAssocID="{9EAE9AB6-F154-4DAD-B560-1327C85EF1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B0124F3-4C43-4D58-92F8-C41574D25419}" type="pres">
      <dgm:prSet presAssocID="{2D256132-5E3B-4B3F-B20A-C74F0B6AF28B}" presName="node" presStyleLbl="node1" presStyleIdx="0" presStyleCnt="5" custScaleX="164421" custScaleY="556593" custLinFactNeighborX="-173" custLinFactNeighborY="1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6F8D44-FA67-4804-887C-0E5CDB44F1BB}" type="pres">
      <dgm:prSet presAssocID="{BFA32674-3D10-402B-A710-12E7C932924B}" presName="sibTrans" presStyleCnt="0"/>
      <dgm:spPr/>
    </dgm:pt>
    <dgm:pt modelId="{F8E1519E-90DC-4884-ADDB-4D03A83735EE}" type="pres">
      <dgm:prSet presAssocID="{0392A46A-1FCA-4569-9A3A-30459A8706D6}" presName="node" presStyleLbl="node1" presStyleIdx="1" presStyleCnt="5" custScaleX="162509" custScaleY="52849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6D3CB15-F12C-44D8-B073-CA98B4B6D6B3}" type="pres">
      <dgm:prSet presAssocID="{54FDBF6A-6050-4612-8D8C-2E18933FCAF1}" presName="sibTrans" presStyleCnt="0"/>
      <dgm:spPr/>
    </dgm:pt>
    <dgm:pt modelId="{C5471246-289E-4BDF-8BF9-41CD74F37F2C}" type="pres">
      <dgm:prSet presAssocID="{DFBD3C18-B4FF-40C0-908F-C64DE36FAA91}" presName="node" presStyleLbl="node1" presStyleIdx="2" presStyleCnt="5" custScaleX="147538" custScaleY="55659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B1CDB0-F804-4650-A0EC-5E941C3AD1AC}" type="pres">
      <dgm:prSet presAssocID="{9C155751-FD97-4F87-A3B8-0F80FF6B13BB}" presName="sibTrans" presStyleCnt="0"/>
      <dgm:spPr/>
    </dgm:pt>
    <dgm:pt modelId="{CF9A8C6A-B74B-4AAC-874C-B655C15661EA}" type="pres">
      <dgm:prSet presAssocID="{652E1633-D706-4609-B0DA-37D12CE384F3}" presName="node" presStyleLbl="node1" presStyleIdx="3" presStyleCnt="5" custScaleX="203623" custScaleY="56880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3D71C40-AEDC-4E21-AA81-3652570BA94F}" type="pres">
      <dgm:prSet presAssocID="{9C574D16-3CA4-4993-BD00-2FD51122FDE1}" presName="sibTrans" presStyleCnt="0"/>
      <dgm:spPr/>
    </dgm:pt>
    <dgm:pt modelId="{84801B62-C717-45F6-9A0D-29A1E42CA03A}" type="pres">
      <dgm:prSet presAssocID="{FF47420B-CB24-4B3F-BA6C-9ED5FF884738}" presName="node" presStyleLbl="node1" presStyleIdx="4" presStyleCnt="5" custScaleX="137641" custScaleY="556593" custLinFactNeighborX="25390" custLinFactNeighborY="-2158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18B31C0-0E8F-4D02-9408-32D9823A9BC4}" srcId="{9EAE9AB6-F154-4DAD-B560-1327C85EF108}" destId="{0392A46A-1FCA-4569-9A3A-30459A8706D6}" srcOrd="1" destOrd="0" parTransId="{C501FBDB-AA8B-4FEE-B8FE-4A14320BB5C1}" sibTransId="{54FDBF6A-6050-4612-8D8C-2E18933FCAF1}"/>
    <dgm:cxn modelId="{97202EBB-99F3-43F5-9651-669E549B3F34}" type="presOf" srcId="{FF47420B-CB24-4B3F-BA6C-9ED5FF884738}" destId="{84801B62-C717-45F6-9A0D-29A1E42CA03A}" srcOrd="0" destOrd="0" presId="urn:microsoft.com/office/officeart/2005/8/layout/default#4"/>
    <dgm:cxn modelId="{1062216B-2791-44BB-96F2-7FAA63BE2357}" type="presOf" srcId="{0392A46A-1FCA-4569-9A3A-30459A8706D6}" destId="{F8E1519E-90DC-4884-ADDB-4D03A83735EE}" srcOrd="0" destOrd="0" presId="urn:microsoft.com/office/officeart/2005/8/layout/default#4"/>
    <dgm:cxn modelId="{E8001111-4661-4540-AF4B-6257962F4220}" srcId="{9EAE9AB6-F154-4DAD-B560-1327C85EF108}" destId="{DFBD3C18-B4FF-40C0-908F-C64DE36FAA91}" srcOrd="2" destOrd="0" parTransId="{7673E313-1D41-4DE6-806C-A7B53C6F17D3}" sibTransId="{9C155751-FD97-4F87-A3B8-0F80FF6B13BB}"/>
    <dgm:cxn modelId="{C5DFDD1D-E67A-4CE1-8F93-C428991DC7A8}" srcId="{9EAE9AB6-F154-4DAD-B560-1327C85EF108}" destId="{2D256132-5E3B-4B3F-B20A-C74F0B6AF28B}" srcOrd="0" destOrd="0" parTransId="{ED083B7C-DE83-4417-99F9-93621897679C}" sibTransId="{BFA32674-3D10-402B-A710-12E7C932924B}"/>
    <dgm:cxn modelId="{656D68D7-A411-4502-AC08-055EB76E07EE}" srcId="{9EAE9AB6-F154-4DAD-B560-1327C85EF108}" destId="{FF47420B-CB24-4B3F-BA6C-9ED5FF884738}" srcOrd="4" destOrd="0" parTransId="{68DECBDA-9906-49C9-9C10-8C3590897426}" sibTransId="{A00676D7-FCF4-48DF-9720-E4ECA8E6A89C}"/>
    <dgm:cxn modelId="{D1CF0363-9F4D-45E1-B33F-C88F611FCC13}" type="presOf" srcId="{DFBD3C18-B4FF-40C0-908F-C64DE36FAA91}" destId="{C5471246-289E-4BDF-8BF9-41CD74F37F2C}" srcOrd="0" destOrd="0" presId="urn:microsoft.com/office/officeart/2005/8/layout/default#4"/>
    <dgm:cxn modelId="{0BE44B25-6887-4ACB-854E-4C4F0A233313}" type="presOf" srcId="{652E1633-D706-4609-B0DA-37D12CE384F3}" destId="{CF9A8C6A-B74B-4AAC-874C-B655C15661EA}" srcOrd="0" destOrd="0" presId="urn:microsoft.com/office/officeart/2005/8/layout/default#4"/>
    <dgm:cxn modelId="{293BD7A2-1D88-47AB-8E92-AA47CDA02962}" type="presOf" srcId="{9EAE9AB6-F154-4DAD-B560-1327C85EF108}" destId="{E2182147-5692-48F9-8695-2DF832A83422}" srcOrd="0" destOrd="0" presId="urn:microsoft.com/office/officeart/2005/8/layout/default#4"/>
    <dgm:cxn modelId="{B223663D-3F4E-40B4-98F6-DFB4757F5ADA}" srcId="{9EAE9AB6-F154-4DAD-B560-1327C85EF108}" destId="{652E1633-D706-4609-B0DA-37D12CE384F3}" srcOrd="3" destOrd="0" parTransId="{910992AC-DEC5-4E24-9F81-253426D356E4}" sibTransId="{9C574D16-3CA4-4993-BD00-2FD51122FDE1}"/>
    <dgm:cxn modelId="{FFFBDF8F-0BEC-4A96-B2D6-3289A9569B96}" type="presOf" srcId="{2D256132-5E3B-4B3F-B20A-C74F0B6AF28B}" destId="{EB0124F3-4C43-4D58-92F8-C41574D25419}" srcOrd="0" destOrd="0" presId="urn:microsoft.com/office/officeart/2005/8/layout/default#4"/>
    <dgm:cxn modelId="{9382B849-9BAA-4713-8693-017BD10D4E40}" type="presParOf" srcId="{E2182147-5692-48F9-8695-2DF832A83422}" destId="{EB0124F3-4C43-4D58-92F8-C41574D25419}" srcOrd="0" destOrd="0" presId="urn:microsoft.com/office/officeart/2005/8/layout/default#4"/>
    <dgm:cxn modelId="{FCFED375-D9E7-420E-A76F-D9CEDDF43155}" type="presParOf" srcId="{E2182147-5692-48F9-8695-2DF832A83422}" destId="{546F8D44-FA67-4804-887C-0E5CDB44F1BB}" srcOrd="1" destOrd="0" presId="urn:microsoft.com/office/officeart/2005/8/layout/default#4"/>
    <dgm:cxn modelId="{A8D97A66-48BE-46D0-AC64-8CCFC971C231}" type="presParOf" srcId="{E2182147-5692-48F9-8695-2DF832A83422}" destId="{F8E1519E-90DC-4884-ADDB-4D03A83735EE}" srcOrd="2" destOrd="0" presId="urn:microsoft.com/office/officeart/2005/8/layout/default#4"/>
    <dgm:cxn modelId="{6986C1F6-54B0-4CBA-B4CB-2A0F97E9183E}" type="presParOf" srcId="{E2182147-5692-48F9-8695-2DF832A83422}" destId="{E6D3CB15-F12C-44D8-B073-CA98B4B6D6B3}" srcOrd="3" destOrd="0" presId="urn:microsoft.com/office/officeart/2005/8/layout/default#4"/>
    <dgm:cxn modelId="{1C21ACC9-45A5-41DB-8F34-DEDDE4E0548A}" type="presParOf" srcId="{E2182147-5692-48F9-8695-2DF832A83422}" destId="{C5471246-289E-4BDF-8BF9-41CD74F37F2C}" srcOrd="4" destOrd="0" presId="urn:microsoft.com/office/officeart/2005/8/layout/default#4"/>
    <dgm:cxn modelId="{DAAF2406-9D1C-477A-B7B6-356D1D32AA8C}" type="presParOf" srcId="{E2182147-5692-48F9-8695-2DF832A83422}" destId="{26B1CDB0-F804-4650-A0EC-5E941C3AD1AC}" srcOrd="5" destOrd="0" presId="urn:microsoft.com/office/officeart/2005/8/layout/default#4"/>
    <dgm:cxn modelId="{32495D2B-4D94-4313-A489-EADEED7136C6}" type="presParOf" srcId="{E2182147-5692-48F9-8695-2DF832A83422}" destId="{CF9A8C6A-B74B-4AAC-874C-B655C15661EA}" srcOrd="6" destOrd="0" presId="urn:microsoft.com/office/officeart/2005/8/layout/default#4"/>
    <dgm:cxn modelId="{749F3B92-7FBF-44FC-8EDA-3F7F4FA90A0B}" type="presParOf" srcId="{E2182147-5692-48F9-8695-2DF832A83422}" destId="{03D71C40-AEDC-4E21-AA81-3652570BA94F}" srcOrd="7" destOrd="0" presId="urn:microsoft.com/office/officeart/2005/8/layout/default#4"/>
    <dgm:cxn modelId="{4C6CD8F3-6115-4487-B514-5B6B2508E891}" type="presParOf" srcId="{E2182147-5692-48F9-8695-2DF832A83422}" destId="{84801B62-C717-45F6-9A0D-29A1E42CA03A}" srcOrd="8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AE9AB6-F154-4DAD-B560-1327C85EF108}" type="doc">
      <dgm:prSet loTypeId="urn:microsoft.com/office/officeart/2005/8/layout/default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D256132-5E3B-4B3F-B20A-C74F0B6AF28B}">
      <dgm:prSet phldrT="[ข้อความ]" custT="1"/>
      <dgm:spPr>
        <a:solidFill>
          <a:srgbClr val="CC0099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(๑.)</a:t>
          </a:r>
        </a:p>
        <a:p>
          <a:pPr algn="l"/>
          <a:r>
            <a:rPr lang="th-TH" sz="3600" b="1" dirty="0" smtClean="0">
              <a:solidFill>
                <a:schemeClr val="bg1"/>
              </a:solidFill>
              <a:cs typeface="FreesiaUPC" pitchFamily="34" charset="-34"/>
            </a:rPr>
            <a:t>ส่วน</a:t>
          </a:r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ราชการ</a:t>
          </a:r>
          <a:r>
            <a:rPr lang="th-TH" sz="3600" b="1" dirty="0" smtClean="0">
              <a:solidFill>
                <a:schemeClr val="bg1"/>
              </a:solidFill>
              <a:cs typeface="FreesiaUPC" pitchFamily="34" charset="-34"/>
            </a:rPr>
            <a:t>ต้องจัดพิมพ์ร่างสัญญาให้สมบูรณ์</a:t>
          </a:r>
        </a:p>
      </dgm:t>
    </dgm:pt>
    <dgm:pt modelId="{ED083B7C-DE83-4417-99F9-93621897679C}" type="parTrans" cxnId="{C5DFDD1D-E67A-4CE1-8F93-C428991DC7A8}">
      <dgm:prSet/>
      <dgm:spPr/>
      <dgm:t>
        <a:bodyPr/>
        <a:lstStyle/>
        <a:p>
          <a:endParaRPr lang="th-TH"/>
        </a:p>
      </dgm:t>
    </dgm:pt>
    <dgm:pt modelId="{BFA32674-3D10-402B-A710-12E7C932924B}" type="sibTrans" cxnId="{C5DFDD1D-E67A-4CE1-8F93-C428991DC7A8}">
      <dgm:prSet/>
      <dgm:spPr/>
      <dgm:t>
        <a:bodyPr/>
        <a:lstStyle/>
        <a:p>
          <a:endParaRPr lang="th-TH"/>
        </a:p>
      </dgm:t>
    </dgm:pt>
    <dgm:pt modelId="{0392A46A-1FCA-4569-9A3A-30459A8706D6}">
      <dgm:prSet phldrT="[ข้อความ]" custT="1"/>
      <dgm:spPr>
        <a:solidFill>
          <a:srgbClr val="0070C0"/>
        </a:solidFill>
      </dgm:spPr>
      <dgm:t>
        <a:bodyPr/>
        <a:lstStyle/>
        <a:p>
          <a:pPr algn="ctr"/>
          <a:r>
            <a:rPr lang="th-TH" sz="3600" b="1" dirty="0" smtClean="0">
              <a:cs typeface="FreesiaUPC" pitchFamily="34" charset="-34"/>
            </a:rPr>
            <a:t>(๒.) </a:t>
          </a:r>
        </a:p>
        <a:p>
          <a:pPr algn="l"/>
          <a:r>
            <a:rPr lang="th-TH" sz="3600" b="1" dirty="0" smtClean="0">
              <a:cs typeface="FreesiaUPC" pitchFamily="34" charset="-34"/>
            </a:rPr>
            <a:t>กำหนดวันทำสัญญาซื้อขาย หรือสัญญาจ้าง</a:t>
          </a:r>
          <a:endParaRPr lang="th-TH" sz="3600" b="1" dirty="0">
            <a:solidFill>
              <a:srgbClr val="FFFF00"/>
            </a:solidFill>
            <a:cs typeface="FreesiaUPC" pitchFamily="34" charset="-34"/>
          </a:endParaRPr>
        </a:p>
      </dgm:t>
    </dgm:pt>
    <dgm:pt modelId="{C501FBDB-AA8B-4FEE-B8FE-4A14320BB5C1}" type="parTrans" cxnId="{518B31C0-0E8F-4D02-9408-32D9823A9BC4}">
      <dgm:prSet/>
      <dgm:spPr/>
      <dgm:t>
        <a:bodyPr/>
        <a:lstStyle/>
        <a:p>
          <a:endParaRPr lang="th-TH"/>
        </a:p>
      </dgm:t>
    </dgm:pt>
    <dgm:pt modelId="{54FDBF6A-6050-4612-8D8C-2E18933FCAF1}" type="sibTrans" cxnId="{518B31C0-0E8F-4D02-9408-32D9823A9BC4}">
      <dgm:prSet/>
      <dgm:spPr/>
      <dgm:t>
        <a:bodyPr/>
        <a:lstStyle/>
        <a:p>
          <a:endParaRPr lang="th-TH"/>
        </a:p>
      </dgm:t>
    </dgm:pt>
    <dgm:pt modelId="{DFBD3C18-B4FF-40C0-908F-C64DE36FAA91}">
      <dgm:prSet phldrT="[ข้อความ]" custT="1"/>
      <dgm:spPr>
        <a:solidFill>
          <a:srgbClr val="00B050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(๓.)</a:t>
          </a:r>
        </a:p>
        <a:p>
          <a:pPr algn="l"/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นัดหมายผู้ขาย/ผู้รับจ้างล่วงหน้าว่าจะทำสัญญาในวันใด</a:t>
          </a:r>
          <a:endParaRPr lang="th-TH" sz="3200" b="1" dirty="0">
            <a:solidFill>
              <a:schemeClr val="bg1"/>
            </a:solidFill>
            <a:cs typeface="FreesiaUPC" pitchFamily="34" charset="-34"/>
          </a:endParaRPr>
        </a:p>
      </dgm:t>
    </dgm:pt>
    <dgm:pt modelId="{7673E313-1D41-4DE6-806C-A7B53C6F17D3}" type="parTrans" cxnId="{E8001111-4661-4540-AF4B-6257962F4220}">
      <dgm:prSet/>
      <dgm:spPr/>
      <dgm:t>
        <a:bodyPr/>
        <a:lstStyle/>
        <a:p>
          <a:endParaRPr lang="th-TH"/>
        </a:p>
      </dgm:t>
    </dgm:pt>
    <dgm:pt modelId="{9C155751-FD97-4F87-A3B8-0F80FF6B13BB}" type="sibTrans" cxnId="{E8001111-4661-4540-AF4B-6257962F4220}">
      <dgm:prSet/>
      <dgm:spPr/>
      <dgm:t>
        <a:bodyPr/>
        <a:lstStyle/>
        <a:p>
          <a:endParaRPr lang="th-TH"/>
        </a:p>
      </dgm:t>
    </dgm:pt>
    <dgm:pt modelId="{652E1633-D706-4609-B0DA-37D12CE384F3}">
      <dgm:prSet phldrT="[ข้อความ]" custT="1"/>
      <dgm:spPr>
        <a:solidFill>
          <a:srgbClr val="FFFF66"/>
        </a:solidFill>
      </dgm:spPr>
      <dgm:t>
        <a:bodyPr/>
        <a:lstStyle/>
        <a:p>
          <a:pPr algn="ctr"/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(๔.)   กำหนดเลขที่สัญญา เพื่อให้ผู้ขาย/ผู้รับจ้างนำร่างสัญญาไปออกหนังสือค้ำประกันของธนาคาร</a:t>
          </a:r>
        </a:p>
        <a:p>
          <a:pPr algn="l"/>
          <a:r>
            <a:rPr lang="th-TH" sz="2800" b="1" dirty="0" smtClean="0">
              <a:solidFill>
                <a:srgbClr val="800000"/>
              </a:solidFill>
              <a:cs typeface="FreesiaUPC" pitchFamily="34" charset="-34"/>
            </a:rPr>
            <a:t>-</a:t>
          </a:r>
          <a:r>
            <a:rPr lang="th-TH" sz="2800" b="1" dirty="0" smtClean="0">
              <a:solidFill>
                <a:srgbClr val="002060"/>
              </a:solidFill>
              <a:cs typeface="FreesiaUPC" pitchFamily="34" charset="-34"/>
            </a:rPr>
            <a:t>เพื่อให้ธนาคารผู้ออกหนังสือ ค้ำประกัน กรอกข้อความ            ในหนังสือค้ำประกันได้อย่างสมบูรณ์  ครบถ้วน</a:t>
          </a:r>
          <a:endParaRPr lang="th-TH" sz="2800" b="1" dirty="0">
            <a:solidFill>
              <a:srgbClr val="002060"/>
            </a:solidFill>
            <a:cs typeface="FreesiaUPC" pitchFamily="34" charset="-34"/>
          </a:endParaRPr>
        </a:p>
      </dgm:t>
    </dgm:pt>
    <dgm:pt modelId="{910992AC-DEC5-4E24-9F81-253426D356E4}" type="parTrans" cxnId="{B223663D-3F4E-40B4-98F6-DFB4757F5ADA}">
      <dgm:prSet/>
      <dgm:spPr/>
      <dgm:t>
        <a:bodyPr/>
        <a:lstStyle/>
        <a:p>
          <a:endParaRPr lang="th-TH"/>
        </a:p>
      </dgm:t>
    </dgm:pt>
    <dgm:pt modelId="{9C574D16-3CA4-4993-BD00-2FD51122FDE1}" type="sibTrans" cxnId="{B223663D-3F4E-40B4-98F6-DFB4757F5ADA}">
      <dgm:prSet/>
      <dgm:spPr/>
      <dgm:t>
        <a:bodyPr/>
        <a:lstStyle/>
        <a:p>
          <a:endParaRPr lang="th-TH"/>
        </a:p>
      </dgm:t>
    </dgm:pt>
    <dgm:pt modelId="{E2182147-5692-48F9-8695-2DF832A83422}" type="pres">
      <dgm:prSet presAssocID="{9EAE9AB6-F154-4DAD-B560-1327C85EF1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B0124F3-4C43-4D58-92F8-C41574D25419}" type="pres">
      <dgm:prSet presAssocID="{2D256132-5E3B-4B3F-B20A-C74F0B6AF28B}" presName="node" presStyleLbl="node1" presStyleIdx="0" presStyleCnt="4" custScaleX="164421" custScaleY="660423" custLinFactNeighborX="-173" custLinFactNeighborY="1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6F8D44-FA67-4804-887C-0E5CDB44F1BB}" type="pres">
      <dgm:prSet presAssocID="{BFA32674-3D10-402B-A710-12E7C932924B}" presName="sibTrans" presStyleCnt="0"/>
      <dgm:spPr/>
    </dgm:pt>
    <dgm:pt modelId="{F8E1519E-90DC-4884-ADDB-4D03A83735EE}" type="pres">
      <dgm:prSet presAssocID="{0392A46A-1FCA-4569-9A3A-30459A8706D6}" presName="node" presStyleLbl="node1" presStyleIdx="1" presStyleCnt="4" custScaleX="162509" custScaleY="6604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6D3CB15-F12C-44D8-B073-CA98B4B6D6B3}" type="pres">
      <dgm:prSet presAssocID="{54FDBF6A-6050-4612-8D8C-2E18933FCAF1}" presName="sibTrans" presStyleCnt="0"/>
      <dgm:spPr/>
    </dgm:pt>
    <dgm:pt modelId="{C5471246-289E-4BDF-8BF9-41CD74F37F2C}" type="pres">
      <dgm:prSet presAssocID="{DFBD3C18-B4FF-40C0-908F-C64DE36FAA91}" presName="node" presStyleLbl="node1" presStyleIdx="2" presStyleCnt="4" custScaleX="147538" custScaleY="6604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B1CDB0-F804-4650-A0EC-5E941C3AD1AC}" type="pres">
      <dgm:prSet presAssocID="{9C155751-FD97-4F87-A3B8-0F80FF6B13BB}" presName="sibTrans" presStyleCnt="0"/>
      <dgm:spPr/>
    </dgm:pt>
    <dgm:pt modelId="{CF9A8C6A-B74B-4AAC-874C-B655C15661EA}" type="pres">
      <dgm:prSet presAssocID="{652E1633-D706-4609-B0DA-37D12CE384F3}" presName="node" presStyleLbl="node1" presStyleIdx="3" presStyleCnt="4" custScaleX="329424" custScaleY="660423" custLinFactNeighborX="-832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18B31C0-0E8F-4D02-9408-32D9823A9BC4}" srcId="{9EAE9AB6-F154-4DAD-B560-1327C85EF108}" destId="{0392A46A-1FCA-4569-9A3A-30459A8706D6}" srcOrd="1" destOrd="0" parTransId="{C501FBDB-AA8B-4FEE-B8FE-4A14320BB5C1}" sibTransId="{54FDBF6A-6050-4612-8D8C-2E18933FCAF1}"/>
    <dgm:cxn modelId="{D7A252AF-534E-4C39-9025-99327D886F54}" type="presOf" srcId="{652E1633-D706-4609-B0DA-37D12CE384F3}" destId="{CF9A8C6A-B74B-4AAC-874C-B655C15661EA}" srcOrd="0" destOrd="0" presId="urn:microsoft.com/office/officeart/2005/8/layout/default#5"/>
    <dgm:cxn modelId="{0D4A9EE2-43A6-4BDA-9777-BE47A9AE69B4}" type="presOf" srcId="{9EAE9AB6-F154-4DAD-B560-1327C85EF108}" destId="{E2182147-5692-48F9-8695-2DF832A83422}" srcOrd="0" destOrd="0" presId="urn:microsoft.com/office/officeart/2005/8/layout/default#5"/>
    <dgm:cxn modelId="{72F75CFD-D040-4816-8EBF-82E1F41CED51}" type="presOf" srcId="{DFBD3C18-B4FF-40C0-908F-C64DE36FAA91}" destId="{C5471246-289E-4BDF-8BF9-41CD74F37F2C}" srcOrd="0" destOrd="0" presId="urn:microsoft.com/office/officeart/2005/8/layout/default#5"/>
    <dgm:cxn modelId="{E8001111-4661-4540-AF4B-6257962F4220}" srcId="{9EAE9AB6-F154-4DAD-B560-1327C85EF108}" destId="{DFBD3C18-B4FF-40C0-908F-C64DE36FAA91}" srcOrd="2" destOrd="0" parTransId="{7673E313-1D41-4DE6-806C-A7B53C6F17D3}" sibTransId="{9C155751-FD97-4F87-A3B8-0F80FF6B13BB}"/>
    <dgm:cxn modelId="{C5DFDD1D-E67A-4CE1-8F93-C428991DC7A8}" srcId="{9EAE9AB6-F154-4DAD-B560-1327C85EF108}" destId="{2D256132-5E3B-4B3F-B20A-C74F0B6AF28B}" srcOrd="0" destOrd="0" parTransId="{ED083B7C-DE83-4417-99F9-93621897679C}" sibTransId="{BFA32674-3D10-402B-A710-12E7C932924B}"/>
    <dgm:cxn modelId="{4ED475D1-C1FF-4812-B149-031DC8A800B7}" type="presOf" srcId="{2D256132-5E3B-4B3F-B20A-C74F0B6AF28B}" destId="{EB0124F3-4C43-4D58-92F8-C41574D25419}" srcOrd="0" destOrd="0" presId="urn:microsoft.com/office/officeart/2005/8/layout/default#5"/>
    <dgm:cxn modelId="{B223663D-3F4E-40B4-98F6-DFB4757F5ADA}" srcId="{9EAE9AB6-F154-4DAD-B560-1327C85EF108}" destId="{652E1633-D706-4609-B0DA-37D12CE384F3}" srcOrd="3" destOrd="0" parTransId="{910992AC-DEC5-4E24-9F81-253426D356E4}" sibTransId="{9C574D16-3CA4-4993-BD00-2FD51122FDE1}"/>
    <dgm:cxn modelId="{3DBFA9E7-0C01-49DC-B95D-DB38A5101F6D}" type="presOf" srcId="{0392A46A-1FCA-4569-9A3A-30459A8706D6}" destId="{F8E1519E-90DC-4884-ADDB-4D03A83735EE}" srcOrd="0" destOrd="0" presId="urn:microsoft.com/office/officeart/2005/8/layout/default#5"/>
    <dgm:cxn modelId="{39F7FCB1-CD15-4E09-AA10-F0EE9B081E11}" type="presParOf" srcId="{E2182147-5692-48F9-8695-2DF832A83422}" destId="{EB0124F3-4C43-4D58-92F8-C41574D25419}" srcOrd="0" destOrd="0" presId="urn:microsoft.com/office/officeart/2005/8/layout/default#5"/>
    <dgm:cxn modelId="{AC0543CA-EE4C-4C8E-8812-16257D655B38}" type="presParOf" srcId="{E2182147-5692-48F9-8695-2DF832A83422}" destId="{546F8D44-FA67-4804-887C-0E5CDB44F1BB}" srcOrd="1" destOrd="0" presId="urn:microsoft.com/office/officeart/2005/8/layout/default#5"/>
    <dgm:cxn modelId="{6F499645-E187-4EEE-A2C5-79039297FDD0}" type="presParOf" srcId="{E2182147-5692-48F9-8695-2DF832A83422}" destId="{F8E1519E-90DC-4884-ADDB-4D03A83735EE}" srcOrd="2" destOrd="0" presId="urn:microsoft.com/office/officeart/2005/8/layout/default#5"/>
    <dgm:cxn modelId="{6CF5E15D-13D2-40F7-9223-66D2D282D8CD}" type="presParOf" srcId="{E2182147-5692-48F9-8695-2DF832A83422}" destId="{E6D3CB15-F12C-44D8-B073-CA98B4B6D6B3}" srcOrd="3" destOrd="0" presId="urn:microsoft.com/office/officeart/2005/8/layout/default#5"/>
    <dgm:cxn modelId="{33B268AD-A629-4997-B70F-38018F60282F}" type="presParOf" srcId="{E2182147-5692-48F9-8695-2DF832A83422}" destId="{C5471246-289E-4BDF-8BF9-41CD74F37F2C}" srcOrd="4" destOrd="0" presId="urn:microsoft.com/office/officeart/2005/8/layout/default#5"/>
    <dgm:cxn modelId="{466FF766-1750-4FC2-AF8F-81292DC53D55}" type="presParOf" srcId="{E2182147-5692-48F9-8695-2DF832A83422}" destId="{26B1CDB0-F804-4650-A0EC-5E941C3AD1AC}" srcOrd="5" destOrd="0" presId="urn:microsoft.com/office/officeart/2005/8/layout/default#5"/>
    <dgm:cxn modelId="{383250A4-C24C-4F71-9695-2533EED03488}" type="presParOf" srcId="{E2182147-5692-48F9-8695-2DF832A83422}" destId="{CF9A8C6A-B74B-4AAC-874C-B655C15661EA}" srcOrd="6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AE9AB6-F154-4DAD-B560-1327C85EF108}" type="doc">
      <dgm:prSet loTypeId="urn:microsoft.com/office/officeart/2005/8/layout/default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D256132-5E3B-4B3F-B20A-C74F0B6AF28B}">
      <dgm:prSet phldrT="[ข้อความ]" custT="1"/>
      <dgm:spPr>
        <a:solidFill>
          <a:srgbClr val="E1FFE1"/>
        </a:solidFill>
      </dgm:spPr>
      <dgm:t>
        <a:bodyPr/>
        <a:lstStyle/>
        <a:p>
          <a:pPr algn="l"/>
          <a:r>
            <a:rPr lang="th-TH" sz="3600" b="1" u="sng" dirty="0" smtClean="0">
              <a:solidFill>
                <a:srgbClr val="C00000"/>
              </a:solidFill>
              <a:cs typeface="FreesiaUPC" pitchFamily="34" charset="-34"/>
            </a:rPr>
            <a:t>ในชั้นเสนอราคา</a:t>
          </a:r>
          <a:r>
            <a:rPr lang="th-TH" sz="3600" b="1" u="sng" dirty="0" smtClean="0">
              <a:solidFill>
                <a:schemeClr val="tx1"/>
              </a:solidFill>
              <a:cs typeface="FreesiaUPC" pitchFamily="34" charset="-34"/>
            </a:rPr>
            <a:t> </a:t>
          </a:r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กรณีผู้เสนอราคานำ</a:t>
          </a:r>
          <a:r>
            <a:rPr lang="th-TH" sz="3200" b="1" i="1" dirty="0" smtClean="0">
              <a:solidFill>
                <a:srgbClr val="FF0000"/>
              </a:solidFill>
              <a:cs typeface="FreesiaUPC" pitchFamily="34" charset="-34"/>
            </a:rPr>
            <a:t>เงินสด หรือเช็คที่ธนาคาร                       เซ็นสั่งจ่าย </a:t>
          </a:r>
          <a:r>
            <a:rPr lang="th-TH" sz="3200" b="1" dirty="0" smtClean="0">
              <a:solidFill>
                <a:schemeClr val="tx1"/>
              </a:solidFill>
              <a:cs typeface="FreesiaUPC" pitchFamily="34" charset="-34"/>
            </a:rPr>
            <a:t>ตามระเบียบฯข้อ ๑๔๑(๑)และ(๒) มาเป็นหลักประกันซอง</a:t>
          </a:r>
        </a:p>
      </dgm:t>
    </dgm:pt>
    <dgm:pt modelId="{ED083B7C-DE83-4417-99F9-93621897679C}" type="parTrans" cxnId="{C5DFDD1D-E67A-4CE1-8F93-C428991DC7A8}">
      <dgm:prSet/>
      <dgm:spPr/>
      <dgm:t>
        <a:bodyPr/>
        <a:lstStyle/>
        <a:p>
          <a:endParaRPr lang="th-TH"/>
        </a:p>
      </dgm:t>
    </dgm:pt>
    <dgm:pt modelId="{BFA32674-3D10-402B-A710-12E7C932924B}" type="sibTrans" cxnId="{C5DFDD1D-E67A-4CE1-8F93-C428991DC7A8}">
      <dgm:prSet/>
      <dgm:spPr/>
      <dgm:t>
        <a:bodyPr/>
        <a:lstStyle/>
        <a:p>
          <a:endParaRPr lang="th-TH"/>
        </a:p>
      </dgm:t>
    </dgm:pt>
    <dgm:pt modelId="{2C3430D2-F509-4092-A3DA-A4CB0E5749CA}">
      <dgm:prSet custT="1"/>
      <dgm:spPr>
        <a:solidFill>
          <a:srgbClr val="FFF7DD"/>
        </a:solidFill>
        <a:ln w="76200">
          <a:solidFill>
            <a:srgbClr val="00B0F0"/>
          </a:solidFill>
        </a:ln>
      </dgm:spPr>
      <dgm:t>
        <a:bodyPr/>
        <a:lstStyle/>
        <a:p>
          <a:pPr algn="l">
            <a:tabLst>
              <a:tab pos="182563" algn="l"/>
            </a:tabLst>
          </a:pPr>
          <a:r>
            <a:rPr lang="th-TH" sz="4000" b="1" u="sng" spc="-150" dirty="0" smtClean="0">
              <a:solidFill>
                <a:srgbClr val="C00000"/>
              </a:solidFill>
              <a:cs typeface="FreesiaUPC" pitchFamily="34" charset="-34"/>
            </a:rPr>
            <a:t>ในชั้นทำสัญญา</a:t>
          </a:r>
          <a:r>
            <a:rPr lang="th-TH" sz="4000" b="1" u="none" spc="-150" dirty="0" smtClean="0">
              <a:solidFill>
                <a:srgbClr val="C00000"/>
              </a:solidFill>
              <a:cs typeface="FreesiaUPC" pitchFamily="34" charset="-34"/>
            </a:rPr>
            <a:t> </a:t>
          </a:r>
          <a:r>
            <a:rPr lang="th-TH" sz="3200" b="1" u="none" dirty="0" smtClean="0">
              <a:solidFill>
                <a:schemeClr val="tx1"/>
              </a:solidFill>
              <a:cs typeface="FreesiaUPC" pitchFamily="34" charset="-34"/>
            </a:rPr>
            <a:t>ต่อมาผู้เสนอราคาได้รับการคัดเลือกเข้าทำสัญญา และประสงค์จะขอนำหลักประกันซองดังกล่าวมาเป็นหลักประกันสัญญา ก็ได้</a:t>
          </a:r>
          <a:endParaRPr lang="th-TH" sz="3200" u="none" dirty="0">
            <a:solidFill>
              <a:schemeClr val="tx1"/>
            </a:solidFill>
            <a:cs typeface="FreesiaUPC" pitchFamily="34" charset="-34"/>
          </a:endParaRPr>
        </a:p>
      </dgm:t>
    </dgm:pt>
    <dgm:pt modelId="{DCD5CA9B-1E7C-4ED9-9F43-A1DD1F0D0BE7}" type="parTrans" cxnId="{D5D297EA-5B34-4BBC-9FC1-80121EB64C81}">
      <dgm:prSet/>
      <dgm:spPr/>
      <dgm:t>
        <a:bodyPr/>
        <a:lstStyle/>
        <a:p>
          <a:endParaRPr lang="th-TH"/>
        </a:p>
      </dgm:t>
    </dgm:pt>
    <dgm:pt modelId="{1C6645D6-6699-4DBC-ADB9-27665125C04C}" type="sibTrans" cxnId="{D5D297EA-5B34-4BBC-9FC1-80121EB64C81}">
      <dgm:prSet/>
      <dgm:spPr/>
      <dgm:t>
        <a:bodyPr/>
        <a:lstStyle/>
        <a:p>
          <a:endParaRPr lang="th-TH"/>
        </a:p>
      </dgm:t>
    </dgm:pt>
    <dgm:pt modelId="{3B81E954-DF2E-43AF-9DA1-4B4B3E2B72E4}">
      <dgm:prSet custT="1"/>
      <dgm:spPr>
        <a:solidFill>
          <a:srgbClr val="0000CC"/>
        </a:solidFill>
      </dgm:spPr>
      <dgm:t>
        <a:bodyPr/>
        <a:lstStyle/>
        <a:p>
          <a:pPr algn="l"/>
          <a:r>
            <a:rPr lang="th-TH" sz="3200" b="1" u="sng" dirty="0" smtClean="0">
              <a:solidFill>
                <a:schemeClr val="bg1"/>
              </a:solidFill>
              <a:cs typeface="FreesiaUPC" pitchFamily="34" charset="-34"/>
            </a:rPr>
            <a:t>ในวันทำสัญญา</a:t>
          </a:r>
          <a:r>
            <a:rPr lang="th-TH" sz="3200" b="1" u="none" dirty="0" smtClean="0">
              <a:solidFill>
                <a:schemeClr val="bg1"/>
              </a:solidFill>
              <a:cs typeface="FreesiaUPC" pitchFamily="34" charset="-34"/>
            </a:rPr>
            <a:t>  </a:t>
          </a:r>
          <a:r>
            <a:rPr lang="th-TH" sz="3200" b="1" dirty="0" smtClean="0">
              <a:solidFill>
                <a:schemeClr val="bg1"/>
              </a:solidFill>
              <a:cs typeface="FreesiaUPC" pitchFamily="34" charset="-34"/>
            </a:rPr>
            <a:t>ให้ส่วนราชการทำหลักฐานการคืนหลักประกันซอง พร้อมทั้งจัดทำหลักฐานการรับหลักประกันสัญญาให้แก่คู่สัญญา ให้เสร็จสิ้นในวันเดียวกัน</a:t>
          </a:r>
          <a:r>
            <a:rPr lang="th-TH" sz="3200" b="1" u="sng" dirty="0" smtClean="0">
              <a:solidFill>
                <a:schemeClr val="bg1"/>
              </a:solidFill>
              <a:cs typeface="FreesiaUPC" pitchFamily="34" charset="-34"/>
            </a:rPr>
            <a:t>โดยต้องมีเงินเพิ่ม-ลด ให้เท่ากับหลักประกันสัญญาด้วย</a:t>
          </a:r>
          <a:endParaRPr lang="th-TH" sz="2400" b="1" u="sng" dirty="0" smtClean="0">
            <a:solidFill>
              <a:schemeClr val="bg1"/>
            </a:solidFill>
            <a:cs typeface="FreesiaUPC" pitchFamily="34" charset="-34"/>
          </a:endParaRPr>
        </a:p>
      </dgm:t>
    </dgm:pt>
    <dgm:pt modelId="{E7E75C11-380C-48E7-9926-C07C7500FB39}" type="parTrans" cxnId="{CE1FD128-A9A2-4640-A635-AC0ED0F300C1}">
      <dgm:prSet/>
      <dgm:spPr/>
      <dgm:t>
        <a:bodyPr/>
        <a:lstStyle/>
        <a:p>
          <a:endParaRPr lang="th-TH"/>
        </a:p>
      </dgm:t>
    </dgm:pt>
    <dgm:pt modelId="{2B5E066A-C6AC-4D9C-8319-257B15883019}" type="sibTrans" cxnId="{CE1FD128-A9A2-4640-A635-AC0ED0F300C1}">
      <dgm:prSet/>
      <dgm:spPr/>
      <dgm:t>
        <a:bodyPr/>
        <a:lstStyle/>
        <a:p>
          <a:endParaRPr lang="th-TH"/>
        </a:p>
      </dgm:t>
    </dgm:pt>
    <dgm:pt modelId="{E2182147-5692-48F9-8695-2DF832A83422}" type="pres">
      <dgm:prSet presAssocID="{9EAE9AB6-F154-4DAD-B560-1327C85EF1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B0124F3-4C43-4D58-92F8-C41574D25419}" type="pres">
      <dgm:prSet presAssocID="{2D256132-5E3B-4B3F-B20A-C74F0B6AF28B}" presName="node" presStyleLbl="node1" presStyleIdx="0" presStyleCnt="3" custScaleX="2000000" custScaleY="497457" custLinFactNeighborX="-173" custLinFactNeighborY="12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6F8D44-FA67-4804-887C-0E5CDB44F1BB}" type="pres">
      <dgm:prSet presAssocID="{BFA32674-3D10-402B-A710-12E7C932924B}" presName="sibTrans" presStyleCnt="0"/>
      <dgm:spPr/>
    </dgm:pt>
    <dgm:pt modelId="{D6FF4A87-23E7-425B-801A-5AE63784B173}" type="pres">
      <dgm:prSet presAssocID="{2C3430D2-F509-4092-A3DA-A4CB0E5749CA}" presName="node" presStyleLbl="node1" presStyleIdx="1" presStyleCnt="3" custScaleX="2000000" custScaleY="500101" custLinFactNeighborY="-2696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C86C043-29C9-403E-B883-61301A680CAF}" type="pres">
      <dgm:prSet presAssocID="{1C6645D6-6699-4DBC-ADB9-27665125C04C}" presName="sibTrans" presStyleCnt="0"/>
      <dgm:spPr/>
    </dgm:pt>
    <dgm:pt modelId="{C4D7FB9A-F783-4530-8F19-435FFE6F855A}" type="pres">
      <dgm:prSet presAssocID="{3B81E954-DF2E-43AF-9DA1-4B4B3E2B72E4}" presName="node" presStyleLbl="node1" presStyleIdx="2" presStyleCnt="3" custScaleX="2000000" custScaleY="60410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5DFDD1D-E67A-4CE1-8F93-C428991DC7A8}" srcId="{9EAE9AB6-F154-4DAD-B560-1327C85EF108}" destId="{2D256132-5E3B-4B3F-B20A-C74F0B6AF28B}" srcOrd="0" destOrd="0" parTransId="{ED083B7C-DE83-4417-99F9-93621897679C}" sibTransId="{BFA32674-3D10-402B-A710-12E7C932924B}"/>
    <dgm:cxn modelId="{CE1FD128-A9A2-4640-A635-AC0ED0F300C1}" srcId="{9EAE9AB6-F154-4DAD-B560-1327C85EF108}" destId="{3B81E954-DF2E-43AF-9DA1-4B4B3E2B72E4}" srcOrd="2" destOrd="0" parTransId="{E7E75C11-380C-48E7-9926-C07C7500FB39}" sibTransId="{2B5E066A-C6AC-4D9C-8319-257B15883019}"/>
    <dgm:cxn modelId="{4C2EC663-9A15-4ACE-ABFD-EE15B28D2759}" type="presOf" srcId="{2C3430D2-F509-4092-A3DA-A4CB0E5749CA}" destId="{D6FF4A87-23E7-425B-801A-5AE63784B173}" srcOrd="0" destOrd="0" presId="urn:microsoft.com/office/officeart/2005/8/layout/default#6"/>
    <dgm:cxn modelId="{C4DCD8CB-35F1-4A17-90CD-AB335A8AC7FF}" type="presOf" srcId="{2D256132-5E3B-4B3F-B20A-C74F0B6AF28B}" destId="{EB0124F3-4C43-4D58-92F8-C41574D25419}" srcOrd="0" destOrd="0" presId="urn:microsoft.com/office/officeart/2005/8/layout/default#6"/>
    <dgm:cxn modelId="{1FD791AE-90AE-4012-ACC3-55B7A58EB0BD}" type="presOf" srcId="{9EAE9AB6-F154-4DAD-B560-1327C85EF108}" destId="{E2182147-5692-48F9-8695-2DF832A83422}" srcOrd="0" destOrd="0" presId="urn:microsoft.com/office/officeart/2005/8/layout/default#6"/>
    <dgm:cxn modelId="{94F26565-DAFA-4C95-B57B-34EFF5F9CB8A}" type="presOf" srcId="{3B81E954-DF2E-43AF-9DA1-4B4B3E2B72E4}" destId="{C4D7FB9A-F783-4530-8F19-435FFE6F855A}" srcOrd="0" destOrd="0" presId="urn:microsoft.com/office/officeart/2005/8/layout/default#6"/>
    <dgm:cxn modelId="{D5D297EA-5B34-4BBC-9FC1-80121EB64C81}" srcId="{9EAE9AB6-F154-4DAD-B560-1327C85EF108}" destId="{2C3430D2-F509-4092-A3DA-A4CB0E5749CA}" srcOrd="1" destOrd="0" parTransId="{DCD5CA9B-1E7C-4ED9-9F43-A1DD1F0D0BE7}" sibTransId="{1C6645D6-6699-4DBC-ADB9-27665125C04C}"/>
    <dgm:cxn modelId="{B2F38288-FEDC-4B03-9731-21FD6FED195D}" type="presParOf" srcId="{E2182147-5692-48F9-8695-2DF832A83422}" destId="{EB0124F3-4C43-4D58-92F8-C41574D25419}" srcOrd="0" destOrd="0" presId="urn:microsoft.com/office/officeart/2005/8/layout/default#6"/>
    <dgm:cxn modelId="{FCDB6E87-8A4D-4653-BE53-15FB17FC1956}" type="presParOf" srcId="{E2182147-5692-48F9-8695-2DF832A83422}" destId="{546F8D44-FA67-4804-887C-0E5CDB44F1BB}" srcOrd="1" destOrd="0" presId="urn:microsoft.com/office/officeart/2005/8/layout/default#6"/>
    <dgm:cxn modelId="{8088EF83-DDAA-4B4A-A6A9-EB63EF9B13E0}" type="presParOf" srcId="{E2182147-5692-48F9-8695-2DF832A83422}" destId="{D6FF4A87-23E7-425B-801A-5AE63784B173}" srcOrd="2" destOrd="0" presId="urn:microsoft.com/office/officeart/2005/8/layout/default#6"/>
    <dgm:cxn modelId="{F2AC3490-C351-4EDE-99A6-3B474B754E78}" type="presParOf" srcId="{E2182147-5692-48F9-8695-2DF832A83422}" destId="{5C86C043-29C9-403E-B883-61301A680CAF}" srcOrd="3" destOrd="0" presId="urn:microsoft.com/office/officeart/2005/8/layout/default#6"/>
    <dgm:cxn modelId="{095F9438-6915-40E5-A57F-A0A572A1C5CF}" type="presParOf" srcId="{E2182147-5692-48F9-8695-2DF832A83422}" destId="{C4D7FB9A-F783-4530-8F19-435FFE6F855A}" srcOrd="4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4F12B48E-4238-4F5D-9CB7-F0373B94D94A}" type="datetimeFigureOut">
              <a:rPr lang="th-TH"/>
              <a:pPr>
                <a:defRPr/>
              </a:pPr>
              <a:t>02/04/56</a:t>
            </a:fld>
            <a:endParaRPr lang="th-TH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6F4CE3AC-3B16-4CBA-873E-8ED3034641D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2895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13FFF7DF-A382-4602-972F-6516FDF551CA}" type="datetimeFigureOut">
              <a:rPr lang="th-TH"/>
              <a:pPr>
                <a:defRPr/>
              </a:pPr>
              <a:t>02/04/56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1A83D76-16A3-4B65-8FC6-1009F4D99BE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4849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  <p:sp>
        <p:nvSpPr>
          <p:cNvPr id="21197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32933E-A997-4BA6-8F8F-8F38A6759EDA}" type="slidenum">
              <a:rPr lang="th-TH" smtClean="0"/>
              <a:pPr/>
              <a:t>1</a:t>
            </a:fld>
            <a:endParaRPr lang="th-T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21094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1A65A4-AFB6-4C99-B64D-851E3E835D56}" type="slidenum">
              <a:rPr lang="th-TH" smtClean="0"/>
              <a:pPr/>
              <a:t>66</a:t>
            </a:fld>
            <a:endParaRPr lang="th-TH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725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คือ</a:t>
            </a:r>
          </a:p>
        </p:txBody>
      </p:sp>
      <p:sp>
        <p:nvSpPr>
          <p:cNvPr id="43725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461CB3-6125-47A2-A75D-95CC6A64F82A}" type="slidenum">
              <a:rPr lang="th-TH" smtClean="0"/>
              <a:pPr/>
              <a:t>125</a:t>
            </a:fld>
            <a:endParaRPr lang="th-TH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A83D76-16A3-4B65-8FC6-1009F4D99BEF}" type="slidenum">
              <a:rPr lang="en-US" smtClean="0"/>
              <a:pPr>
                <a:defRPr/>
              </a:pPr>
              <a:t>157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21504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FBDF89-E3B6-4DFB-B668-BE1902AF6723}" type="slidenum">
              <a:rPr lang="th-TH" smtClean="0"/>
              <a:pPr/>
              <a:t>165</a:t>
            </a:fld>
            <a:endParaRPr lang="th-TH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  <p:sp>
        <p:nvSpPr>
          <p:cNvPr id="2160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9DC331-4A71-4883-BED2-971E6F84548A}" type="slidenum">
              <a:rPr lang="th-TH" smtClean="0"/>
              <a:pPr/>
              <a:t>171</a:t>
            </a:fld>
            <a:endParaRPr lang="th-TH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21709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F3E20F-DA46-4FE1-BD33-E773270B2F88}" type="slidenum">
              <a:rPr lang="th-TH" smtClean="0"/>
              <a:pPr/>
              <a:t>173</a:t>
            </a:fld>
            <a:endParaRPr lang="th-TH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  <p:sp>
        <p:nvSpPr>
          <p:cNvPr id="21811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E9B651-1E15-4B0A-A898-A58C50EBDCC1}" type="slidenum">
              <a:rPr lang="th-TH" smtClean="0"/>
              <a:pPr/>
              <a:t>217</a:t>
            </a:fld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5B2116-5D5B-4A43-A261-811C609DBD2A}" type="datetimeFigureOut">
              <a:rPr lang="en-US" smtClean="0"/>
              <a:pPr>
                <a:defRPr/>
              </a:pPr>
              <a:t>4/2/2013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1B6914-6B0F-4861-87D1-DA61A55BA3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procurementd.go.th/" TargetMode="External"/><Relationship Id="rId2" Type="http://schemas.openxmlformats.org/officeDocument/2006/relationships/hyperlink" Target="http://www.cgd.go.th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isi.go.th/" TargetMode="External"/><Relationship Id="rId4" Type="http://schemas.openxmlformats.org/officeDocument/2006/relationships/hyperlink" Target="http://www.oag.go.th/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://play.kapook.com/dookdik/1053" TargetMode="Externa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hyperlink" Target="http://play.kapook.com/dookdik/425" TargetMode="Externa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hyperlink" Target="http://www.rungring.8m.com/travel.html" TargetMode="Externa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6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6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4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4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4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รูปภาพ 5" descr="resize 6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14313" y="66675"/>
            <a:ext cx="8786812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ชื่อเรื่อง 4"/>
          <p:cNvSpPr>
            <a:spLocks noGrp="1"/>
          </p:cNvSpPr>
          <p:nvPr>
            <p:ph type="title"/>
          </p:nvPr>
        </p:nvSpPr>
        <p:spPr>
          <a:xfrm>
            <a:off x="142875" y="152400"/>
            <a:ext cx="9001125" cy="2552700"/>
          </a:xfrm>
        </p:spPr>
        <p:txBody>
          <a:bodyPr>
            <a:normAutofit fontScale="90000"/>
          </a:bodyPr>
          <a:lstStyle/>
          <a:p>
            <a:pPr>
              <a:tabLst>
                <a:tab pos="630238" algn="l"/>
              </a:tabLst>
            </a:pP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/>
            </a:r>
            <a:br>
              <a:rPr lang="th-TH" sz="6000" b="1" dirty="0" smtClean="0">
                <a:cs typeface="FreesiaUPC" pitchFamily="34" charset="-34"/>
              </a:rPr>
            </a:b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โครงการอบรมทีมพัฒนาสนับสนุนการบริหารงาน</a:t>
            </a:r>
            <a:b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</a:b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ของหน่วยงานสังกัดกระทรวงสาธารณสุข</a:t>
            </a:r>
            <a:r>
              <a:rPr lang="th-TH" b="1" dirty="0" smtClean="0">
                <a:cs typeface="FreesiaUPC" pitchFamily="34" charset="-34"/>
              </a:rPr>
              <a:t> </a:t>
            </a:r>
            <a:br>
              <a:rPr lang="th-TH" b="1" dirty="0" smtClean="0">
                <a:cs typeface="FreesiaUPC" pitchFamily="34" charset="-34"/>
              </a:rPr>
            </a:br>
            <a:r>
              <a:rPr lang="th-TH" sz="4800" b="1" dirty="0" smtClean="0">
                <a:solidFill>
                  <a:srgbClr val="C00000"/>
                </a:solidFill>
                <a:cs typeface="FreesiaUPC" pitchFamily="34" charset="-34"/>
              </a:rPr>
              <a:t>เรื่อง </a:t>
            </a:r>
            <a:r>
              <a:rPr lang="th-TH" sz="4800" b="1" dirty="0" smtClean="0"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การบริหารงานพัสดุและการจัดซื้อ-จัดจ้าง</a:t>
            </a:r>
            <a:b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/>
            </a:r>
            <a:b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sz="2800" b="1" dirty="0" smtClean="0">
                <a:cs typeface="FreesiaUPC" pitchFamily="34" charset="-34"/>
              </a:rPr>
              <a:t/>
            </a:r>
            <a:br>
              <a:rPr lang="th-TH" sz="2800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endParaRPr lang="th-TH" sz="5400" b="1" dirty="0" smtClean="0">
              <a:cs typeface="FreesiaUPC" pitchFamily="34" charset="-34"/>
            </a:endParaRPr>
          </a:p>
        </p:txBody>
      </p:sp>
      <p:sp>
        <p:nvSpPr>
          <p:cNvPr id="205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6553200" y="6286500"/>
            <a:ext cx="2133600" cy="434975"/>
          </a:xfrm>
        </p:spPr>
        <p:txBody>
          <a:bodyPr/>
          <a:lstStyle/>
          <a:p>
            <a:pPr>
              <a:defRPr/>
            </a:pPr>
            <a:r>
              <a:rPr lang="th-TH" dirty="0" smtClean="0"/>
              <a:t>1</a:t>
            </a:r>
            <a:endParaRPr lang="th-TH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1438" y="3714750"/>
            <a:ext cx="885825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400" b="1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คุ</a:t>
            </a:r>
            <a:r>
              <a:rPr lang="th-TH" sz="4400" b="1" dirty="0" smtClean="0">
                <a:solidFill>
                  <a:srgbClr val="FF3399"/>
                </a:solidFill>
                <a:latin typeface="Antique Olive Compact" pitchFamily="34" charset="0"/>
                <a:cs typeface="FreesiaUPC" pitchFamily="34" charset="-34"/>
              </a:rPr>
              <a:t>ณ</a:t>
            </a:r>
            <a:r>
              <a:rPr lang="th-TH" sz="4400" b="1" dirty="0">
                <a:solidFill>
                  <a:srgbClr val="00B050"/>
                </a:solidFill>
                <a:latin typeface="Antique Olive Compact" pitchFamily="34" charset="0"/>
                <a:cs typeface="FreesiaUPC" pitchFamily="34" charset="-34"/>
              </a:rPr>
              <a:t>ร</a:t>
            </a:r>
            <a:r>
              <a:rPr lang="th-TH" sz="44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วี</a:t>
            </a:r>
            <a:r>
              <a:rPr lang="th-TH" sz="4400" b="1" dirty="0">
                <a:solidFill>
                  <a:srgbClr val="7030A0"/>
                </a:solidFill>
                <a:latin typeface="Antique Olive Compact" pitchFamily="34" charset="0"/>
                <a:cs typeface="FreesiaUPC" pitchFamily="34" charset="-34"/>
              </a:rPr>
              <a:t>วั</a:t>
            </a: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ล</a:t>
            </a:r>
            <a:r>
              <a:rPr lang="th-TH" sz="4400" b="1" dirty="0">
                <a:solidFill>
                  <a:schemeClr val="accent6">
                    <a:lumMod val="50000"/>
                  </a:schemeClr>
                </a:solidFill>
                <a:latin typeface="Antique Olive Compact" pitchFamily="34" charset="0"/>
                <a:cs typeface="FreesiaUPC" pitchFamily="34" charset="-34"/>
              </a:rPr>
              <a:t>ย์</a:t>
            </a: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  <a:r>
              <a:rPr lang="th-TH" sz="4400" b="1" dirty="0">
                <a:solidFill>
                  <a:schemeClr val="accent6">
                    <a:lumMod val="50000"/>
                  </a:schemeClr>
                </a:solidFill>
                <a:latin typeface="Antique Olive Compact" pitchFamily="34" charset="0"/>
                <a:cs typeface="FreesiaUPC" pitchFamily="34" charset="-34"/>
              </a:rPr>
              <a:t>แ</a:t>
            </a: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ส</a:t>
            </a:r>
            <a:r>
              <a:rPr lang="th-TH" sz="4400" b="1" dirty="0">
                <a:solidFill>
                  <a:srgbClr val="FF00FF"/>
                </a:solidFill>
                <a:latin typeface="Antique Olive Compact" pitchFamily="34" charset="0"/>
                <a:cs typeface="FreesiaUPC" pitchFamily="34" charset="-34"/>
              </a:rPr>
              <a:t>ง</a:t>
            </a:r>
            <a:r>
              <a:rPr lang="th-TH" sz="4400" b="1" dirty="0">
                <a:latin typeface="Antique Olive Compact" pitchFamily="34" charset="0"/>
                <a:cs typeface="FreesiaUPC" pitchFamily="34" charset="-34"/>
              </a:rPr>
              <a:t>จั</a:t>
            </a:r>
            <a:r>
              <a:rPr lang="th-TH" sz="4400" b="1" dirty="0">
                <a:solidFill>
                  <a:schemeClr val="accent3">
                    <a:lumMod val="50000"/>
                  </a:schemeClr>
                </a:solidFill>
                <a:latin typeface="Antique Olive Compact" pitchFamily="34" charset="0"/>
                <a:cs typeface="FreesiaUPC" pitchFamily="34" charset="-34"/>
              </a:rPr>
              <a:t>น</a:t>
            </a:r>
            <a:r>
              <a:rPr lang="th-TH" sz="44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ท</a:t>
            </a:r>
            <a:r>
              <a:rPr lang="th-TH" sz="44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ร์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FFFF00"/>
                </a:solidFill>
                <a:latin typeface="Antique Olive Compact" pitchFamily="34" charset="0"/>
                <a:cs typeface="FreesiaUPC" pitchFamily="34" charset="-34"/>
              </a:rPr>
              <a:t>ผู้อำนวยการกลุ่มงานระเบียบว่าด้วยการพัสดุ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ntique Olive Compact" pitchFamily="34" charset="0"/>
                <a:cs typeface="FreesiaUPC" pitchFamily="34" charset="-34"/>
              </a:rPr>
              <a:t>สำนักมาตรฐานการจัดซื้อจัดจ้างภาครัฐ กรมบัญชีกลาง</a:t>
            </a:r>
          </a:p>
          <a:p>
            <a:pPr algn="ctr">
              <a:defRPr/>
            </a:pPr>
            <a:r>
              <a:rPr lang="th-TH" sz="4000" b="1" dirty="0">
                <a:solidFill>
                  <a:schemeClr val="bg2"/>
                </a:solidFill>
                <a:latin typeface="Antique Olive Compact" pitchFamily="34" charset="0"/>
                <a:cs typeface="FreesiaUPC" pitchFamily="34" charset="-34"/>
              </a:rPr>
              <a:t>โทร. ๐๒ ๑๒๗๗๐๐๐ ต่อ ๔๕๕๑</a:t>
            </a:r>
          </a:p>
          <a:p>
            <a:pPr algn="ctr">
              <a:defRPr/>
            </a:pPr>
            <a:r>
              <a:rPr lang="en-US" sz="1800" b="1" dirty="0">
                <a:solidFill>
                  <a:srgbClr val="FF0066"/>
                </a:solidFill>
                <a:latin typeface="Antique Olive Compact" pitchFamily="34" charset="0"/>
                <a:cs typeface="FreesiaUPC" pitchFamily="34" charset="-34"/>
              </a:rPr>
              <a:t>WWW</a:t>
            </a:r>
            <a:r>
              <a:rPr lang="en-US" sz="2400" b="1" dirty="0">
                <a:solidFill>
                  <a:srgbClr val="FF0066"/>
                </a:solidFill>
                <a:latin typeface="Antique Olive Compact" pitchFamily="34" charset="0"/>
                <a:cs typeface="FreesiaUPC" pitchFamily="34" charset="-34"/>
              </a:rPr>
              <a:t>.gprocurement.go.th</a:t>
            </a:r>
            <a:endParaRPr lang="th-TH" sz="2400" dirty="0">
              <a:solidFill>
                <a:srgbClr val="FF0066"/>
              </a:solidFill>
            </a:endParaRP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3581400" y="3276600"/>
            <a:ext cx="2071687" cy="357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FFFF00"/>
                </a:solidFill>
                <a:latin typeface="Antique Olive Compact" pitchFamily="34" charset="0"/>
                <a:cs typeface="FreesiaUPC" pitchFamily="34" charset="-34"/>
              </a:rPr>
              <a:t>บรรยายโดย</a:t>
            </a:r>
            <a:endParaRPr lang="th-TH" dirty="0">
              <a:solidFill>
                <a:srgbClr val="FFFF00"/>
              </a:solidFill>
            </a:endParaRPr>
          </a:p>
        </p:txBody>
      </p:sp>
      <p:pic>
        <p:nvPicPr>
          <p:cNvPr id="2055" name="รูปภาพ 7" descr="5TQL1CAVK2CPLCAQ1VW0LCATBWJF7CAUTZR8XCAVD2ZZFCAIK2PVKCAAWR5N8CAB6TT7PCA6Y52IECAM7V43ZCAX014NQCAFY6HGPCAQI0NWPCA86K0QLCA9XHZUBCAQU2NDJCANX8C4TCALUJC0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6200" y="3048000"/>
            <a:ext cx="111918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1" descr="Flag Thailand animated gif 240x180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76200"/>
            <a:ext cx="2590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ยกนูน 1"/>
          <p:cNvSpPr/>
          <p:nvPr/>
        </p:nvSpPr>
        <p:spPr>
          <a:xfrm>
            <a:off x="76200" y="0"/>
            <a:ext cx="9067800" cy="6858000"/>
          </a:xfrm>
          <a:prstGeom prst="bevel">
            <a:avLst/>
          </a:prstGeom>
          <a:ln>
            <a:solidFill>
              <a:srgbClr val="F600B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6000" b="1" dirty="0" smtClean="0">
              <a:solidFill>
                <a:srgbClr val="3333CC"/>
              </a:solidFill>
              <a:latin typeface="Arial Black" pitchFamily="34" charset="0"/>
              <a:cs typeface="FreesiaUPC" pitchFamily="34" charset="-34"/>
            </a:endParaRPr>
          </a:p>
          <a:p>
            <a:r>
              <a:rPr lang="th-TH" sz="6000" b="1" dirty="0" smtClean="0">
                <a:solidFill>
                  <a:srgbClr val="3333CC"/>
                </a:solidFill>
                <a:latin typeface="Arial Black" pitchFamily="34" charset="0"/>
                <a:cs typeface="FreesiaUPC" pitchFamily="34" charset="-34"/>
              </a:rPr>
              <a:t>กระบวนการบริหารงานพัสดุ</a:t>
            </a:r>
            <a:endParaRPr lang="th-TH" sz="6000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ตาม ระเบียบสำนักนายกรัฐมนตรี</a:t>
            </a:r>
          </a:p>
          <a:p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ว่าด้วยการพัสดุ พ.ศ.๒๕๓๕และที่แก้ไขเพิ่มเติม</a:t>
            </a:r>
          </a:p>
          <a:p>
            <a:r>
              <a:rPr lang="th-TH" sz="4400" b="1" dirty="0" smtClean="0">
                <a:solidFill>
                  <a:schemeClr val="tx1"/>
                </a:solidFill>
                <a:cs typeface="FreesiaUPC" pitchFamily="34" charset="-34"/>
              </a:rPr>
              <a:t>และ</a:t>
            </a:r>
          </a:p>
          <a:p>
            <a:r>
              <a:rPr lang="th-TH" sz="4800" b="1" dirty="0" smtClean="0">
                <a:solidFill>
                  <a:schemeClr val="tx1"/>
                </a:solidFill>
                <a:cs typeface="FreesiaUPC" pitchFamily="34" charset="-34"/>
              </a:rPr>
              <a:t>ระเบียบสำนักนายกรัฐมนตรี </a:t>
            </a:r>
          </a:p>
          <a:p>
            <a:r>
              <a:rPr lang="th-TH" sz="4800" b="1" dirty="0" smtClean="0">
                <a:solidFill>
                  <a:schemeClr val="tx1"/>
                </a:solidFill>
                <a:cs typeface="FreesiaUPC" pitchFamily="34" charset="-34"/>
              </a:rPr>
              <a:t>ว่าด้วยการพัสดุ ด้วยวิธีการ                         ทางอิเล็กทรอนิกส์ พ.ศ.๒๕๔๙</a:t>
            </a:r>
          </a:p>
          <a:p>
            <a:endParaRPr lang="th-TH" sz="7200" dirty="0"/>
          </a:p>
        </p:txBody>
      </p:sp>
      <p:pic>
        <p:nvPicPr>
          <p:cNvPr id="3" name="รูปภาพ 2" descr="251XHCAG772E1CAHR3ZGCCAJU4A5WCAQ32S5PCAAY5M72CAHTPT73CA4GBFDMCAJXBNRBCA2YPK4SCACY0NR1CA2IWVQ5CACTWC0ACA4ZIGM7CA05UPM0CAORHLE5CABG6JIDCA8R7JGXCAG57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799" y="76200"/>
            <a:ext cx="2286001" cy="914400"/>
          </a:xfrm>
          <a:prstGeom prst="rect">
            <a:avLst/>
          </a:prstGeom>
        </p:spPr>
      </p:pic>
      <p:pic>
        <p:nvPicPr>
          <p:cNvPr id="4" name="รูปภาพ 3" descr="EWL7ZCA8FTUFVCAOSLZOVCACX7RQHCAAMF6NTCASO1WSJCAHYAHKUCAPUF8PMCANAAPHCCA8ZDX7BCAJYY1A9CATH4BJYCA3N5AUGCA5CJEJ8CA9F0RHNCA53ONO0CAZ636TLCAFT7XGMCA9XDQZ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5791200"/>
            <a:ext cx="1419225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08B399-CCD4-493D-B406-4BDFC10A56E5}" type="slidenum">
              <a:rPr lang="en-US" smtClean="0"/>
              <a:pPr>
                <a:defRPr/>
              </a:pPr>
              <a:t>3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85813" y="214313"/>
            <a:ext cx="7500937" cy="1571625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การบริหารงาน</a:t>
            </a:r>
            <a:r>
              <a:rPr lang="th-TH" sz="5400" b="1" dirty="0" smtClean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พัสดุจะประกอบด้วย</a:t>
            </a:r>
            <a:endParaRPr lang="th-TH" sz="5400" dirty="0">
              <a:solidFill>
                <a:schemeClr val="tx2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3143250" y="2857500"/>
            <a:ext cx="2643188" cy="314325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การบริหารด้านบุคลากร</a:t>
            </a:r>
            <a:endParaRPr lang="th-TH" sz="5400" dirty="0">
              <a:solidFill>
                <a:schemeClr val="tx2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14313" y="2786063"/>
            <a:ext cx="2786062" cy="314325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การบริหารด้าน</a:t>
            </a:r>
          </a:p>
          <a:p>
            <a:pPr algn="ctr">
              <a:defRPr/>
            </a:pPr>
            <a:r>
              <a:rPr lang="th-TH" sz="48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การเงิน/</a:t>
            </a:r>
          </a:p>
          <a:p>
            <a:pPr>
              <a:defRPr/>
            </a:pPr>
            <a:r>
              <a:rPr lang="th-TH" sz="48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งบประมาณ</a:t>
            </a:r>
            <a:endParaRPr lang="th-TH" sz="4800" dirty="0">
              <a:solidFill>
                <a:schemeClr val="tx2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6000750" y="2928938"/>
            <a:ext cx="2928938" cy="30718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การบริหารด้าน</a:t>
            </a:r>
          </a:p>
          <a:p>
            <a:pPr algn="ctr">
              <a:defRPr/>
            </a:pPr>
            <a:r>
              <a:rPr lang="th-TH" sz="5400" b="1" dirty="0">
                <a:solidFill>
                  <a:schemeClr val="tx2"/>
                </a:solidFill>
                <a:latin typeface="Antique Olive Compact" pitchFamily="34" charset="0"/>
                <a:cs typeface="FreesiaUPC" pitchFamily="34" charset="-34"/>
              </a:rPr>
              <a:t>การจัดซื้อ/จัดจ้าง</a:t>
            </a:r>
            <a:endParaRPr lang="th-TH" sz="5400" dirty="0">
              <a:solidFill>
                <a:schemeClr val="tx2"/>
              </a:solidFill>
            </a:endParaRPr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1000125" y="2286000"/>
            <a:ext cx="6858000" cy="1588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ลูกศรลง 8"/>
          <p:cNvSpPr/>
          <p:nvPr/>
        </p:nvSpPr>
        <p:spPr>
          <a:xfrm>
            <a:off x="7429500" y="2357438"/>
            <a:ext cx="428625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>
            <a:off x="4357688" y="2357438"/>
            <a:ext cx="357187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" name="ลูกศรลง 10"/>
          <p:cNvSpPr/>
          <p:nvPr/>
        </p:nvSpPr>
        <p:spPr>
          <a:xfrm>
            <a:off x="857250" y="2357438"/>
            <a:ext cx="35718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533400" y="76200"/>
            <a:ext cx="7924800" cy="1143000"/>
          </a:xfrm>
          <a:prstGeom prst="roundRect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44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ปัญหาในการบริหารจัดการพัสดุ เกิดจาก</a:t>
            </a:r>
            <a:endParaRPr lang="th-TH" sz="4400" dirty="0">
              <a:solidFill>
                <a:schemeClr val="bg1"/>
              </a:solidFill>
            </a:endParaRPr>
          </a:p>
        </p:txBody>
      </p:sp>
      <p:sp>
        <p:nvSpPr>
          <p:cNvPr id="3" name="แผนผังลำดับงาน: ที่เก็บแบบเข้าถึงโดยลำดับ 2"/>
          <p:cNvSpPr/>
          <p:nvPr/>
        </p:nvSpPr>
        <p:spPr>
          <a:xfrm>
            <a:off x="76200" y="1447800"/>
            <a:ext cx="2819400" cy="2286000"/>
          </a:xfrm>
          <a:prstGeom prst="flowChartMagnetic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ความไม่รู้ กฎ ระเบียบในการจัดหาพัสดุ</a:t>
            </a:r>
            <a:endParaRPr lang="th-TH" sz="3600" dirty="0"/>
          </a:p>
        </p:txBody>
      </p:sp>
      <p:sp>
        <p:nvSpPr>
          <p:cNvPr id="4" name="แผนผังลำดับงาน: จอภาพ 3"/>
          <p:cNvSpPr/>
          <p:nvPr/>
        </p:nvSpPr>
        <p:spPr>
          <a:xfrm>
            <a:off x="2971800" y="1447800"/>
            <a:ext cx="3352800" cy="2209800"/>
          </a:xfrm>
          <a:prstGeom prst="flowChartDisplay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ไม่มีการวางแผนการจัดหาพัสดุ ไว้ก่อนล่วงหน้า</a:t>
            </a:r>
            <a:endParaRPr lang="th-TH" sz="3600" dirty="0"/>
          </a:p>
        </p:txBody>
      </p:sp>
      <p:sp>
        <p:nvSpPr>
          <p:cNvPr id="5" name="แผนผังลำดับงาน: ตัวเชื่อมต่อ 4"/>
          <p:cNvSpPr/>
          <p:nvPr/>
        </p:nvSpPr>
        <p:spPr>
          <a:xfrm>
            <a:off x="6400800" y="1600200"/>
            <a:ext cx="2590800" cy="1981200"/>
          </a:xfrm>
          <a:prstGeom prst="flowChartConnector">
            <a:avLst/>
          </a:prstGeom>
          <a:solidFill>
            <a:srgbClr val="FFD1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ไม่กำกับ ดูแล ติดตามผล</a:t>
            </a:r>
            <a:endParaRPr lang="th-TH" sz="4000" dirty="0"/>
          </a:p>
        </p:txBody>
      </p:sp>
      <p:sp>
        <p:nvSpPr>
          <p:cNvPr id="6" name="แผนผังลำดับงาน: หน่วงเวลา 5"/>
          <p:cNvSpPr/>
          <p:nvPr/>
        </p:nvSpPr>
        <p:spPr>
          <a:xfrm>
            <a:off x="533400" y="3962400"/>
            <a:ext cx="3581400" cy="2590800"/>
          </a:xfrm>
          <a:prstGeom prst="flowChartDelay">
            <a:avLst/>
          </a:prstGeom>
          <a:solidFill>
            <a:srgbClr val="D8BE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44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งบประมาณ</a:t>
            </a:r>
          </a:p>
          <a:p>
            <a:r>
              <a:rPr lang="th-TH" sz="44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มีไม่เพียงพอ</a:t>
            </a:r>
            <a:endParaRPr lang="th-TH" sz="4400" dirty="0">
              <a:solidFill>
                <a:srgbClr val="C00000"/>
              </a:solidFill>
            </a:endParaRPr>
          </a:p>
        </p:txBody>
      </p:sp>
      <p:sp>
        <p:nvSpPr>
          <p:cNvPr id="8" name="แผนผังลำดับงาน: ดิสก์แม่เหล็ก 7"/>
          <p:cNvSpPr/>
          <p:nvPr/>
        </p:nvSpPr>
        <p:spPr>
          <a:xfrm>
            <a:off x="4343400" y="3810000"/>
            <a:ext cx="4419600" cy="2819400"/>
          </a:xfrm>
          <a:prstGeom prst="flowChartMagneticDis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3600" b="1" dirty="0" smtClean="0">
              <a:solidFill>
                <a:schemeClr val="bg1"/>
              </a:solidFill>
              <a:latin typeface="Cordia New" pitchFamily="34" charset="-34"/>
              <a:cs typeface="FreesiaUPC" pitchFamily="34" charset="-34"/>
            </a:endParaRPr>
          </a:p>
          <a:p>
            <a:r>
              <a:rPr lang="th-TH" sz="36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บุคลากรมีไม่เพียงพอ หรือ          ขาดความรู้ความเข้าใจ      </a:t>
            </a:r>
          </a:p>
          <a:p>
            <a:r>
              <a:rPr lang="th-TH" sz="36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 ที่ถูกต้อง</a:t>
            </a:r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>
            <a:off x="0" y="152400"/>
            <a:ext cx="990600" cy="762000"/>
          </a:xfrm>
          <a:prstGeom prst="curvedRightArrow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ำดับงาน: ดิสก์แม่เหล็ก 1"/>
          <p:cNvSpPr/>
          <p:nvPr/>
        </p:nvSpPr>
        <p:spPr>
          <a:xfrm>
            <a:off x="533400" y="457200"/>
            <a:ext cx="8305800" cy="6172200"/>
          </a:xfrm>
          <a:prstGeom prst="flowChartMagneticDisk">
            <a:avLst/>
          </a:prstGeom>
          <a:solidFill>
            <a:srgbClr val="FFFF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4800" b="1" dirty="0" smtClean="0">
              <a:solidFill>
                <a:srgbClr val="0000CC"/>
              </a:solidFill>
              <a:latin typeface="Cordia New" pitchFamily="34" charset="-34"/>
              <a:cs typeface="FreesiaUPC" pitchFamily="34" charset="-34"/>
            </a:endParaRPr>
          </a:p>
          <a:p>
            <a:endParaRPr lang="th-TH" sz="5400" b="1" dirty="0" smtClean="0">
              <a:solidFill>
                <a:srgbClr val="0000CC"/>
              </a:solidFill>
              <a:latin typeface="Cordia New" pitchFamily="34" charset="-34"/>
              <a:cs typeface="FreesiaUPC" pitchFamily="34" charset="-34"/>
            </a:endParaRPr>
          </a:p>
          <a:p>
            <a:r>
              <a:rPr lang="th-TH" sz="54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ปัญหาความไม่รู้กฎหมาย </a:t>
            </a:r>
          </a:p>
          <a:p>
            <a:r>
              <a:rPr lang="th-TH" sz="54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ระเบียบ /หนังสือเวียน</a:t>
            </a:r>
          </a:p>
          <a:p>
            <a:r>
              <a:rPr lang="th-TH" sz="54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ที่เกี่ยวข้องกับการจัดหาพัสดุ</a:t>
            </a:r>
          </a:p>
          <a:p>
            <a:r>
              <a:rPr lang="th-TH" sz="5400" b="1" dirty="0" smtClean="0">
                <a:solidFill>
                  <a:srgbClr val="660066"/>
                </a:solidFill>
                <a:cs typeface="FreesiaUPC" pitchFamily="34" charset="-34"/>
              </a:rPr>
              <a:t>ซึ่งต้องศึกษา/สืบค้น </a:t>
            </a:r>
            <a:r>
              <a:rPr lang="th-TH" sz="4800" b="1" dirty="0" smtClean="0">
                <a:solidFill>
                  <a:srgbClr val="E200A7"/>
                </a:solidFill>
                <a:cs typeface="FreesiaUPC" pitchFamily="34" charset="-34"/>
              </a:rPr>
              <a:t>นอกเหนือไปจาก               ที่ระเบียบกำหนดไว้ตลอดเวลา</a:t>
            </a:r>
            <a:endParaRPr lang="th-TH" sz="5400" b="1" dirty="0" smtClean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r>
              <a:rPr lang="th-TH" sz="54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 </a:t>
            </a:r>
          </a:p>
        </p:txBody>
      </p:sp>
      <p:pic>
        <p:nvPicPr>
          <p:cNvPr id="4" name="Picture 7" descr="http://cartoon.siamha.com/animation/animation/2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609600"/>
            <a:ext cx="4357686" cy="1490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421438"/>
            <a:ext cx="2133600" cy="365125"/>
          </a:xfrm>
        </p:spPr>
        <p:txBody>
          <a:bodyPr/>
          <a:lstStyle/>
          <a:p>
            <a:pPr>
              <a:defRPr/>
            </a:pPr>
            <a:fld id="{2B9C85B5-B0D0-40DE-A0D5-A20977F2DC9F}" type="slidenum">
              <a:rPr lang="en-US" smtClean="0"/>
              <a:pPr>
                <a:defRPr/>
              </a:pPr>
              <a:t>6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1643050"/>
            <a:ext cx="8858250" cy="2928950"/>
          </a:xfrm>
          <a:prstGeom prst="round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ü"/>
              <a:defRPr/>
            </a:pPr>
            <a:r>
              <a:rPr lang="th-TH" b="1" dirty="0" smtClean="0">
                <a:solidFill>
                  <a:srgbClr val="FF0000"/>
                </a:solidFill>
              </a:rPr>
              <a:t>ปัจจุบัน   สาธารณูปโภค</a:t>
            </a:r>
            <a:r>
              <a:rPr lang="th-TH" b="1" dirty="0">
                <a:solidFill>
                  <a:srgbClr val="FF0000"/>
                </a:solidFill>
              </a:rPr>
              <a:t>ประเภทใด รายการใดมีผู้ให้บริการหลายราย</a:t>
            </a:r>
            <a:endParaRPr lang="th-TH" b="1" i="1" u="sng" dirty="0">
              <a:solidFill>
                <a:srgbClr val="660066"/>
              </a:solidFill>
            </a:endParaRPr>
          </a:p>
          <a:p>
            <a:pPr algn="ctr">
              <a:defRPr/>
            </a:pPr>
            <a:r>
              <a:rPr lang="th-TH" sz="4000" b="1" i="1" u="sng" dirty="0">
                <a:solidFill>
                  <a:srgbClr val="C00000"/>
                </a:solidFill>
                <a:cs typeface="FreesiaUPC" pitchFamily="34" charset="-34"/>
              </a:rPr>
              <a:t>ให้จัดหาตามระเบียบฯพัสดุ </a:t>
            </a:r>
            <a:r>
              <a:rPr lang="th-TH" sz="4000" b="1" dirty="0">
                <a:solidFill>
                  <a:srgbClr val="0000CC"/>
                </a:solidFill>
              </a:rPr>
              <a:t>เช่น ค่าใช้บริการ</a:t>
            </a:r>
            <a:r>
              <a:rPr lang="th-TH" sz="4000" b="1" dirty="0" smtClean="0">
                <a:solidFill>
                  <a:srgbClr val="0000CC"/>
                </a:solidFill>
              </a:rPr>
              <a:t>อินเตอร์เน็ต/ </a:t>
            </a:r>
            <a:r>
              <a:rPr lang="th-TH" sz="4000" b="1" dirty="0">
                <a:solidFill>
                  <a:srgbClr val="0000CC"/>
                </a:solidFill>
              </a:rPr>
              <a:t>ค่าเช่าใช้บริการวงจรสื่อสารความเร็วสูง อินเตอร์เน็ตการ์ด </a:t>
            </a:r>
            <a:r>
              <a:rPr lang="th-TH" sz="4000" b="1" dirty="0" smtClean="0">
                <a:solidFill>
                  <a:srgbClr val="0000CC"/>
                </a:solidFill>
              </a:rPr>
              <a:t>/ค่า</a:t>
            </a:r>
            <a:r>
              <a:rPr lang="en-US" sz="3200" b="1" dirty="0">
                <a:solidFill>
                  <a:srgbClr val="0000CC"/>
                </a:solidFill>
              </a:rPr>
              <a:t>Cable TV</a:t>
            </a:r>
            <a:r>
              <a:rPr lang="th-TH" sz="3200" b="1" dirty="0">
                <a:solidFill>
                  <a:srgbClr val="0000CC"/>
                </a:solidFill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</a:rPr>
              <a:t>/</a:t>
            </a:r>
            <a:r>
              <a:rPr lang="th-TH" sz="4000" b="1" dirty="0" smtClean="0">
                <a:solidFill>
                  <a:srgbClr val="0000CC"/>
                </a:solidFill>
              </a:rPr>
              <a:t>ค่า</a:t>
            </a:r>
            <a:r>
              <a:rPr lang="th-TH" sz="4000" b="1" dirty="0">
                <a:solidFill>
                  <a:srgbClr val="0000CC"/>
                </a:solidFill>
              </a:rPr>
              <a:t>วิทยุสื่อสาร เป็นต้น</a:t>
            </a:r>
            <a:endParaRPr lang="th-TH" sz="4000" dirty="0"/>
          </a:p>
        </p:txBody>
      </p:sp>
      <p:sp>
        <p:nvSpPr>
          <p:cNvPr id="5" name="แผนผังลำดับงาน: กระบวนการ 4"/>
          <p:cNvSpPr/>
          <p:nvPr/>
        </p:nvSpPr>
        <p:spPr>
          <a:xfrm>
            <a:off x="285750" y="4572000"/>
            <a:ext cx="8643938" cy="1928813"/>
          </a:xfrm>
          <a:prstGeom prst="flowChartProcess">
            <a:avLst/>
          </a:prstGeom>
          <a:ln w="57150">
            <a:solidFill>
              <a:srgbClr val="FF333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b="1" i="1" u="sng" dirty="0">
                <a:solidFill>
                  <a:srgbClr val="CC0099"/>
                </a:solidFill>
                <a:cs typeface="FreesiaUPC" pitchFamily="34" charset="-34"/>
              </a:rPr>
              <a:t>สาธารณูปโภคใด </a:t>
            </a:r>
            <a:r>
              <a:rPr lang="th-TH" b="1" dirty="0">
                <a:solidFill>
                  <a:srgbClr val="0000CC"/>
                </a:solidFill>
              </a:rPr>
              <a:t>ที่มีกฎหมายระเบียบ หรือข้อบังคับให้ต้องติดตั้ง หรือใช้บริการ และจ่ายค่าบริการรายเดือนในอัตราตามที่กฎหมายกำหนดไว้โดยเฉพาะ </a:t>
            </a:r>
            <a:r>
              <a:rPr lang="th-TH" sz="2800" b="1" dirty="0">
                <a:solidFill>
                  <a:srgbClr val="FF0000"/>
                </a:solidFill>
              </a:rPr>
              <a:t>เช่น ค่าไฟฟ้า ค่าน้ำประปา ค่าไปรษณีย์ เป็นต้น ไม่ต้องจัดหาตามระเบียบฯพัสดุ ไปติดต่อผู้ขาย/รับจ้างได้โดยตรง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6" name="ลูกศรโค้งขวา 5"/>
          <p:cNvSpPr/>
          <p:nvPr/>
        </p:nvSpPr>
        <p:spPr>
          <a:xfrm rot="1858786">
            <a:off x="33338" y="1176338"/>
            <a:ext cx="642937" cy="860425"/>
          </a:xfrm>
          <a:prstGeom prst="curv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แผนผังลำดับงาน: สิ้นสุด 6"/>
          <p:cNvSpPr/>
          <p:nvPr/>
        </p:nvSpPr>
        <p:spPr>
          <a:xfrm>
            <a:off x="0" y="71438"/>
            <a:ext cx="9001125" cy="1785926"/>
          </a:xfrm>
          <a:prstGeom prst="flowChartTerminator">
            <a:avLst/>
          </a:prstGeom>
          <a:solidFill>
            <a:srgbClr val="FFFF00"/>
          </a:solidFill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u="sng" dirty="0" smtClean="0">
                <a:solidFill>
                  <a:srgbClr val="CC0099"/>
                </a:solidFill>
                <a:cs typeface="FreesiaUPC" pitchFamily="34" charset="-34"/>
              </a:rPr>
              <a:t>๑.การจัดหาผู้ให้บริการด้านสาธารณูปโภค </a:t>
            </a:r>
          </a:p>
          <a:p>
            <a:pPr algn="ctr">
              <a:defRPr/>
            </a:pPr>
            <a:r>
              <a:rPr lang="th-TH" b="1" dirty="0" smtClean="0">
                <a:solidFill>
                  <a:srgbClr val="660066"/>
                </a:solidFill>
              </a:rPr>
              <a:t>หนังสือเวียน</a:t>
            </a:r>
            <a:r>
              <a:rPr lang="th-TH" b="1" dirty="0">
                <a:solidFill>
                  <a:srgbClr val="660066"/>
                </a:solidFill>
              </a:rPr>
              <a:t>กรมบัญชีกลาง ด่วนที่สุด ที่ </a:t>
            </a:r>
            <a:r>
              <a:rPr lang="th-TH" b="1" dirty="0" err="1">
                <a:solidFill>
                  <a:srgbClr val="660066"/>
                </a:solidFill>
              </a:rPr>
              <a:t>กค</a:t>
            </a:r>
            <a:r>
              <a:rPr lang="th-TH" b="1" dirty="0">
                <a:solidFill>
                  <a:srgbClr val="660066"/>
                </a:solidFill>
              </a:rPr>
              <a:t> (</a:t>
            </a:r>
            <a:r>
              <a:rPr lang="th-TH" b="1" dirty="0" err="1">
                <a:solidFill>
                  <a:srgbClr val="660066"/>
                </a:solidFill>
              </a:rPr>
              <a:t>กวพ</a:t>
            </a:r>
            <a:r>
              <a:rPr lang="th-TH" b="1" dirty="0">
                <a:solidFill>
                  <a:srgbClr val="660066"/>
                </a:solidFill>
              </a:rPr>
              <a:t>)๐๔๒๑.๓/ว๒๗๕ ลงวันที่ ๕ สิงหาคม ๒๕๕๓</a:t>
            </a:r>
            <a:endParaRPr lang="th-TH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82675"/>
          </a:xfrm>
          <a:solidFill>
            <a:srgbClr val="FFFF00"/>
          </a:solidFill>
          <a:ln w="76200">
            <a:solidFill>
              <a:srgbClr val="7030A0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cs typeface="EucrosiaUPC" pitchFamily="18" charset="-34"/>
              </a:rPr>
              <a:t>การจัดหาผู้ให้บริการด้านสาธารณูปโภค(ต่อ)</a:t>
            </a:r>
            <a:endParaRPr lang="en-US" b="1" smtClean="0">
              <a:cs typeface="EucrosiaUPC" pitchFamily="18" charset="-34"/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28625" y="1500188"/>
            <a:ext cx="8215313" cy="48577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C00000"/>
                </a:solidFill>
                <a:cs typeface="EucrosiaUPC" pitchFamily="18" charset="-34"/>
              </a:rPr>
              <a:t>จึงให้ส่วนราชการดำเนินการจัดหา ตาม</a:t>
            </a:r>
            <a:r>
              <a:rPr lang="th-TH" sz="4800" b="1" dirty="0">
                <a:solidFill>
                  <a:schemeClr val="tx1"/>
                </a:solidFill>
                <a:cs typeface="EucrosiaUPC" pitchFamily="18" charset="-34"/>
              </a:rPr>
              <a:t>ระเบียบสำนักนายกรัฐมนตรีว่าด้วยการพัสดุ พ.ศ.๒๕๓๕ และที่แก้ไขเพิ่มเติม หรือ</a:t>
            </a:r>
            <a:r>
              <a:rPr lang="th-TH" sz="4800" b="1" dirty="0">
                <a:solidFill>
                  <a:srgbClr val="FF0000"/>
                </a:solidFill>
                <a:cs typeface="EucrosiaUPC" pitchFamily="18" charset="-34"/>
              </a:rPr>
              <a:t>ระเบียบ ฯพัสดุด้วยวิธีการทางอิเล็กทรอนิกส์ พ.ศ.๒๕๔๙ แล้วแต่กรณี</a:t>
            </a:r>
            <a:endParaRPr lang="th-TH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A07AA-9C48-40E5-A241-8D77916EFF2F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282" y="142852"/>
            <a:ext cx="8715436" cy="14287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66"/>
                </a:solidFill>
                <a:cs typeface="EucrosiaUPC" pitchFamily="18" charset="-34"/>
              </a:rPr>
              <a:t>๒.การอนุมัติผ่อนผันให้</a:t>
            </a:r>
            <a:r>
              <a:rPr lang="th-TH" sz="4000" b="1" dirty="0" smtClean="0">
                <a:solidFill>
                  <a:srgbClr val="760000"/>
                </a:solidFill>
                <a:cs typeface="EucrosiaUPC" pitchFamily="18" charset="-34"/>
              </a:rPr>
              <a:t>“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</a:rPr>
              <a:t>ลูกจ้างประจำ” </a:t>
            </a:r>
          </a:p>
          <a:p>
            <a:pPr algn="ctr"/>
            <a:r>
              <a:rPr lang="th-TH" sz="4000" b="1" dirty="0" smtClean="0">
                <a:solidFill>
                  <a:srgbClr val="000066"/>
                </a:solidFill>
                <a:cs typeface="EucrosiaUPC" pitchFamily="18" charset="-34"/>
              </a:rPr>
              <a:t>เป็นคณะกรรมการตามระเบียบฯ พัสดุ ได้ </a:t>
            </a:r>
            <a:endParaRPr lang="th-TH" sz="4000" dirty="0">
              <a:solidFill>
                <a:srgbClr val="000066"/>
              </a:solidFill>
            </a:endParaRPr>
          </a:p>
        </p:txBody>
      </p:sp>
      <p:sp>
        <p:nvSpPr>
          <p:cNvPr id="4" name="แผนผังลำดับงาน: สิ้นสุด 3"/>
          <p:cNvSpPr/>
          <p:nvPr/>
        </p:nvSpPr>
        <p:spPr>
          <a:xfrm>
            <a:off x="214282" y="1714488"/>
            <a:ext cx="8643998" cy="1000132"/>
          </a:xfrm>
          <a:prstGeom prst="flowChartTerminator">
            <a:avLst/>
          </a:prstGeom>
          <a:solidFill>
            <a:srgbClr val="FB7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1"/>
                </a:solidFill>
                <a:cs typeface="EucrosiaUPC" pitchFamily="18" charset="-34"/>
              </a:rPr>
              <a:t>หนังสือเวียน กรมบัญชีกลาง ด่วนที่สุด ที่ </a:t>
            </a:r>
            <a:r>
              <a:rPr lang="th-TH" sz="3200" b="1" dirty="0" err="1" smtClean="0">
                <a:solidFill>
                  <a:schemeClr val="bg1"/>
                </a:solidFill>
                <a:cs typeface="EucrosiaUPC" pitchFamily="18" charset="-34"/>
              </a:rPr>
              <a:t>กค</a:t>
            </a:r>
            <a:r>
              <a:rPr lang="th-TH" sz="3200" b="1" dirty="0" smtClean="0">
                <a:solidFill>
                  <a:schemeClr val="bg1"/>
                </a:solidFill>
                <a:cs typeface="EucrosiaUPC" pitchFamily="18" charset="-34"/>
              </a:rPr>
              <a:t> ๐๔๒๑.๓                 (</a:t>
            </a:r>
            <a:r>
              <a:rPr lang="th-TH" sz="3200" b="1" dirty="0" err="1" smtClean="0">
                <a:solidFill>
                  <a:schemeClr val="bg1"/>
                </a:solidFill>
                <a:cs typeface="EucrosiaUPC" pitchFamily="18" charset="-34"/>
              </a:rPr>
              <a:t>กวพ</a:t>
            </a:r>
            <a:r>
              <a:rPr lang="th-TH" sz="3200" b="1" dirty="0" smtClean="0">
                <a:solidFill>
                  <a:schemeClr val="bg1"/>
                </a:solidFill>
                <a:cs typeface="EucrosiaUPC" pitchFamily="18" charset="-34"/>
              </a:rPr>
              <a:t>)/ว ๔๑๗ ลงวันที่ ๒๒ ตุลาคม ๒๕๕๓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0" y="2786058"/>
            <a:ext cx="9001156" cy="39290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4000" b="1" i="1" u="sng" dirty="0" smtClean="0">
                <a:solidFill>
                  <a:srgbClr val="C00000"/>
                </a:solidFill>
                <a:cs typeface="EucrosiaUPC" pitchFamily="18" charset="-34"/>
              </a:rPr>
              <a:t>วัตถุประสงค์</a:t>
            </a:r>
          </a:p>
          <a:p>
            <a:pPr algn="ctr">
              <a:lnSpc>
                <a:spcPct val="90000"/>
              </a:lnSpc>
              <a:defRPr/>
            </a:pPr>
            <a:r>
              <a:rPr lang="th-TH" sz="3200" b="1" dirty="0" smtClean="0">
                <a:solidFill>
                  <a:srgbClr val="000066"/>
                </a:solidFill>
                <a:cs typeface="EucrosiaUPC" pitchFamily="18" charset="-34"/>
              </a:rPr>
              <a:t>เพื่อแก้ไขปัญหาการขาดแคลนอัตรากำลังข้าราชการ /พนักงานราชการ /พนักงานมหาวิทยาลัย และพนักงานของรัฐ ที่จะแต่งตั้งให้เข้าร่วมเป็นคณะกรรมการตามระเบียบพัสดุ </a:t>
            </a:r>
          </a:p>
          <a:p>
            <a:pPr algn="ctr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th-TH" sz="3200" b="1" dirty="0" smtClean="0">
                <a:solidFill>
                  <a:srgbClr val="760000"/>
                </a:solidFill>
                <a:cs typeface="EucrosiaUPC" pitchFamily="18" charset="-34"/>
              </a:rPr>
              <a:t>จึงอนุมัติให้แต่งตั้ง   “</a:t>
            </a:r>
            <a:r>
              <a:rPr lang="th-TH" sz="3200" b="1" u="sng" dirty="0" smtClean="0">
                <a:solidFill>
                  <a:srgbClr val="C00000"/>
                </a:solidFill>
                <a:cs typeface="EucrosiaUPC" pitchFamily="18" charset="-34"/>
              </a:rPr>
              <a:t>ลูกจ้างประจำ”  </a:t>
            </a:r>
            <a:r>
              <a:rPr lang="th-TH" sz="3200" b="1" dirty="0" smtClean="0">
                <a:solidFill>
                  <a:srgbClr val="760000"/>
                </a:solidFill>
                <a:cs typeface="EucrosiaUPC" pitchFamily="18" charset="-34"/>
              </a:rPr>
              <a:t>เป็นคณะกรรมการ                ตามระเบียบฯพัสดุข้อ ๓๒ ,๓๕,๘๐,๙๘,๑๐๑และ ๑๑๖</a:t>
            </a:r>
          </a:p>
          <a:p>
            <a:pPr algn="ctr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th-TH" sz="3200" b="1" dirty="0" smtClean="0">
                <a:solidFill>
                  <a:srgbClr val="000066"/>
                </a:solidFill>
                <a:cs typeface="EucrosiaUPC" pitchFamily="18" charset="-34"/>
              </a:rPr>
              <a:t>โดยให้คำนึงถึงความรู้ ความสามารถ ลักษณะงาน หน้าที่และความรับผิดชอบ ของผู้ได้รับแต่งตั้งเป็นสำคัญ</a:t>
            </a:r>
            <a:endParaRPr lang="th-TH" sz="3200" b="1" dirty="0">
              <a:solidFill>
                <a:schemeClr val="tx1"/>
              </a:solidFill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A07AA-9C48-40E5-A241-8D77916EFF2F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282" y="142852"/>
            <a:ext cx="8715436" cy="1143008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B7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66"/>
                </a:solidFill>
                <a:cs typeface="EucrosiaUPC" pitchFamily="18" charset="-34"/>
              </a:rPr>
              <a:t>๓.การอนุมัติยกเว้นให้แต่งตั้ง</a:t>
            </a:r>
            <a:r>
              <a:rPr lang="th-TH" sz="4000" b="1" dirty="0" smtClean="0">
                <a:solidFill>
                  <a:srgbClr val="760000"/>
                </a:solidFill>
                <a:cs typeface="EucrosiaUPC" pitchFamily="18" charset="-34"/>
              </a:rPr>
              <a:t> “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</a:rPr>
              <a:t>พนักงานมหาวิทยาลัย” </a:t>
            </a:r>
          </a:p>
          <a:p>
            <a:pPr algn="ctr"/>
            <a:r>
              <a:rPr lang="th-TH" sz="4000" b="1" dirty="0" smtClean="0">
                <a:solidFill>
                  <a:srgbClr val="000066"/>
                </a:solidFill>
                <a:cs typeface="EucrosiaUPC" pitchFamily="18" charset="-34"/>
              </a:rPr>
              <a:t>เป็นหัวหน้าเจ้าหน้าที่พัสดุตามระเบียบฯพัสดุ ได้</a:t>
            </a:r>
            <a:endParaRPr lang="th-TH" sz="4000" dirty="0">
              <a:solidFill>
                <a:srgbClr val="000066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0" y="2786058"/>
            <a:ext cx="9144000" cy="4071942"/>
          </a:xfrm>
          <a:prstGeom prst="roundRect">
            <a:avLst/>
          </a:prstGeom>
          <a:ln w="76200">
            <a:solidFill>
              <a:srgbClr val="FB71E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4000" b="1" i="1" u="sng" dirty="0" smtClean="0">
                <a:solidFill>
                  <a:srgbClr val="C00000"/>
                </a:solidFill>
                <a:cs typeface="EucrosiaUPC" pitchFamily="18" charset="-34"/>
              </a:rPr>
              <a:t>วัตถุประสงค์</a:t>
            </a:r>
          </a:p>
          <a:p>
            <a:pPr algn="ctr">
              <a:lnSpc>
                <a:spcPct val="90000"/>
              </a:lnSpc>
              <a:defRPr/>
            </a:pPr>
            <a:r>
              <a:rPr lang="th-TH" sz="3600" b="1" dirty="0" smtClean="0">
                <a:solidFill>
                  <a:srgbClr val="000066"/>
                </a:solidFill>
                <a:cs typeface="EucrosiaUPC" pitchFamily="18" charset="-34"/>
              </a:rPr>
              <a:t>เพื่อแก้ไขปัญหาการปรับโครงสร้างมหาวิทยาลัย โดยข้าราชการปรับเปลี่ยนไปเป็นพนักงานมหาวิทยาลัยทำให้ข้าราชการมีไม่เพียงพอต่อการปฏิบัติงานด้านพัสดุ </a:t>
            </a:r>
          </a:p>
          <a:p>
            <a:pPr marL="442913" indent="-354013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th-TH" sz="3600" b="1" dirty="0" smtClean="0">
                <a:solidFill>
                  <a:srgbClr val="760000"/>
                </a:solidFill>
                <a:cs typeface="EucrosiaUPC" pitchFamily="18" charset="-34"/>
              </a:rPr>
              <a:t>จึงอนุมัติให้แต่งตั้ง  “</a:t>
            </a:r>
            <a:r>
              <a:rPr lang="th-TH" sz="3600" b="1" u="sng" dirty="0" smtClean="0">
                <a:solidFill>
                  <a:srgbClr val="C00000"/>
                </a:solidFill>
                <a:cs typeface="EucrosiaUPC" pitchFamily="18" charset="-34"/>
              </a:rPr>
              <a:t>พนักงานมหาวิทยาลัย”  </a:t>
            </a:r>
            <a:r>
              <a:rPr lang="th-TH" sz="3600" b="1" dirty="0" smtClean="0">
                <a:solidFill>
                  <a:srgbClr val="760000"/>
                </a:solidFill>
                <a:cs typeface="EucrosiaUPC" pitchFamily="18" charset="-34"/>
              </a:rPr>
              <a:t>เป็นหัวหน้าเจ้าหน้าที่พัสดุได้โดยมีเงื่อนไขดังนี้</a:t>
            </a:r>
          </a:p>
          <a:p>
            <a:pPr marL="1090613" lvl="1" indent="-633413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th-TH" sz="3600" b="1" dirty="0" smtClean="0">
                <a:solidFill>
                  <a:srgbClr val="760000"/>
                </a:solidFill>
                <a:cs typeface="EucrosiaUPC" pitchFamily="18" charset="-34"/>
              </a:rPr>
              <a:t>๓.๑.ให้แต่งตั้งข้าราชการเป็นหัวหน้าเจ้าหน้าที่พัสดุ           เป็นลำดับแรกก่อน</a:t>
            </a:r>
          </a:p>
        </p:txBody>
      </p:sp>
      <p:sp>
        <p:nvSpPr>
          <p:cNvPr id="7" name="แผนผังลำดับงาน: เอกสาร 6"/>
          <p:cNvSpPr/>
          <p:nvPr/>
        </p:nvSpPr>
        <p:spPr>
          <a:xfrm>
            <a:off x="71406" y="1428736"/>
            <a:ext cx="8929718" cy="1143008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หนังสือกรมบัญชีกลาง ถึงสำนักงานคณะกรรมการอุดมศึกษา</a:t>
            </a:r>
          </a:p>
          <a:p>
            <a:pPr algn="ctr"/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ด่วนที่สุด ที่ </a:t>
            </a:r>
            <a:r>
              <a:rPr lang="th-TH" sz="3200" b="1" dirty="0" err="1" smtClean="0">
                <a:solidFill>
                  <a:srgbClr val="002060"/>
                </a:solidFill>
                <a:cs typeface="EucrosiaUPC" pitchFamily="18" charset="-34"/>
              </a:rPr>
              <a:t>กค</a:t>
            </a:r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 ๐๔๒๑.๓(</a:t>
            </a:r>
            <a:r>
              <a:rPr lang="th-TH" sz="3200" b="1" dirty="0" err="1" smtClean="0">
                <a:solidFill>
                  <a:srgbClr val="002060"/>
                </a:solidFill>
                <a:cs typeface="EucrosiaUPC" pitchFamily="18" charset="-34"/>
              </a:rPr>
              <a:t>กวพ</a:t>
            </a:r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)/๓๒๒๔๙ </a:t>
            </a:r>
            <a:r>
              <a:rPr lang="th-TH" sz="3200" b="1" dirty="0" err="1" smtClean="0">
                <a:solidFill>
                  <a:srgbClr val="002060"/>
                </a:solidFill>
                <a:cs typeface="EucrosiaUPC" pitchFamily="18" charset="-34"/>
              </a:rPr>
              <a:t>ลว.</a:t>
            </a:r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๒๙ ตุลาคม ๒๕๕๓</a:t>
            </a:r>
            <a:endParaRPr lang="th-TH" sz="3200" dirty="0">
              <a:solidFill>
                <a:srgbClr val="002060"/>
              </a:solidFill>
            </a:endParaRPr>
          </a:p>
        </p:txBody>
      </p:sp>
      <p:sp>
        <p:nvSpPr>
          <p:cNvPr id="6" name="ลูกศรขวา 5"/>
          <p:cNvSpPr/>
          <p:nvPr/>
        </p:nvSpPr>
        <p:spPr>
          <a:xfrm>
            <a:off x="7143768" y="6357958"/>
            <a:ext cx="1571604" cy="2857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421461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10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20" y="142852"/>
            <a:ext cx="8643998" cy="1643074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endParaRPr lang="th-TH" b="1" dirty="0" smtClean="0">
              <a:solidFill>
                <a:srgbClr val="760000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ü"/>
              <a:tabLst>
                <a:tab pos="722313" algn="l"/>
                <a:tab pos="900113" algn="l"/>
              </a:tabLst>
              <a:defRPr/>
            </a:pPr>
            <a:r>
              <a:rPr lang="th-TH" sz="3200" b="1" dirty="0" smtClean="0">
                <a:solidFill>
                  <a:schemeClr val="bg1"/>
                </a:solidFill>
                <a:cs typeface="EucrosiaUPC" pitchFamily="18" charset="-34"/>
              </a:rPr>
              <a:t>๓.๒ </a:t>
            </a:r>
            <a:r>
              <a:rPr lang="th-TH" sz="3600" b="1" dirty="0" smtClean="0">
                <a:solidFill>
                  <a:schemeClr val="bg1"/>
                </a:solidFill>
                <a:cs typeface="FreesiaUPC" pitchFamily="34" charset="-34"/>
              </a:rPr>
              <a:t>กรณีมหาวิทยาลัยมีข้าราชการไม่เพียงพอต่อการ	ปฏิบัติงานในตำแหน่งหัวหน้าเจ้าหน้าที่พัสดุ</a:t>
            </a:r>
          </a:p>
          <a:p>
            <a:pPr algn="ctr">
              <a:lnSpc>
                <a:spcPct val="90000"/>
              </a:lnSpc>
              <a:defRPr/>
            </a:pPr>
            <a:r>
              <a:rPr lang="th-TH" sz="3600" b="1" dirty="0" smtClean="0">
                <a:solidFill>
                  <a:schemeClr val="bg1"/>
                </a:solidFill>
                <a:cs typeface="FreesiaUPC" pitchFamily="34" charset="-34"/>
              </a:rPr>
              <a:t>	-ให้แต่งตั้งพนักงานมหาวิทยาลัยได้</a:t>
            </a:r>
          </a:p>
          <a:p>
            <a:pPr>
              <a:lnSpc>
                <a:spcPct val="90000"/>
              </a:lnSpc>
              <a:defRPr/>
            </a:pPr>
            <a:r>
              <a:rPr lang="th-TH" b="1" dirty="0" smtClean="0">
                <a:solidFill>
                  <a:srgbClr val="C00000"/>
                </a:solidFill>
                <a:cs typeface="EucrosiaUPC" pitchFamily="18" charset="-34"/>
              </a:rPr>
              <a:t>	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71438" y="1857364"/>
            <a:ext cx="8572528" cy="1857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C00000"/>
                </a:solidFill>
                <a:cs typeface="EucrosiaUPC" pitchFamily="18" charset="-34"/>
              </a:rPr>
              <a:t>-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</a:rPr>
              <a:t>โดยให้ดำเนินการตาม</a:t>
            </a:r>
            <a:r>
              <a:rPr lang="th-TH" sz="4000" b="1" dirty="0" err="1" smtClean="0">
                <a:solidFill>
                  <a:srgbClr val="C00000"/>
                </a:solidFill>
                <a:cs typeface="EucrosiaUPC" pitchFamily="18" charset="-34"/>
              </a:rPr>
              <a:t>พรบ.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</a:rPr>
              <a:t>ระเบียบข้าราชการ                 </a:t>
            </a:r>
            <a:r>
              <a:rPr lang="th-TH" sz="4000" b="1" dirty="0" err="1" smtClean="0">
                <a:solidFill>
                  <a:srgbClr val="C00000"/>
                </a:solidFill>
                <a:cs typeface="EucrosiaUPC" pitchFamily="18" charset="-34"/>
              </a:rPr>
              <a:t>พลเรือน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</a:rPr>
              <a:t>ในสถาบันอุดมศึกษา พ.ศ.๒๕๔๗ มาตรา ๑๘ (ข)และมาตรา ๖๕/๒ ก่อน</a:t>
            </a:r>
            <a:endParaRPr lang="th-TH" dirty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282" y="3786190"/>
            <a:ext cx="8786874" cy="16430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b="1" dirty="0" smtClean="0">
              <a:solidFill>
                <a:srgbClr val="C00000"/>
              </a:solidFill>
              <a:cs typeface="EucrosiaUPC" pitchFamily="18" charset="-34"/>
            </a:endParaRPr>
          </a:p>
          <a:p>
            <a:r>
              <a:rPr lang="th-TH" sz="3200" b="1" dirty="0" smtClean="0">
                <a:solidFill>
                  <a:srgbClr val="004620"/>
                </a:solidFill>
                <a:cs typeface="EucrosiaUPC" pitchFamily="18" charset="-34"/>
              </a:rPr>
              <a:t>ซึ่งหมายถึง</a:t>
            </a:r>
            <a:r>
              <a:rPr lang="th-TH" sz="3200" b="1" dirty="0" smtClean="0">
                <a:solidFill>
                  <a:srgbClr val="FF0000"/>
                </a:solidFill>
                <a:cs typeface="EucrosiaUPC" pitchFamily="18" charset="-34"/>
              </a:rPr>
              <a:t>ผู้อำนวยการกอง </a:t>
            </a:r>
            <a:r>
              <a:rPr lang="th-TH" sz="3200" b="1" dirty="0" smtClean="0">
                <a:solidFill>
                  <a:srgbClr val="004620"/>
                </a:solidFill>
                <a:cs typeface="EucrosiaUPC" pitchFamily="18" charset="-34"/>
              </a:rPr>
              <a:t>หรือ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หัวหน้าหน่วยงานที่เรียกชื่ออย่างอื่นที่มีฐานะเทียบเท่ากอง</a:t>
            </a:r>
            <a:r>
              <a:rPr lang="th-TH" sz="3200" b="1" dirty="0" smtClean="0">
                <a:solidFill>
                  <a:srgbClr val="004620"/>
                </a:solidFill>
                <a:cs typeface="EucrosiaUPC" pitchFamily="18" charset="-34"/>
              </a:rPr>
              <a:t> ตามที่คณะกรรมการข้าราชการ</a:t>
            </a:r>
            <a:r>
              <a:rPr lang="th-TH" sz="3200" b="1" dirty="0" err="1" smtClean="0">
                <a:solidFill>
                  <a:srgbClr val="004620"/>
                </a:solidFill>
                <a:cs typeface="EucrosiaUPC" pitchFamily="18" charset="-34"/>
              </a:rPr>
              <a:t>พลเรือน</a:t>
            </a:r>
            <a:r>
              <a:rPr lang="th-TH" sz="3200" b="1" dirty="0" smtClean="0">
                <a:solidFill>
                  <a:srgbClr val="004620"/>
                </a:solidFill>
                <a:cs typeface="EucrosiaUPC" pitchFamily="18" charset="-34"/>
              </a:rPr>
              <a:t>ในสถาบันอุดมศึกษา(</a:t>
            </a:r>
            <a:r>
              <a:rPr lang="th-TH" sz="3200" b="1" dirty="0" err="1" smtClean="0">
                <a:solidFill>
                  <a:srgbClr val="004620"/>
                </a:solidFill>
                <a:cs typeface="EucrosiaUPC" pitchFamily="18" charset="-34"/>
              </a:rPr>
              <a:t>ก.พ.อ.</a:t>
            </a:r>
            <a:r>
              <a:rPr lang="th-TH" sz="3200" b="1" dirty="0" smtClean="0">
                <a:solidFill>
                  <a:srgbClr val="004620"/>
                </a:solidFill>
                <a:cs typeface="EucrosiaUPC" pitchFamily="18" charset="-34"/>
              </a:rPr>
              <a:t>)กำหนดก่อน </a:t>
            </a:r>
          </a:p>
          <a:p>
            <a:r>
              <a:rPr lang="th-TH" b="1" dirty="0" smtClean="0">
                <a:solidFill>
                  <a:srgbClr val="C00000"/>
                </a:solidFill>
                <a:cs typeface="EucrosiaUPC" pitchFamily="18" charset="-34"/>
              </a:rPr>
              <a:t> </a:t>
            </a:r>
            <a:endParaRPr lang="th-TH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14282" y="5500702"/>
            <a:ext cx="8715436" cy="11430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200" b="1" dirty="0" smtClean="0">
                <a:solidFill>
                  <a:srgbClr val="660066"/>
                </a:solidFill>
                <a:cs typeface="EucrosiaUPC" pitchFamily="18" charset="-34"/>
              </a:rPr>
              <a:t>เมื่อดำเนินการแล้ว จึงจะแต่งตั้งพนักงานมหาวิทยาลัยเพื่อให้ทำหน้าที่หัวหน้าเจ้าหน้าที่พัสดุต่อไปได้</a:t>
            </a:r>
            <a:endParaRPr lang="th-TH" sz="32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325"/>
            <a:ext cx="8229600" cy="1368425"/>
          </a:xfrm>
          <a:solidFill>
            <a:srgbClr val="00B050"/>
          </a:solidFill>
          <a:ln w="38100" cmpd="dbl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th-TH" sz="5400" b="1" dirty="0" smtClean="0">
                <a:solidFill>
                  <a:schemeClr val="bg1"/>
                </a:solidFill>
                <a:cs typeface="EucrosiaUPC" pitchFamily="18" charset="-34"/>
              </a:rPr>
              <a:t>๔.การจ้างเหมาเอกชนดำเนินงาน</a:t>
            </a:r>
            <a:endParaRPr lang="en-US" sz="5400" b="1" dirty="0" smtClean="0">
              <a:solidFill>
                <a:schemeClr val="bg1"/>
              </a:solidFill>
              <a:cs typeface="EucrosiaUPC" pitchFamily="18" charset="-34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571625"/>
            <a:ext cx="8589963" cy="1214438"/>
          </a:xfrm>
          <a:solidFill>
            <a:srgbClr val="E8FEF9"/>
          </a:solidFill>
          <a:ln w="57150" cmpd="thinThick"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th-TH" sz="4000" b="1" smtClean="0">
                <a:cs typeface="EucrosiaUPC" pitchFamily="18" charset="-34"/>
              </a:rPr>
              <a:t>หนังสือกระทรวงการคลัง ด่วนมาก ที่ กค ๐๔๐๖.๔/               ว ๖๗  ลงวันที่ ๑๔ กรกฎาคม ๒๕๕๓</a:t>
            </a:r>
            <a:endParaRPr lang="th-TH" sz="4000" b="1" smtClean="0">
              <a:solidFill>
                <a:schemeClr val="accent2"/>
              </a:solidFill>
              <a:cs typeface="EucrosiaUPC" pitchFamily="18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2928938"/>
            <a:ext cx="8643938" cy="3714750"/>
          </a:xfrm>
          <a:prstGeom prst="roundRect">
            <a:avLst/>
          </a:prstGeom>
          <a:solidFill>
            <a:srgbClr val="FFFF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cs typeface="EucrosiaUPC" pitchFamily="18" charset="-34"/>
              </a:rPr>
              <a:t>๑.หากจำเป็นต้องจากบุคลธรรมดา</a:t>
            </a:r>
          </a:p>
          <a:p>
            <a:pPr algn="ctr">
              <a:defRPr/>
            </a:pPr>
            <a:r>
              <a:rPr lang="th-TH" sz="4000" b="1" dirty="0">
                <a:solidFill>
                  <a:schemeClr val="tx1"/>
                </a:solidFill>
                <a:cs typeface="EucrosiaUPC" pitchFamily="18" charset="-34"/>
              </a:rPr>
              <a:t>-ให้จ้างเฉพาะโครงการ หรือเฉพาะครั้งคราวที่มีความจำเป็น เพื่อเสริมการปฏิบัติงานในหน้าที่ปกติ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32448E"/>
                </a:solidFill>
                <a:cs typeface="EucrosiaUPC" pitchFamily="18" charset="-34"/>
              </a:rPr>
              <a:t>โดยไม่จำต้องทำข้อตกลงการจ้าง หรือสัญญาจ้าง                </a:t>
            </a:r>
            <a:r>
              <a:rPr lang="th-TH" sz="4000" b="1" dirty="0">
                <a:solidFill>
                  <a:srgbClr val="FF0000"/>
                </a:solidFill>
                <a:cs typeface="EucrosiaUPC" pitchFamily="18" charset="-34"/>
              </a:rPr>
              <a:t>เต็มปีงบประมาณ และมิให้ทำข้อตกลง หรือสัญญาจ้าง</a:t>
            </a:r>
            <a:r>
              <a:rPr lang="th-TH" sz="4000" b="1" dirty="0">
                <a:solidFill>
                  <a:srgbClr val="C00000"/>
                </a:solidFill>
                <a:cs typeface="EucrosiaUPC" pitchFamily="18" charset="-34"/>
              </a:rPr>
              <a:t>ในลักษณะต่อเนื่อง </a:t>
            </a:r>
          </a:p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5" name="ลูกศรขวา 4"/>
          <p:cNvSpPr/>
          <p:nvPr/>
        </p:nvSpPr>
        <p:spPr>
          <a:xfrm>
            <a:off x="357188" y="3429000"/>
            <a:ext cx="571500" cy="785813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ลูกศรขวา 5"/>
          <p:cNvSpPr/>
          <p:nvPr/>
        </p:nvSpPr>
        <p:spPr>
          <a:xfrm>
            <a:off x="357188" y="4929188"/>
            <a:ext cx="500062" cy="5000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74638"/>
            <a:ext cx="8472487" cy="706437"/>
          </a:xfrm>
          <a:solidFill>
            <a:srgbClr val="00B050"/>
          </a:solidFill>
          <a:ln w="28575">
            <a:solidFill>
              <a:srgbClr val="66FF33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tabLst>
                <a:tab pos="3498850" algn="l"/>
              </a:tabLst>
            </a:pPr>
            <a:r>
              <a:rPr lang="th-TH" b="1" smtClean="0">
                <a:solidFill>
                  <a:schemeClr val="bg1"/>
                </a:solidFill>
                <a:cs typeface="EucrosiaUPC" pitchFamily="18" charset="-34"/>
              </a:rPr>
              <a:t>การจ้างเอกชนดำเนินงาน (ต่อ)</a:t>
            </a:r>
            <a:endParaRPr lang="en-US" b="1" smtClean="0">
              <a:solidFill>
                <a:schemeClr val="bg1"/>
              </a:solidFill>
              <a:cs typeface="EucrosiaUPC" pitchFamily="18" charset="-34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125538"/>
            <a:ext cx="8715375" cy="5446712"/>
          </a:xfrm>
          <a:solidFill>
            <a:srgbClr val="FFEFFF"/>
          </a:solidFill>
          <a:ln w="38100" cmpd="dbl">
            <a:solidFill>
              <a:srgbClr val="66FF33"/>
            </a:solidFill>
          </a:ln>
        </p:spPr>
        <p:txBody>
          <a:bodyPr/>
          <a:lstStyle/>
          <a:p>
            <a:pPr eaLnBrk="1" hangingPunct="1"/>
            <a:r>
              <a:rPr lang="th-TH" sz="3600" b="1" smtClean="0">
                <a:cs typeface="EucrosiaUPC" pitchFamily="18" charset="-34"/>
              </a:rPr>
              <a:t>๒.ลักษณะงานที่จ้าง ควรเป็นงานที่ซื้อบริการจากผู้รับจ้างเป็นรายชิ้น เช่น งานรักษาความปลอดภัย งานพาหนะ .......และงานเทคนิคต่าง ๆ ที่มีความชำนาญมากกว่า เป็นต้น</a:t>
            </a:r>
          </a:p>
          <a:p>
            <a:pPr eaLnBrk="1" hangingPunct="1"/>
            <a:r>
              <a:rPr lang="th-TH" sz="3600" b="1" smtClean="0">
                <a:solidFill>
                  <a:srgbClr val="32448E"/>
                </a:solidFill>
                <a:cs typeface="EucrosiaUPC" pitchFamily="18" charset="-34"/>
              </a:rPr>
              <a:t>๓. ห้ามจ้างที่เกี่ยวข้องกับงานราชการลับหรือหากเผยแพร่จะเสียหายแก่ราชการ หรือมีผลกระทบต่อประชาชน</a:t>
            </a:r>
          </a:p>
          <a:p>
            <a:pPr eaLnBrk="1" hangingPunct="1"/>
            <a:r>
              <a:rPr lang="th-TH" sz="3600" b="1" smtClean="0">
                <a:solidFill>
                  <a:srgbClr val="FF0000"/>
                </a:solidFill>
                <a:cs typeface="EucrosiaUPC" pitchFamily="18" charset="-34"/>
              </a:rPr>
              <a:t>๔.เป็นงานที่มุ่งสำเร็จของงานที่ว่าจ้างภายในเวลาที่กำหนดเป็นสำคัญ</a:t>
            </a:r>
          </a:p>
          <a:p>
            <a:pPr eaLnBrk="1" hangingPunct="1"/>
            <a:r>
              <a:rPr lang="th-TH" sz="3600" b="1" smtClean="0">
                <a:cs typeface="EucrosiaUPC" pitchFamily="18" charset="-34"/>
              </a:rPr>
              <a:t>๕.อัตราค่าจ้างไม่จำต้องจ่ายตามวุฒิการศึกษา แต่ให้พิจารณาจากความรู้/ประสบการณ์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42875"/>
            <a:ext cx="8607425" cy="642938"/>
          </a:xfrm>
          <a:solidFill>
            <a:srgbClr val="FFFF00"/>
          </a:solidFill>
          <a:ln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sz="4800" b="1" smtClean="0">
                <a:solidFill>
                  <a:srgbClr val="C00000"/>
                </a:solidFill>
                <a:cs typeface="EucrosiaUPC" pitchFamily="18" charset="-34"/>
              </a:rPr>
              <a:t>การจ้างเอกชนดำเนินงาน (ต่อ)</a:t>
            </a:r>
            <a:endParaRPr lang="en-US" sz="4800" smtClean="0">
              <a:cs typeface="Tahoma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928688"/>
            <a:ext cx="8761412" cy="5626100"/>
          </a:xfrm>
          <a:solidFill>
            <a:schemeClr val="bg2">
              <a:lumMod val="20000"/>
              <a:lumOff val="80000"/>
            </a:schemeClr>
          </a:solidFill>
          <a:ln w="57150" cmpd="thickThin">
            <a:solidFill>
              <a:srgbClr val="D60093"/>
            </a:solidFill>
          </a:ln>
        </p:spPr>
        <p:txBody>
          <a:bodyPr/>
          <a:lstStyle/>
          <a:p>
            <a:pPr algn="thaiDist" eaLnBrk="1" hangingPunct="1">
              <a:buFontTx/>
              <a:buNone/>
              <a:defRPr/>
            </a:pPr>
            <a:r>
              <a:rPr lang="th-TH" b="1" dirty="0" smtClean="0">
                <a:cs typeface="EucrosiaUPC" pitchFamily="18" charset="-34"/>
                <a:sym typeface="Wingdings" pitchFamily="2" charset="2"/>
              </a:rPr>
              <a:t>๖. ผู้รับจ้างมีฐานะเป็นผู้รับจ้างทำของ ตามข้อตกลง/สัญญาจ้าง ตามระเบียบฯพัสดุ  </a:t>
            </a:r>
            <a:r>
              <a:rPr lang="th-TH" sz="3600" b="1" dirty="0" smtClean="0">
                <a:cs typeface="EucrosiaUPC" pitchFamily="18" charset="-34"/>
                <a:sym typeface="Wingdings" pitchFamily="2" charset="2"/>
              </a:rPr>
              <a:t>ไม่ถือเป็นบุคลากรของรัฐ ที่จะมีสิทธิได้รับสิทธิประโยชน์ หรือสวัสดิการเช่นเดียวกับข้าราชการ ลูกจ้างราชการ.....</a:t>
            </a:r>
          </a:p>
          <a:p>
            <a:pPr algn="thaiDist" eaLnBrk="1" hangingPunct="1">
              <a:buFontTx/>
              <a:buNone/>
              <a:defRPr/>
            </a:pPr>
            <a:r>
              <a:rPr lang="th-TH" b="1" dirty="0" smtClean="0">
                <a:cs typeface="EucrosiaUPC" pitchFamily="18" charset="-34"/>
                <a:sym typeface="Wingdings" pitchFamily="2" charset="2"/>
              </a:rPr>
              <a:t>	-ไม่อยู่ในบังคับประกันสังคม หากประสงค์จะได้รับประโยชน์ สามารถ</a:t>
            </a:r>
            <a:r>
              <a:rPr lang="th-TH" b="1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สมัครเป็นผู้ประกันตนได้ ตามมาตรา ๔๐ </a:t>
            </a:r>
            <a:r>
              <a:rPr lang="th-TH" b="1" dirty="0" err="1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พรบ.</a:t>
            </a:r>
            <a:r>
              <a:rPr lang="th-TH" b="1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ประกันสังคม ๒๕๓๓</a:t>
            </a:r>
          </a:p>
          <a:p>
            <a:pPr algn="thaiDist" eaLnBrk="1" hangingPunct="1">
              <a:buFontTx/>
              <a:buNone/>
              <a:defRPr/>
            </a:pP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  <a:sym typeface="Wingdings" pitchFamily="2" charset="2"/>
              </a:rPr>
              <a:t>๗. หากจำเป็นต้องจัดหาบุคคลมาทำงานลักษณะประจำเช่นเดียวกับข้าราชการ ลูกจ้าง 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" pitchFamily="2" charset="2"/>
              </a:rPr>
              <a:t>พนักงาน</a:t>
            </a:r>
            <a:r>
              <a:rPr lang="th-TH" sz="3600" b="1" dirty="0" smtClean="0">
                <a:solidFill>
                  <a:srgbClr val="FF0000"/>
                </a:solidFill>
                <a:cs typeface="EucrosiaUPC" pitchFamily="18" charset="-34"/>
                <a:sym typeface="Wingdings" pitchFamily="2" charset="2"/>
              </a:rPr>
              <a:t>ราชการ  ให้จ้างลักษณะลูกจ้างชั่วคราว จากเงินนอกงบประมาณ โดยไม่ขัดกับระเบียบของเงินนอกฯ และขอกรอบอัตราพนักงานราชการจาก สำนักงาน ก.พ.</a:t>
            </a:r>
            <a:endParaRPr lang="th-TH" b="1" dirty="0" smtClean="0">
              <a:solidFill>
                <a:srgbClr val="FF0000"/>
              </a:solidFill>
              <a:cs typeface="EucrosiaUPC" pitchFamily="18" charset="-34"/>
              <a:sym typeface="Wingdings" pitchFamily="2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EEFF9-6104-4417-AAF3-7FE4710A6410}" type="slidenum">
              <a:rPr lang="en-US" smtClean="0"/>
              <a:pPr>
                <a:defRPr/>
              </a:pPr>
              <a:t>14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214313"/>
            <a:ext cx="8429625" cy="15001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4000" b="1" dirty="0" smtClean="0">
                <a:solidFill>
                  <a:srgbClr val="0000CC"/>
                </a:solidFill>
                <a:cs typeface="EucrosiaUPC" pitchFamily="18" charset="-34"/>
              </a:rPr>
              <a:t>๕.การ</a:t>
            </a:r>
            <a:r>
              <a:rPr lang="th-TH" sz="4000" b="1" dirty="0">
                <a:solidFill>
                  <a:srgbClr val="0000CC"/>
                </a:solidFill>
                <a:cs typeface="EucrosiaUPC" pitchFamily="18" charset="-34"/>
              </a:rPr>
              <a:t>ซ้อมความเข้าใจ เรื่องการจ้างเอกชนดำเนินงาน</a:t>
            </a:r>
          </a:p>
          <a:p>
            <a:pPr algn="ctr">
              <a:lnSpc>
                <a:spcPct val="90000"/>
              </a:lnSpc>
              <a:defRPr/>
            </a:pPr>
            <a:r>
              <a:rPr lang="th-TH" sz="4000" b="1" dirty="0">
                <a:solidFill>
                  <a:srgbClr val="0000CC"/>
                </a:solidFill>
                <a:cs typeface="EucrosiaUPC" pitchFamily="18" charset="-34"/>
              </a:rPr>
              <a:t>หนังสือกระทรวงการคลัง ด่วนที่สุด ที่ </a:t>
            </a:r>
            <a:r>
              <a:rPr lang="th-TH" sz="4000" b="1" dirty="0" err="1">
                <a:solidFill>
                  <a:srgbClr val="0000CC"/>
                </a:solidFill>
                <a:cs typeface="EucrosiaUPC" pitchFamily="18" charset="-34"/>
              </a:rPr>
              <a:t>กค</a:t>
            </a:r>
            <a:r>
              <a:rPr lang="th-TH" sz="4000" b="1" dirty="0">
                <a:solidFill>
                  <a:srgbClr val="0000CC"/>
                </a:solidFill>
                <a:cs typeface="EucrosiaUPC" pitchFamily="18" charset="-34"/>
              </a:rPr>
              <a:t> ๐๔๐๖.๔/               ว ๓๓๗  ลงวันที่ ๑๗ กันยายน ๒๕๕๓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313" y="1785938"/>
            <a:ext cx="8715375" cy="47863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r>
              <a:rPr lang="th-TH" b="1" i="1" u="sng" dirty="0">
                <a:solidFill>
                  <a:srgbClr val="FF0000"/>
                </a:solidFill>
                <a:cs typeface="FreesiaUPC" pitchFamily="34" charset="-34"/>
              </a:rPr>
              <a:t>การจ้างเอกชนดำเนินงาน  สรุปว่า </a:t>
            </a:r>
          </a:p>
          <a:p>
            <a:pPr marL="265113" indent="-265113"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๑.จะจ้างบุคคลธรรมดา หรือนิติบุคคลก็ได้ โดยให้คำนึงถึงระยะเวลาการจ้าง /และเนื้องานต้องสัมพันธ์กับการจ้าง</a:t>
            </a:r>
          </a:p>
          <a:p>
            <a:pPr marL="265113" indent="-265113"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๒. การจ้างลักษณะนี้ จะทำสัญญาปีต่อปี แต่ถ้าเนื้องานมีระยะเวลาไม่เต็มปี จะจ้างไม่เต็มปีก็ได้ เมื่อหมดความจำเป็นก็ควรเลิกจ้าง</a:t>
            </a:r>
          </a:p>
          <a:p>
            <a:pPr marL="357188" indent="-357188"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๓. กรณีมิให้จ้างต่อเนื่อง หมายถึง เมื่อสัญญาสิ้นสุดปีต่อปี หากจำเป็นต้องจ้างต่อก็ให้จัดหาใหม่(วิธีตกลงราคา สอบ/ประกวด ราคาหรือ วิธีพิเศษ ก็ได้ 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)</a:t>
            </a:r>
          </a:p>
          <a:p>
            <a:pPr>
              <a:defRPr/>
            </a:pPr>
            <a:r>
              <a:rPr lang="th-TH" sz="3200" b="1" dirty="0">
                <a:solidFill>
                  <a:srgbClr val="007434"/>
                </a:solidFill>
                <a:cs typeface="FreesiaUPC" pitchFamily="34" charset="-34"/>
              </a:rPr>
              <a:t>๔ ในช่วงต้นปี ถ้าทำสัญญาไม่ได้ </a:t>
            </a:r>
            <a:r>
              <a:rPr lang="th-TH" sz="3200" b="1" dirty="0" err="1">
                <a:solidFill>
                  <a:srgbClr val="007434"/>
                </a:solidFill>
                <a:cs typeface="FreesiaUPC" pitchFamily="34" charset="-34"/>
              </a:rPr>
              <a:t>กวพ.อนุมัติ</a:t>
            </a:r>
            <a:r>
              <a:rPr lang="th-TH" sz="3200" b="1" dirty="0">
                <a:solidFill>
                  <a:srgbClr val="007434"/>
                </a:solidFill>
                <a:cs typeface="FreesiaUPC" pitchFamily="34" charset="-34"/>
              </a:rPr>
              <a:t>ให้สัญญาย้อนหลังได้</a:t>
            </a:r>
          </a:p>
          <a:p>
            <a:pPr>
              <a:defRPr/>
            </a:pPr>
            <a:r>
              <a:rPr lang="th-TH" sz="3200" b="1" dirty="0">
                <a:solidFill>
                  <a:srgbClr val="007434"/>
                </a:solidFill>
                <a:cs typeface="FreesiaUPC" pitchFamily="34" charset="-34"/>
              </a:rPr>
              <a:t>ตามเงื่อนไขของหนังสือเวียน</a:t>
            </a:r>
            <a:r>
              <a:rPr lang="th-TH" sz="3200" b="1" dirty="0" err="1">
                <a:solidFill>
                  <a:srgbClr val="007434"/>
                </a:solidFill>
                <a:cs typeface="FreesiaUPC" pitchFamily="34" charset="-34"/>
              </a:rPr>
              <a:t>กวพ.</a:t>
            </a:r>
            <a:r>
              <a:rPr lang="th-TH" sz="3200" b="1" dirty="0">
                <a:solidFill>
                  <a:srgbClr val="007434"/>
                </a:solidFill>
                <a:cs typeface="FreesiaUPC" pitchFamily="34" charset="-34"/>
              </a:rPr>
              <a:t> ว ๓๕๑ </a:t>
            </a:r>
            <a:r>
              <a:rPr lang="th-TH" sz="3200" b="1" dirty="0" err="1" smtClean="0">
                <a:solidFill>
                  <a:srgbClr val="007434"/>
                </a:solidFill>
                <a:cs typeface="FreesiaUPC" pitchFamily="34" charset="-34"/>
              </a:rPr>
              <a:t>ลว.</a:t>
            </a:r>
            <a:r>
              <a:rPr lang="th-TH" sz="3200" b="1" dirty="0" smtClean="0">
                <a:solidFill>
                  <a:srgbClr val="007434"/>
                </a:solidFill>
                <a:cs typeface="FreesiaUPC" pitchFamily="34" charset="-34"/>
              </a:rPr>
              <a:t> ๙ </a:t>
            </a:r>
            <a:r>
              <a:rPr lang="th-TH" sz="3200" b="1" dirty="0">
                <a:solidFill>
                  <a:srgbClr val="007434"/>
                </a:solidFill>
                <a:cs typeface="FreesiaUPC" pitchFamily="34" charset="-34"/>
              </a:rPr>
              <a:t>กันยายน ๒๕๔๘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28802-0352-4C50-B02A-59A8438E90C0}" type="slidenum">
              <a:rPr lang="en-US" smtClean="0"/>
              <a:pPr>
                <a:defRPr/>
              </a:pPr>
              <a:t>15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71438"/>
            <a:ext cx="9001125" cy="15001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dirty="0">
                <a:solidFill>
                  <a:srgbClr val="C00000"/>
                </a:solidFill>
                <a:cs typeface="FreesiaUPC" pitchFamily="34" charset="-34"/>
              </a:rPr>
              <a:t>ปัญหา  </a:t>
            </a:r>
            <a:r>
              <a:rPr lang="th-TH" sz="4400" b="1" dirty="0" smtClean="0">
                <a:solidFill>
                  <a:srgbClr val="C00000"/>
                </a:solidFill>
                <a:cs typeface="FreesiaUPC" pitchFamily="34" charset="-34"/>
              </a:rPr>
              <a:t>-</a:t>
            </a: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การจ้าง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เอกชน</a:t>
            </a: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ดำเนินงานจะ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จ้างด้วยวิธีใด?</a:t>
            </a:r>
          </a:p>
          <a:p>
            <a:pPr marL="1258888" indent="-1258888" algn="ctr">
              <a:defRPr/>
            </a:pP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-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หลักประกันสัญญา จะประกันด้วยตัวบุคคลได้หรือไม่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1571625"/>
            <a:ext cx="9001125" cy="52863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defRPr/>
            </a:pPr>
            <a:r>
              <a:rPr lang="th-TH" sz="3200" b="1" u="sng" dirty="0">
                <a:solidFill>
                  <a:srgbClr val="FF0000"/>
                </a:solidFill>
              </a:rPr>
              <a:t>ตอบ</a:t>
            </a:r>
          </a:p>
          <a:p>
            <a:pPr marL="265113" indent="-265113">
              <a:defRPr/>
            </a:pPr>
            <a:r>
              <a:rPr lang="th-TH" sz="3200" b="1" i="1" dirty="0" smtClean="0">
                <a:solidFill>
                  <a:srgbClr val="0000CC"/>
                </a:solidFill>
                <a:cs typeface="FreesiaUPC" pitchFamily="34" charset="-34"/>
              </a:rPr>
              <a:t>๑. </a:t>
            </a:r>
            <a:r>
              <a:rPr lang="th-TH" sz="3200" b="1" i="1" dirty="0" smtClean="0">
                <a:solidFill>
                  <a:schemeClr val="tx1"/>
                </a:solidFill>
                <a:cs typeface="FreesiaUPC" pitchFamily="34" charset="-34"/>
              </a:rPr>
              <a:t>การ</a:t>
            </a:r>
            <a:r>
              <a:rPr lang="th-TH" sz="3200" b="1" i="1" dirty="0">
                <a:solidFill>
                  <a:schemeClr val="tx1"/>
                </a:solidFill>
                <a:cs typeface="FreesiaUPC" pitchFamily="34" charset="-34"/>
              </a:rPr>
              <a:t>จ้างเอกชนดำเนินงาน เป็นการจ้างเหมาบริการ จึงให้จ้างตามระเบียบฯพัสดุ </a:t>
            </a:r>
          </a:p>
          <a:p>
            <a:pPr>
              <a:defRPr/>
            </a:pPr>
            <a:r>
              <a:rPr lang="th-TH" sz="3200" b="1" i="1" dirty="0" smtClean="0">
                <a:solidFill>
                  <a:schemeClr val="tx1"/>
                </a:solidFill>
                <a:cs typeface="FreesiaUPC" pitchFamily="34" charset="-34"/>
              </a:rPr>
              <a:t>๒</a:t>
            </a:r>
            <a:r>
              <a:rPr lang="th-TH" sz="3200" b="1" i="1" dirty="0" smtClean="0">
                <a:solidFill>
                  <a:srgbClr val="0000CC"/>
                </a:solidFill>
              </a:rPr>
              <a:t>.</a:t>
            </a:r>
            <a:r>
              <a:rPr lang="th-TH" sz="3200" b="1" i="1" dirty="0">
                <a:solidFill>
                  <a:srgbClr val="0000CC"/>
                </a:solidFill>
              </a:rPr>
              <a:t>การ</a:t>
            </a:r>
            <a:r>
              <a:rPr lang="th-TH" sz="3200" b="1" i="1" u="sng" dirty="0">
                <a:solidFill>
                  <a:srgbClr val="FF0000"/>
                </a:solidFill>
              </a:rPr>
              <a:t>ทำสัญญา</a:t>
            </a:r>
            <a:r>
              <a:rPr lang="th-TH" sz="3200" b="1" i="1" dirty="0">
                <a:solidFill>
                  <a:srgbClr val="0000CC"/>
                </a:solidFill>
              </a:rPr>
              <a:t>จ้างบุคคลธรรมดา จึงต้อง</a:t>
            </a:r>
            <a:r>
              <a:rPr lang="th-TH" sz="3200" b="1" i="1" u="sng" dirty="0">
                <a:solidFill>
                  <a:srgbClr val="0000CC"/>
                </a:solidFill>
              </a:rPr>
              <a:t>มีหลักประกันสัญญาทุกครั้ง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FF0000"/>
                </a:solidFill>
              </a:rPr>
              <a:t>แนวทางแก้ไข </a:t>
            </a:r>
            <a:r>
              <a:rPr lang="th-TH" sz="3200" b="1" i="1" dirty="0">
                <a:solidFill>
                  <a:schemeClr val="tx1"/>
                </a:solidFill>
              </a:rPr>
              <a:t>หากเป็นการจ้างด้วยวิธีตกลงราคา วิธีพิเศษ </a:t>
            </a:r>
            <a:r>
              <a:rPr lang="th-TH" sz="3200" b="1" i="1" dirty="0" smtClean="0">
                <a:solidFill>
                  <a:schemeClr val="tx1"/>
                </a:solidFill>
              </a:rPr>
              <a:t>            	</a:t>
            </a:r>
            <a:r>
              <a:rPr lang="th-TH" sz="3200" b="1" i="1" u="sng" dirty="0" smtClean="0">
                <a:solidFill>
                  <a:srgbClr val="C00000"/>
                </a:solidFill>
              </a:rPr>
              <a:t>จะทำเป็น</a:t>
            </a:r>
            <a:r>
              <a:rPr lang="th-TH" sz="3200" b="1" i="1" u="sng" dirty="0">
                <a:solidFill>
                  <a:srgbClr val="C00000"/>
                </a:solidFill>
              </a:rPr>
              <a:t>บันทึกข้อตกลง</a:t>
            </a:r>
            <a:r>
              <a:rPr lang="th-TH" sz="3200" b="1" i="1" dirty="0">
                <a:solidFill>
                  <a:schemeClr val="tx1"/>
                </a:solidFill>
              </a:rPr>
              <a:t>ระหว่างผู้ว่าจ้างกับผู้รับจ้าง </a:t>
            </a:r>
            <a:r>
              <a:rPr lang="th-TH" sz="3200" b="1" i="1" dirty="0" smtClean="0">
                <a:solidFill>
                  <a:schemeClr val="tx1"/>
                </a:solidFill>
              </a:rPr>
              <a:t>โดย         	ส่วนราชการสามารถใช้</a:t>
            </a:r>
            <a:r>
              <a:rPr lang="th-TH" sz="3200" b="1" i="1" dirty="0">
                <a:solidFill>
                  <a:schemeClr val="tx1"/>
                </a:solidFill>
              </a:rPr>
              <a:t>ดุลพินิจจะกำหนดให้มี</a:t>
            </a:r>
            <a:r>
              <a:rPr lang="th-TH" sz="3200" b="1" i="1" dirty="0" smtClean="0">
                <a:solidFill>
                  <a:schemeClr val="tx1"/>
                </a:solidFill>
              </a:rPr>
              <a:t>หลักประกัน	สัญญา</a:t>
            </a:r>
            <a:r>
              <a:rPr lang="th-TH" sz="3200" b="1" i="1" dirty="0">
                <a:solidFill>
                  <a:schemeClr val="tx1"/>
                </a:solidFill>
              </a:rPr>
              <a:t>หรือไม่   ก็ได้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tx1"/>
                </a:solidFill>
              </a:rPr>
              <a:t>  </a:t>
            </a:r>
            <a:r>
              <a:rPr lang="th-TH" sz="3200" b="1" i="1" u="sng" dirty="0">
                <a:solidFill>
                  <a:srgbClr val="0000CC"/>
                </a:solidFill>
              </a:rPr>
              <a:t>เนื่องจากการทำบันทึกข้อตกลงจ้าง </a:t>
            </a:r>
            <a:r>
              <a:rPr lang="th-TH" sz="3200" b="1" i="1" u="sng" dirty="0">
                <a:solidFill>
                  <a:srgbClr val="C00000"/>
                </a:solidFill>
              </a:rPr>
              <a:t>ไม่มีข้อกำหนดให้ต้องทำ</a:t>
            </a:r>
            <a:r>
              <a:rPr lang="th-TH" sz="3200" b="1" i="1" u="sng" dirty="0" smtClean="0">
                <a:solidFill>
                  <a:srgbClr val="C00000"/>
                </a:solidFill>
              </a:rPr>
              <a:t>ตามแบบ</a:t>
            </a:r>
            <a:r>
              <a:rPr lang="th-TH" sz="3200" b="1" i="1" u="sng" dirty="0">
                <a:solidFill>
                  <a:srgbClr val="0000CC"/>
                </a:solidFill>
              </a:rPr>
              <a:t>ที่</a:t>
            </a:r>
            <a:r>
              <a:rPr lang="th-TH" sz="3200" b="1" i="1" u="sng" dirty="0" err="1">
                <a:solidFill>
                  <a:srgbClr val="0000CC"/>
                </a:solidFill>
              </a:rPr>
              <a:t>กวพ.</a:t>
            </a:r>
            <a:r>
              <a:rPr lang="th-TH" sz="3200" b="1" i="1" u="sng" dirty="0">
                <a:solidFill>
                  <a:srgbClr val="0000CC"/>
                </a:solidFill>
              </a:rPr>
              <a:t>กำหนด </a:t>
            </a:r>
            <a:r>
              <a:rPr lang="th-TH" sz="3200" b="1" i="1" u="sng" dirty="0">
                <a:solidFill>
                  <a:srgbClr val="FF0000"/>
                </a:solidFill>
              </a:rPr>
              <a:t>แต่ต้องมีสาระสำคัญในการจ้าง 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และค่าปรับ</a:t>
            </a:r>
            <a:endParaRPr lang="th-TH" sz="3200" b="1" i="1" u="sng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th-TH" b="1" i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601075" y="6356350"/>
            <a:ext cx="471488" cy="365125"/>
          </a:xfrm>
        </p:spPr>
        <p:txBody>
          <a:bodyPr/>
          <a:lstStyle/>
          <a:p>
            <a:pPr>
              <a:defRPr/>
            </a:pPr>
            <a:fld id="{D39D7531-37C3-40A4-873D-11258B729495}" type="slidenum">
              <a:rPr lang="en-US" smtClean="0"/>
              <a:pPr>
                <a:defRPr/>
              </a:pPr>
              <a:t>16</a:t>
            </a:fld>
            <a:endParaRPr lang="th-TH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313" y="2643188"/>
            <a:ext cx="8786812" cy="20002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v"/>
              <a:defRPr/>
            </a:pPr>
            <a:r>
              <a:rPr lang="th-TH" sz="3600" b="1" dirty="0">
                <a:cs typeface="EucrosiaUPC" pitchFamily="18" charset="-34"/>
              </a:rPr>
              <a:t>การจ้างบริการทางด้านวิชาการและการวิจัยในขอบเขตสาขาวิชาที่จัดให้มีการเรียนการสอนภายในมหาวิทยาลัยนั้นๆ                ที่ให้มหาวิทยาลัย รับจ้างให้บริการแก่ส่วนราชการ รัฐวิสาหกิจ หรือหน่วยงานอื่นของรัฐ ได้ </a:t>
            </a:r>
            <a:r>
              <a:rPr lang="th-TH" sz="3600" b="1" dirty="0">
                <a:solidFill>
                  <a:srgbClr val="C00000"/>
                </a:solidFill>
                <a:cs typeface="EucrosiaUPC" pitchFamily="18" charset="-34"/>
              </a:rPr>
              <a:t>หมายถึง 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14313" y="1571625"/>
            <a:ext cx="8572500" cy="92868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3600" b="1" dirty="0">
                <a:solidFill>
                  <a:schemeClr val="tx1"/>
                </a:solidFill>
                <a:cs typeface="EucrosiaUPC" pitchFamily="18" charset="-34"/>
              </a:rPr>
              <a:t>หนังสือกระทรวงการคลัง ด่วนที่สุด ที่ </a:t>
            </a:r>
            <a:r>
              <a:rPr lang="th-TH" sz="3600" b="1" dirty="0" err="1">
                <a:solidFill>
                  <a:schemeClr val="tx1"/>
                </a:solidFill>
                <a:cs typeface="EucrosiaUPC" pitchFamily="18" charset="-34"/>
              </a:rPr>
              <a:t>กค</a:t>
            </a:r>
            <a:r>
              <a:rPr lang="th-TH" sz="3600" b="1" dirty="0">
                <a:solidFill>
                  <a:schemeClr val="tx1"/>
                </a:solidFill>
                <a:cs typeface="EucrosiaUPC" pitchFamily="18" charset="-34"/>
              </a:rPr>
              <a:t> ๐๔๒๑.๓/               ว ๖๐  ลงวันที่ ๒๔ มิถุนายน ๒๕๕๓</a:t>
            </a:r>
          </a:p>
        </p:txBody>
      </p:sp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142875" y="4786313"/>
            <a:ext cx="8643938" cy="2071687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v"/>
              <a:defRPr/>
            </a:pPr>
            <a:r>
              <a:rPr lang="th-TH" sz="3200" b="1" dirty="0">
                <a:solidFill>
                  <a:srgbClr val="C00000"/>
                </a:solidFill>
                <a:cs typeface="EucrosiaUPC" pitchFamily="18" charset="-34"/>
              </a:rPr>
              <a:t>เป็นงานที่มีลักษณะต้องการผลสำเร็จของงานที่เป็นงานวิชาการเป็นสำคัญ</a:t>
            </a:r>
          </a:p>
          <a:p>
            <a:pPr algn="ctr">
              <a:buFont typeface="Wingdings" pitchFamily="2" charset="2"/>
              <a:buChar char="v"/>
              <a:defRPr/>
            </a:pPr>
            <a:r>
              <a:rPr lang="th-TH" sz="3200" b="1" dirty="0">
                <a:solidFill>
                  <a:srgbClr val="C00000"/>
                </a:solidFill>
                <a:cs typeface="EucrosiaUPC" pitchFamily="18" charset="-34"/>
              </a:rPr>
              <a:t>เช่น การให้แนวความคิด การออกแบบ การผลิตสื่อที่ใช้เป็นแบบตามแนวความคิดที่ได้มีการวางแผ</a:t>
            </a:r>
            <a:r>
              <a:rPr lang="th-TH" b="1" dirty="0">
                <a:solidFill>
                  <a:srgbClr val="C00000"/>
                </a:solidFill>
                <a:cs typeface="EucrosiaUPC" pitchFamily="18" charset="-34"/>
              </a:rPr>
              <a:t>น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>
            <a:off x="142875" y="142875"/>
            <a:ext cx="8715375" cy="1285875"/>
          </a:xfrm>
          <a:prstGeom prst="flowChartProcess">
            <a:avLst/>
          </a:prstGeom>
          <a:solidFill>
            <a:srgbClr val="FFFF00"/>
          </a:solidFill>
          <a:ln w="76200">
            <a:solidFill>
              <a:srgbClr val="FF05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 smtClean="0">
                <a:solidFill>
                  <a:schemeClr val="tx1"/>
                </a:solidFill>
                <a:cs typeface="EucrosiaUPC" pitchFamily="18" charset="-34"/>
              </a:rPr>
              <a:t>๖.แนวทาง</a:t>
            </a:r>
            <a:r>
              <a:rPr lang="th-TH" sz="4400" b="1" dirty="0">
                <a:solidFill>
                  <a:schemeClr val="tx1"/>
                </a:solidFill>
                <a:cs typeface="EucrosiaUPC" pitchFamily="18" charset="-34"/>
              </a:rPr>
              <a:t>ปฏิบัติในการจ้างมหาวิทยาลัยของรัฐ</a:t>
            </a:r>
          </a:p>
          <a:p>
            <a:pPr algn="ctr">
              <a:defRPr/>
            </a:pPr>
            <a:r>
              <a:rPr lang="th-TH" sz="4400" b="1" dirty="0">
                <a:solidFill>
                  <a:schemeClr val="tx1"/>
                </a:solidFill>
                <a:cs typeface="EucrosiaUPC" pitchFamily="18" charset="-34"/>
              </a:rPr>
              <a:t>ในการบริการด้านวิชาการและการวิจัย</a:t>
            </a:r>
            <a:endParaRPr lang="th-TH" sz="4400" dirty="0">
              <a:solidFill>
                <a:schemeClr val="tx1"/>
              </a:solidFill>
            </a:endParaRPr>
          </a:p>
        </p:txBody>
      </p:sp>
      <p:sp>
        <p:nvSpPr>
          <p:cNvPr id="10" name="ลูกศรขวา 9"/>
          <p:cNvSpPr/>
          <p:nvPr/>
        </p:nvSpPr>
        <p:spPr>
          <a:xfrm>
            <a:off x="7572375" y="6429375"/>
            <a:ext cx="1000125" cy="285750"/>
          </a:xfrm>
          <a:prstGeom prst="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358188" y="6492875"/>
            <a:ext cx="571500" cy="365125"/>
          </a:xfrm>
        </p:spPr>
        <p:txBody>
          <a:bodyPr/>
          <a:lstStyle/>
          <a:p>
            <a:pPr>
              <a:defRPr/>
            </a:pPr>
            <a:fld id="{E609C7FB-F3B1-4F0C-B815-C9B468E7DE69}" type="slidenum">
              <a:rPr lang="en-US" smtClean="0"/>
              <a:pPr>
                <a:defRPr/>
              </a:pPr>
              <a:t>17</a:t>
            </a:fld>
            <a:endParaRPr lang="th-TH" dirty="0"/>
          </a:p>
        </p:txBody>
      </p:sp>
      <p:sp>
        <p:nvSpPr>
          <p:cNvPr id="3" name="แผนผังลำดับงาน: กระบวนการ 2"/>
          <p:cNvSpPr/>
          <p:nvPr/>
        </p:nvSpPr>
        <p:spPr>
          <a:xfrm>
            <a:off x="428625" y="285750"/>
            <a:ext cx="8143875" cy="2286000"/>
          </a:xfrm>
          <a:prstGeom prst="flowChartProcess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v"/>
              <a:defRPr/>
            </a:pP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รวมถึงการจัดให้มีการศึกษา อบรม สัมมนา การตรวจวิเคราะห์ สำรวจ ทดสอบ วางระบบ การให้คำแนะนำ การให้บริการเครื่องมือและอุปกรณ์ การเผยแพร่ศิลปวัฒนธรรม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งานบริการด้านการศึกษา สำรวจ วิจัยและพัฒนา เป็นต้น</a:t>
            </a:r>
            <a:endParaRPr lang="th-TH" sz="3200" dirty="0">
              <a:solidFill>
                <a:srgbClr val="0000CC"/>
              </a:solidFill>
            </a:endParaRPr>
          </a:p>
        </p:txBody>
      </p:sp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2714625" y="2714625"/>
            <a:ext cx="3143250" cy="92868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tx1"/>
                </a:solidFill>
                <a:cs typeface="EucrosiaUPC" pitchFamily="18" charset="-34"/>
              </a:rPr>
              <a:t>เงื่อนไข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142875" y="3857625"/>
            <a:ext cx="4357688" cy="2643188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C00000"/>
                </a:solidFill>
                <a:cs typeface="EucrosiaUPC" pitchFamily="18" charset="-34"/>
              </a:rPr>
              <a:t>ต้องไม่กระทบเสียหายต่อการสอน การวิจัย และการปฏิบัติหน้าที่อื่นๆ ตามปกติของอาจารย์</a:t>
            </a:r>
            <a:endParaRPr lang="th-TH" sz="3200" dirty="0"/>
          </a:p>
        </p:txBody>
      </p:sp>
      <p:sp>
        <p:nvSpPr>
          <p:cNvPr id="8" name="คำบรรยายภาพแบบลูกศรซ้าย 7"/>
          <p:cNvSpPr/>
          <p:nvPr/>
        </p:nvSpPr>
        <p:spPr>
          <a:xfrm>
            <a:off x="4357688" y="3857625"/>
            <a:ext cx="4643437" cy="2643188"/>
          </a:xfrm>
          <a:prstGeom prst="leftArrowCallout">
            <a:avLst/>
          </a:prstGeom>
          <a:solidFill>
            <a:srgbClr val="FEDEF8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  <a:cs typeface="EucrosiaUPC" pitchFamily="18" charset="-34"/>
              </a:rPr>
              <a:t>ให้ส่วนราชการฯจ้างเป็นที่ปรึกษา โดยใช้วิธีตกลง ตามระเบียบพัสดุฯ ข้อ ๗๗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2511669">
            <a:off x="2063750" y="2792413"/>
            <a:ext cx="928688" cy="125888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0" name="ลูกศรโค้งซ้าย 9"/>
          <p:cNvSpPr/>
          <p:nvPr/>
        </p:nvSpPr>
        <p:spPr>
          <a:xfrm rot="19914873">
            <a:off x="5827713" y="2757488"/>
            <a:ext cx="1020762" cy="11890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8963" y="6492875"/>
            <a:ext cx="2133600" cy="365125"/>
          </a:xfrm>
        </p:spPr>
        <p:txBody>
          <a:bodyPr/>
          <a:lstStyle/>
          <a:p>
            <a:pPr>
              <a:defRPr/>
            </a:pPr>
            <a:fld id="{B1AD4F90-26AC-42FE-968E-ADCBAA24B2E9}" type="slidenum">
              <a:rPr lang="en-US" smtClean="0"/>
              <a:pPr>
                <a:defRPr/>
              </a:pPr>
              <a:t>18</a:t>
            </a:fld>
            <a:endParaRPr lang="th-TH" dirty="0"/>
          </a:p>
        </p:txBody>
      </p:sp>
      <p:sp>
        <p:nvSpPr>
          <p:cNvPr id="3" name="Rounded Rectangle 2"/>
          <p:cNvSpPr/>
          <p:nvPr/>
        </p:nvSpPr>
        <p:spPr>
          <a:xfrm>
            <a:off x="285750" y="1643062"/>
            <a:ext cx="8715375" cy="1142995"/>
          </a:xfrm>
          <a:prstGeom prst="roundRect">
            <a:avLst/>
          </a:prstGeom>
          <a:solidFill>
            <a:srgbClr val="80008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หนังสือกรมบัญชีกลางที่ </a:t>
            </a:r>
            <a:r>
              <a:rPr lang="th-TH" sz="3200" b="1" dirty="0" err="1">
                <a:solidFill>
                  <a:schemeClr val="bg1"/>
                </a:solidFill>
                <a:cs typeface="FreesiaUPC" pitchFamily="34" charset="-34"/>
              </a:rPr>
              <a:t>กค</a:t>
            </a: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 ๐๔๒๑.๕/ว ๔๐๖ </a:t>
            </a:r>
            <a:r>
              <a:rPr lang="th-TH" sz="3200" b="1" dirty="0" err="1">
                <a:solidFill>
                  <a:schemeClr val="bg1"/>
                </a:solidFill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 ๑๙ ตุลาคม </a:t>
            </a:r>
            <a:r>
              <a:rPr lang="th-TH" sz="3200" b="1" dirty="0" smtClean="0">
                <a:solidFill>
                  <a:schemeClr val="bg1"/>
                </a:solidFill>
                <a:cs typeface="FreesiaUPC" pitchFamily="34" charset="-34"/>
              </a:rPr>
              <a:t>๒๕๕๓และด่วนที่สุด ที่ </a:t>
            </a:r>
            <a:r>
              <a:rPr lang="th-TH" sz="3200" b="1" dirty="0" err="1" smtClean="0">
                <a:solidFill>
                  <a:schemeClr val="bg1"/>
                </a:solidFill>
                <a:cs typeface="FreesiaUPC" pitchFamily="34" charset="-34"/>
              </a:rPr>
              <a:t>กค</a:t>
            </a:r>
            <a:r>
              <a:rPr lang="th-TH" sz="3200" b="1" dirty="0" smtClean="0">
                <a:solidFill>
                  <a:schemeClr val="bg1"/>
                </a:solidFill>
                <a:cs typeface="FreesiaUPC" pitchFamily="34" charset="-34"/>
              </a:rPr>
              <a:t> ๐๔๒๑.๕/ว ๙ </a:t>
            </a:r>
            <a:r>
              <a:rPr lang="th-TH" sz="3200" b="1" dirty="0" err="1" smtClean="0">
                <a:solidFill>
                  <a:schemeClr val="bg1"/>
                </a:solidFill>
                <a:cs typeface="FreesiaUPC" pitchFamily="34" charset="-34"/>
              </a:rPr>
              <a:t>ลว.</a:t>
            </a:r>
            <a:r>
              <a:rPr lang="th-TH" sz="3200" b="1" dirty="0" smtClean="0">
                <a:solidFill>
                  <a:schemeClr val="bg1"/>
                </a:solidFill>
                <a:cs typeface="FreesiaUPC" pitchFamily="34" charset="-34"/>
              </a:rPr>
              <a:t> ๑๗ กุมภาพันธ์ ๒๕๕๓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313" y="285750"/>
            <a:ext cx="8786812" cy="1071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๗.การ</a:t>
            </a: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แต่งตั้งคณะกรรมการกำหนดราคากลาง และ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แนวปฏิบัติเกี่ยวกับการคิดคำนวณราคากลางงานก่อสร้าง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7" name="Folded Corner 6"/>
          <p:cNvSpPr/>
          <p:nvPr/>
        </p:nvSpPr>
        <p:spPr>
          <a:xfrm>
            <a:off x="214313" y="3000375"/>
            <a:ext cx="4214812" cy="3714750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514350" indent="-514350" algn="ctr">
              <a:defRPr/>
            </a:pPr>
            <a:endParaRPr lang="th-TH" sz="3200" b="1" dirty="0">
              <a:solidFill>
                <a:srgbClr val="0000CC"/>
              </a:solidFill>
              <a:cs typeface="FreesiaUPC" pitchFamily="34" charset="-34"/>
            </a:endParaRPr>
          </a:p>
          <a:p>
            <a:pPr marL="514350" indent="-514350" algn="ctr"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๑.การแต่งตั้งคณะกรรมการกำหนดราคากลาง </a:t>
            </a:r>
          </a:p>
          <a:p>
            <a:pPr marL="514350" indent="-514350"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ให้แต่งตั้งจากข้าราชการ 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โดยคำนึงถึงลักษณะงาน หน้าที่ และความรับผิดชอบของผู้ได้รับแต่งตั้งเป็นสำคัญ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8" name="Folded Corner 7"/>
          <p:cNvSpPr/>
          <p:nvPr/>
        </p:nvSpPr>
        <p:spPr>
          <a:xfrm>
            <a:off x="4500563" y="3000375"/>
            <a:ext cx="4643437" cy="3643313"/>
          </a:xfrm>
          <a:prstGeom prst="foldedCorner">
            <a:avLst/>
          </a:prstGeom>
          <a:solidFill>
            <a:srgbClr val="FFFFE7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๒.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คณะกรรมการกำหนด              ราคากลางเป็นคณะกรรมการซึ่งได้รับการแต่งตั้งโดยคณะรัฐมนตรี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000099"/>
                </a:solidFill>
                <a:cs typeface="FreesiaUPC" pitchFamily="34" charset="-34"/>
              </a:rPr>
              <a:t>จึงมีสิทธิได้รับค่าเบี้ยประชุม 	เป็นรายครั้ง</a:t>
            </a:r>
            <a:endParaRPr lang="th-TH" sz="3200" i="1" u="sng" dirty="0">
              <a:solidFill>
                <a:srgbClr val="000099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143108" y="2714620"/>
            <a:ext cx="357188" cy="357187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" name="Down Arrow 10"/>
          <p:cNvSpPr/>
          <p:nvPr/>
        </p:nvSpPr>
        <p:spPr>
          <a:xfrm>
            <a:off x="6429388" y="2786058"/>
            <a:ext cx="428625" cy="42862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57353" name="รูปภาพ 3" descr="animation-computer-00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929585" y="2571745"/>
            <a:ext cx="100012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entagon 11"/>
          <p:cNvSpPr/>
          <p:nvPr/>
        </p:nvSpPr>
        <p:spPr>
          <a:xfrm>
            <a:off x="214313" y="1357313"/>
            <a:ext cx="1643062" cy="357175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800" b="1" dirty="0">
                <a:solidFill>
                  <a:schemeClr val="bg1"/>
                </a:solidFill>
                <a:cs typeface="FreesiaUPC" pitchFamily="34" charset="-34"/>
              </a:rPr>
              <a:t>ส.เวียนใหม่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6500826" y="6072206"/>
            <a:ext cx="1714500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67525" y="3857625"/>
            <a:ext cx="2133600" cy="365125"/>
          </a:xfrm>
        </p:spPr>
        <p:txBody>
          <a:bodyPr/>
          <a:lstStyle/>
          <a:p>
            <a:pPr>
              <a:defRPr/>
            </a:pPr>
            <a:fld id="{B5132470-CE71-4E8E-B318-84C42F7D34C6}" type="slidenum">
              <a:rPr lang="en-US" smtClean="0"/>
              <a:pPr>
                <a:defRPr/>
              </a:pPr>
              <a:t>19</a:t>
            </a:fld>
            <a:endParaRPr lang="th-TH" dirty="0"/>
          </a:p>
        </p:txBody>
      </p:sp>
      <p:sp>
        <p:nvSpPr>
          <p:cNvPr id="3" name="Folded Corner 2"/>
          <p:cNvSpPr/>
          <p:nvPr/>
        </p:nvSpPr>
        <p:spPr>
          <a:xfrm>
            <a:off x="214313" y="142875"/>
            <a:ext cx="8715375" cy="4286250"/>
          </a:xfrm>
          <a:prstGeom prst="foldedCorner">
            <a:avLst/>
          </a:prstGeom>
          <a:solidFill>
            <a:schemeClr val="bg1"/>
          </a:solidFill>
          <a:ln w="57150">
            <a:solidFill>
              <a:srgbClr val="CC00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3200" b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defRPr/>
            </a:pPr>
            <a:endParaRPr lang="th-TH" sz="3200" b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๓. ราคากลางที่คณะกรรมการกำหนดราคากลางได้คำนวณไว้แล้ว </a:t>
            </a:r>
            <a:r>
              <a:rPr lang="en-US" sz="3200" b="1" dirty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200" b="1" i="1" u="sng" dirty="0">
                <a:solidFill>
                  <a:srgbClr val="FF0000"/>
                </a:solidFill>
                <a:cs typeface="FreesiaUPC" pitchFamily="34" charset="-34"/>
              </a:rPr>
              <a:t>ถ้ายังไม่ได้ประกาศ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สอบ/ประกวดราคา หรือประกาศร่าง</a:t>
            </a:r>
            <a:r>
              <a:rPr lang="en-US" sz="3200" b="1" dirty="0">
                <a:solidFill>
                  <a:schemeClr val="tx1"/>
                </a:solidFill>
                <a:cs typeface="FreesiaUPC" pitchFamily="34" charset="-34"/>
              </a:rPr>
              <a:t>TOR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200" b="1" i="1" u="sng" dirty="0">
                <a:solidFill>
                  <a:srgbClr val="D60093"/>
                </a:solidFill>
                <a:cs typeface="FreesiaUPC" pitchFamily="34" charset="-34"/>
              </a:rPr>
              <a:t>ภายใน </a:t>
            </a:r>
            <a:r>
              <a:rPr lang="th-TH" sz="3200" b="1" i="1" u="sng" dirty="0" smtClean="0">
                <a:solidFill>
                  <a:srgbClr val="D60093"/>
                </a:solidFill>
                <a:cs typeface="FreesiaUPC" pitchFamily="34" charset="-34"/>
              </a:rPr>
              <a:t>๓๐ วัน</a:t>
            </a:r>
            <a:r>
              <a:rPr lang="th-TH" sz="3200" b="1" i="1" u="sng" dirty="0">
                <a:solidFill>
                  <a:srgbClr val="D60093"/>
                </a:solidFill>
                <a:cs typeface="FreesiaUPC" pitchFamily="34" charset="-34"/>
              </a:rPr>
              <a:t>นับแต่วันที่หัวหน้าหน่วยงานได้</a:t>
            </a:r>
            <a:r>
              <a:rPr lang="th-TH" sz="3200" b="1" i="1" u="sng" dirty="0" smtClean="0">
                <a:solidFill>
                  <a:srgbClr val="D60093"/>
                </a:solidFill>
                <a:cs typeface="FreesiaUPC" pitchFamily="34" charset="-34"/>
              </a:rPr>
              <a:t>เห็นชอบ</a:t>
            </a:r>
            <a:endParaRPr lang="th-TH" sz="3200" b="1" i="1" u="sng" dirty="0">
              <a:solidFill>
                <a:srgbClr val="D60093"/>
              </a:solidFill>
              <a:cs typeface="FreesiaUPC" pitchFamily="34" charset="-34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dirty="0">
                <a:solidFill>
                  <a:srgbClr val="D60093"/>
                </a:solidFill>
                <a:cs typeface="FreesiaUPC" pitchFamily="34" charset="-34"/>
              </a:rPr>
              <a:t> 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ให้หัวหน้าหน่วยงานแจ้งให้คณะกรรมการกำหนดราคากลาง 	</a:t>
            </a:r>
            <a:r>
              <a:rPr lang="th-TH" sz="3200" b="1" i="1" u="sng" dirty="0">
                <a:solidFill>
                  <a:srgbClr val="FF0000"/>
                </a:solidFill>
                <a:cs typeface="FreesiaUPC" pitchFamily="34" charset="-34"/>
              </a:rPr>
              <a:t>ทบทวนให้เป็นปัจจุบัน 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และนำเสนอหัวหน่วยงานเห็นชอบ	ก่อนมีประกาศ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หากราคากลางที่คำนวณให</a:t>
            </a:r>
            <a:r>
              <a:rPr lang="th-TH" sz="3200" b="1" i="1" u="sng" dirty="0">
                <a:solidFill>
                  <a:srgbClr val="0000CC"/>
                </a:solidFill>
                <a:cs typeface="FreesiaUPC" pitchFamily="34" charset="-34"/>
              </a:rPr>
              <a:t>ม่ </a:t>
            </a:r>
            <a:r>
              <a:rPr lang="th-TH" sz="3200" b="1" u="sng" dirty="0">
                <a:solidFill>
                  <a:srgbClr val="FF0000"/>
                </a:solidFill>
                <a:cs typeface="FreesiaUPC" pitchFamily="34" charset="-34"/>
              </a:rPr>
              <a:t>สูงกว่าวงเงินงบประมาณที่มีอยู่</a:t>
            </a:r>
            <a:r>
              <a:rPr lang="th-TH" sz="3200" b="1" i="1" u="sng" dirty="0">
                <a:solidFill>
                  <a:srgbClr val="0000CC"/>
                </a:solidFill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ให้ส่วนราชการพิจารณาได้ ๒ แนวทาง คือ</a:t>
            </a:r>
            <a:endParaRPr lang="th-TH" dirty="0"/>
          </a:p>
        </p:txBody>
      </p:sp>
      <p:sp>
        <p:nvSpPr>
          <p:cNvPr id="5" name="Folded Corner 4"/>
          <p:cNvSpPr/>
          <p:nvPr/>
        </p:nvSpPr>
        <p:spPr>
          <a:xfrm>
            <a:off x="71438" y="4643438"/>
            <a:ext cx="2428875" cy="2143125"/>
          </a:xfrm>
          <a:prstGeom prst="foldedCorner">
            <a:avLst/>
          </a:prstGeom>
          <a:ln w="57150">
            <a:solidFill>
              <a:srgbClr val="CC00CC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514350" indent="-514350" algn="ctr"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๑. ตกลงกับ</a:t>
            </a:r>
          </a:p>
          <a:p>
            <a:pPr marL="514350" indent="-514350"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สำนักงบประมาณ </a:t>
            </a:r>
          </a:p>
          <a:p>
            <a:pPr marL="514350" indent="-514350" algn="ctr"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เพื่อขอเงินเพิ่ม</a:t>
            </a:r>
            <a:endParaRPr lang="th-TH" sz="3200" dirty="0"/>
          </a:p>
        </p:txBody>
      </p:sp>
      <p:sp>
        <p:nvSpPr>
          <p:cNvPr id="6" name="Folded Corner 5"/>
          <p:cNvSpPr/>
          <p:nvPr/>
        </p:nvSpPr>
        <p:spPr>
          <a:xfrm>
            <a:off x="2428875" y="4643438"/>
            <a:ext cx="3286125" cy="2143125"/>
          </a:xfrm>
          <a:prstGeom prst="foldedCorner">
            <a:avLst/>
          </a:prstGeom>
          <a:ln w="57150">
            <a:solidFill>
              <a:srgbClr val="D6009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3200" b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๒. ปรับลดรายการตามความจำเป็นโดยไม่กระทบต่อประโยชน์        ใช้สอยตามแผนงานเดิม”</a:t>
            </a:r>
            <a:endParaRPr lang="th-TH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5572125" y="4429125"/>
            <a:ext cx="3571875" cy="2428875"/>
          </a:xfrm>
          <a:prstGeom prst="roundRect">
            <a:avLst/>
          </a:prstGeom>
          <a:solidFill>
            <a:srgbClr val="FFFFE7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ให้แบ่งงวดงาน/เงินและเวลาแล้วเสร็จ/ให้ถูกต้องตามหลักวิชาการและเป็นธรรมแก่ผู้รับจ้าง-ผู้ว่าจ้าง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3357563" y="4286250"/>
            <a:ext cx="428625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" name="Down Arrow 10"/>
          <p:cNvSpPr/>
          <p:nvPr/>
        </p:nvSpPr>
        <p:spPr>
          <a:xfrm>
            <a:off x="1428750" y="4286250"/>
            <a:ext cx="428625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2" name="Curved Left Arrow 11"/>
          <p:cNvSpPr/>
          <p:nvPr/>
        </p:nvSpPr>
        <p:spPr>
          <a:xfrm rot="17973230">
            <a:off x="5726906" y="3740944"/>
            <a:ext cx="365125" cy="896938"/>
          </a:xfrm>
          <a:prstGeom prst="curvedLeftArrow">
            <a:avLst>
              <a:gd name="adj1" fmla="val 25000"/>
              <a:gd name="adj2" fmla="val 2313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rot="1996360">
            <a:off x="6237288" y="4043363"/>
            <a:ext cx="1222375" cy="428625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  <a:cs typeface="FreesiaUPC" pitchFamily="34" charset="-34"/>
              </a:rPr>
              <a:t>ทั้งนี้</a:t>
            </a:r>
            <a:endParaRPr lang="th-TH" dirty="0"/>
          </a:p>
        </p:txBody>
      </p:sp>
      <p:sp>
        <p:nvSpPr>
          <p:cNvPr id="14" name="ลูกศรลง 13"/>
          <p:cNvSpPr/>
          <p:nvPr/>
        </p:nvSpPr>
        <p:spPr>
          <a:xfrm rot="19902455">
            <a:off x="382588" y="103188"/>
            <a:ext cx="655637" cy="5302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14500"/>
            <a:ext cx="8472488" cy="5000625"/>
          </a:xfrm>
          <a:solidFill>
            <a:srgbClr val="FFFFE5"/>
          </a:solidFill>
          <a:ln w="57150">
            <a:solidFill>
              <a:srgbClr val="0000CC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th-TH" b="1" smtClean="0">
                <a:cs typeface="FreesiaUPC" pitchFamily="34" charset="-34"/>
              </a:rPr>
              <a:t>หนังสือแจ้งเวียนของคณะกรรมการว่าด้วยการพัสดุ ตามหนังสือที่ กค(กวพ)๐๔๒๑.๓/ว ๑๙๓ ลว.๘ มิถุนายน ๒๕๕๒</a:t>
            </a:r>
          </a:p>
          <a:p>
            <a:pPr>
              <a:buFont typeface="Wingdings" pitchFamily="2" charset="2"/>
              <a:buChar char="ü"/>
            </a:pP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อนุมัติให้การจัดหา</a:t>
            </a:r>
            <a:r>
              <a:rPr lang="th-TH" sz="3600" b="1" i="1" u="sng" smtClean="0">
                <a:solidFill>
                  <a:srgbClr val="FF0000"/>
                </a:solidFill>
                <a:cs typeface="FreesiaUPC" pitchFamily="34" charset="-34"/>
              </a:rPr>
              <a:t>อาหาร /อาหารว่างและเครื่องดื่ม และค่าเช่าที่พัก</a:t>
            </a: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 ของส่วนราชการต่าง ๆ</a:t>
            </a:r>
          </a:p>
          <a:p>
            <a:pPr>
              <a:buFont typeface="Wingdings" pitchFamily="2" charset="2"/>
              <a:buChar char="Ø"/>
            </a:pPr>
            <a:r>
              <a:rPr lang="th-TH" b="1" smtClean="0">
                <a:cs typeface="FreesiaUPC" pitchFamily="34" charset="-34"/>
              </a:rPr>
              <a:t>ตามระเบียบกระทรวงการคลังว่าด้วยค่าใช้จ่ายในการฝึกอบรม  การจัดงาน และการประชุมระหว่างประเทศ พ.ศ. ๒๕๔๙ และกรณีอื่น ๆ  ตามที่กระทรวงการคลังอนุมัติให้เบิกจ่ายได้ </a:t>
            </a:r>
          </a:p>
          <a:p>
            <a:pPr>
              <a:buFont typeface="Wingdings" pitchFamily="2" charset="2"/>
              <a:buChar char="Ø"/>
            </a:pPr>
            <a:r>
              <a:rPr lang="th-TH" b="1" i="1" u="sng" smtClean="0">
                <a:solidFill>
                  <a:srgbClr val="FF0000"/>
                </a:solidFill>
                <a:cs typeface="FreesiaUPC" pitchFamily="34" charset="-34"/>
              </a:rPr>
              <a:t>โดยไม่ต้องถือปฏิบัติตามระเบียบสำนักนายกรัฐมนตรีว่าด้วยการพัสดุ พ.ศ.๒๕๓๕ และที่แก้ไขเพิ่มเติม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142875"/>
            <a:ext cx="8643938" cy="142875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 smtClean="0">
                <a:cs typeface="FreesiaUPC" pitchFamily="34" charset="-34"/>
              </a:rPr>
              <a:t>๘.</a:t>
            </a:r>
            <a:r>
              <a:rPr lang="th-TH" sz="4800" b="1" dirty="0" err="1" smtClean="0">
                <a:cs typeface="FreesiaUPC" pitchFamily="34" charset="-34"/>
              </a:rPr>
              <a:t>กวพ.</a:t>
            </a:r>
            <a:r>
              <a:rPr lang="th-TH" sz="4800" b="1" dirty="0">
                <a:cs typeface="FreesiaUPC" pitchFamily="34" charset="-34"/>
              </a:rPr>
              <a:t>มีหนังสือแจ้งเวียนรายการที่ได้รับ</a:t>
            </a:r>
            <a:r>
              <a:rPr lang="th-TH" sz="4800" b="1" dirty="0" smtClean="0">
                <a:cs typeface="FreesiaUPC" pitchFamily="34" charset="-34"/>
              </a:rPr>
              <a:t>ยกเว้น ไม่</a:t>
            </a:r>
            <a:r>
              <a:rPr lang="th-TH" sz="4800" b="1" dirty="0">
                <a:cs typeface="FreesiaUPC" pitchFamily="34" charset="-34"/>
              </a:rPr>
              <a:t>ต้องจัดหาตามระเบียบฯพัสดุ</a:t>
            </a:r>
            <a:endParaRPr lang="th-TH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A90E9DDF-31F8-44DC-8399-16B46EDBEEDD}" type="slidenum">
              <a:rPr lang="en-US" smtClean="0"/>
              <a:pPr>
                <a:defRPr/>
              </a:pPr>
              <a:t>21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00063" y="142875"/>
            <a:ext cx="8001000" cy="18573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๙.พระ</a:t>
            </a:r>
            <a:r>
              <a:rPr lang="th-TH" sz="4000" b="1" dirty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ราชกฤษฎีกาค่าใช้จ่ายในการเดินทาง           ไปราชการ  </a:t>
            </a:r>
            <a:r>
              <a:rPr lang="th-TH" sz="4000" b="1" dirty="0" err="1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พ.ศ</a:t>
            </a:r>
            <a:r>
              <a:rPr lang="th-TH" sz="4000" b="1" dirty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 ๒๕๔๖ และที่แก้ไข</a:t>
            </a:r>
            <a:r>
              <a:rPr lang="th-TH" sz="4000" b="1" dirty="0" smtClean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เพิ่มเติม         ที่เกี่ยวข้องกับการจัดซื้อจัดจ้าง</a:t>
            </a:r>
            <a:endParaRPr lang="th-TH" sz="40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71438" y="2000250"/>
            <a:ext cx="4572000" cy="46434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q"/>
              <a:defRPr/>
            </a:pPr>
            <a:endParaRPr lang="th-TH" b="1" dirty="0">
              <a:solidFill>
                <a:srgbClr val="0000CC"/>
              </a:solidFill>
              <a:latin typeface="CordiaUPC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ค่าพาหนะของข้าราชการ  ผู้เดินทางไปราชการ </a:t>
            </a:r>
            <a:r>
              <a:rPr lang="th-TH" sz="3600" b="1" i="1" u="sng" dirty="0">
                <a:solidFill>
                  <a:srgbClr val="FF0000"/>
                </a:solidFill>
                <a:latin typeface="CordiaUPC" pitchFamily="34" charset="-34"/>
                <a:cs typeface="FreesiaUPC" pitchFamily="34" charset="-34"/>
              </a:rPr>
              <a:t>ไม่ต้องจัดจ้างตามระเบียบฯพัสดุ  </a:t>
            </a:r>
          </a:p>
          <a:p>
            <a:pPr marL="450850" indent="-450850">
              <a:buFont typeface="Wingdings" pitchFamily="2" charset="2"/>
              <a:buChar char="q"/>
              <a:defRPr/>
            </a:pPr>
            <a:r>
              <a:rPr lang="th-TH" sz="3600" b="1" dirty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ถือว่าเป็นสิทธิของข้าราชการผู้เดินทาง           ที่สามารถเบิกจากราชการได้ไม่เกินอัตราที่ </a:t>
            </a:r>
            <a:r>
              <a:rPr lang="th-TH" sz="3600" b="1" dirty="0" err="1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พรฎ.</a:t>
            </a:r>
            <a:r>
              <a:rPr lang="th-TH" sz="3600" b="1" dirty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กำหนดไว้เท่านั้น</a:t>
            </a:r>
          </a:p>
          <a:p>
            <a:pPr>
              <a:defRPr/>
            </a:pPr>
            <a:endParaRPr lang="th-TH" sz="3600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357688" y="2071688"/>
            <a:ext cx="4714875" cy="45720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457200"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แต่กรณี การเดินทางไปราชการ</a:t>
            </a:r>
            <a:r>
              <a:rPr lang="th-TH" sz="3200" b="1" dirty="0">
                <a:solidFill>
                  <a:srgbClr val="C00000"/>
                </a:solidFill>
                <a:latin typeface="CordiaUPC" pitchFamily="34" charset="-34"/>
                <a:cs typeface="FreesiaUPC" pitchFamily="34" charset="-34"/>
              </a:rPr>
              <a:t> </a:t>
            </a:r>
            <a:r>
              <a:rPr lang="th-TH" sz="3200" b="1" i="1" u="sng" dirty="0">
                <a:solidFill>
                  <a:srgbClr val="C00000"/>
                </a:solidFill>
                <a:latin typeface="CordiaUPC" pitchFamily="34" charset="-34"/>
                <a:cs typeface="FreesiaUPC" pitchFamily="34" charset="-34"/>
              </a:rPr>
              <a:t>หากส่วนราชการจำเป็นต้องจัดหา</a:t>
            </a:r>
            <a:r>
              <a:rPr lang="th-TH" sz="3600" b="1" i="1" u="sng" dirty="0">
                <a:solidFill>
                  <a:srgbClr val="C00000"/>
                </a:solidFill>
                <a:latin typeface="CordiaUPC" pitchFamily="34" charset="-34"/>
                <a:cs typeface="FreesiaUPC" pitchFamily="34" charset="-34"/>
              </a:rPr>
              <a:t>ยานพาหนะให้</a:t>
            </a:r>
            <a:r>
              <a:rPr lang="th-TH" sz="3600" b="1" i="1" u="sng" dirty="0">
                <a:solidFill>
                  <a:srgbClr val="002060"/>
                </a:solidFill>
                <a:latin typeface="CordiaUPC" pitchFamily="34" charset="-34"/>
                <a:cs typeface="FreesiaUPC" pitchFamily="34" charset="-34"/>
              </a:rPr>
              <a:t>  </a:t>
            </a:r>
            <a:endParaRPr lang="th-TH" sz="3200" b="1" i="1" u="sng" dirty="0">
              <a:solidFill>
                <a:srgbClr val="002060"/>
              </a:solidFill>
              <a:latin typeface="CordiaUPC" pitchFamily="34" charset="-34"/>
              <a:cs typeface="FreesiaUPC" pitchFamily="34" charset="-34"/>
            </a:endParaRPr>
          </a:p>
          <a:p>
            <a:pPr marL="0" lvl="1" indent="457200">
              <a:buFont typeface="Wingdings" pitchFamily="2" charset="2"/>
              <a:buChar char="q"/>
              <a:defRPr/>
            </a:pPr>
            <a:r>
              <a:rPr lang="th-TH" sz="3200" b="1" i="1" u="sng" dirty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ถือว่าเป็นค่าใช้จ่าย</a:t>
            </a:r>
            <a:r>
              <a:rPr lang="th-TH" sz="3200" b="1" i="1" u="sng" dirty="0" smtClean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ของ              ทาง</a:t>
            </a:r>
            <a:r>
              <a:rPr lang="th-TH" sz="3200" b="1" i="1" u="sng" dirty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ราชการ </a:t>
            </a:r>
            <a:r>
              <a:rPr lang="th-TH" sz="3200" b="1" i="1" u="sng" dirty="0">
                <a:solidFill>
                  <a:srgbClr val="FF0000"/>
                </a:solidFill>
                <a:latin typeface="CordiaUPC" pitchFamily="34" charset="-34"/>
                <a:cs typeface="FreesiaUPC" pitchFamily="34" charset="-34"/>
              </a:rPr>
              <a:t>ถ้าต้องมีการจ้างเหมารถยนต์พาเจ้าหน้าที่ไป</a:t>
            </a:r>
            <a:r>
              <a:rPr lang="th-TH" sz="3200" b="1" i="1" u="sng" dirty="0" smtClean="0">
                <a:solidFill>
                  <a:srgbClr val="FF0000"/>
                </a:solidFill>
                <a:latin typeface="CordiaUPC" pitchFamily="34" charset="-34"/>
                <a:cs typeface="FreesiaUPC" pitchFamily="34" charset="-34"/>
              </a:rPr>
              <a:t>ราชการ        </a:t>
            </a:r>
            <a:r>
              <a:rPr lang="th-TH" sz="3200" b="1" i="1" u="sng" dirty="0" smtClean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ใน</a:t>
            </a:r>
            <a:r>
              <a:rPr lang="th-TH" sz="3200" b="1" i="1" u="sng" dirty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ระหว่างการเดินทาง </a:t>
            </a:r>
            <a:r>
              <a:rPr lang="th-TH" b="1" i="1" u="sng" dirty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ต้อง</a:t>
            </a:r>
            <a:r>
              <a:rPr lang="th-TH" b="1" i="1" u="sng" dirty="0" smtClean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จัดจ้างตาม</a:t>
            </a:r>
            <a:r>
              <a:rPr lang="th-TH" b="1" i="1" u="sng" dirty="0">
                <a:solidFill>
                  <a:srgbClr val="004620"/>
                </a:solidFill>
                <a:latin typeface="CordiaUPC" pitchFamily="34" charset="-34"/>
                <a:cs typeface="FreesiaUPC" pitchFamily="34" charset="-34"/>
              </a:rPr>
              <a:t>ระเบียบฯ พัสดุ</a:t>
            </a:r>
          </a:p>
        </p:txBody>
      </p:sp>
      <p:sp>
        <p:nvSpPr>
          <p:cNvPr id="6" name="ลูกศรโค้งซ้าย 5"/>
          <p:cNvSpPr/>
          <p:nvPr/>
        </p:nvSpPr>
        <p:spPr>
          <a:xfrm>
            <a:off x="8358188" y="1143000"/>
            <a:ext cx="785812" cy="1143000"/>
          </a:xfrm>
          <a:prstGeom prst="curvedLef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ลูกศรโค้งขวา 6"/>
          <p:cNvSpPr/>
          <p:nvPr/>
        </p:nvSpPr>
        <p:spPr>
          <a:xfrm>
            <a:off x="0" y="1143000"/>
            <a:ext cx="874713" cy="1071563"/>
          </a:xfrm>
          <a:prstGeom prst="curv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พับมุม 1"/>
          <p:cNvSpPr/>
          <p:nvPr/>
        </p:nvSpPr>
        <p:spPr>
          <a:xfrm>
            <a:off x="214313" y="1785938"/>
            <a:ext cx="8715375" cy="2357437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endParaRPr lang="th-TH" sz="3200" b="1" dirty="0">
              <a:solidFill>
                <a:srgbClr val="80008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buFont typeface="Wingdings" pitchFamily="2" charset="2"/>
              <a:buChar char="Ø"/>
              <a:tabLst>
                <a:tab pos="352425" algn="l"/>
              </a:tabLst>
              <a:defRPr/>
            </a:pPr>
            <a:r>
              <a:rPr lang="th-TH" sz="36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ค่าโดยสารประจำทาง, </a:t>
            </a:r>
          </a:p>
          <a:p>
            <a:pPr>
              <a:buFont typeface="Wingdings" pitchFamily="2" charset="2"/>
              <a:buChar char="Ø"/>
              <a:tabLst>
                <a:tab pos="352425" algn="l"/>
              </a:tabLst>
              <a:defRPr/>
            </a:pPr>
            <a:r>
              <a:rPr lang="th-TH" sz="36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ค่าเช่าพาหนะ(</a:t>
            </a:r>
            <a:r>
              <a:rPr lang="en-US" sz="3600" b="1" dirty="0">
                <a:solidFill>
                  <a:srgbClr val="0000CC"/>
                </a:solidFill>
                <a:latin typeface="Bell MT" pitchFamily="18" charset="0"/>
                <a:cs typeface="FreesiaUPC" pitchFamily="34" charset="-34"/>
              </a:rPr>
              <a:t>TAXI</a:t>
            </a:r>
            <a:r>
              <a:rPr lang="th-TH" sz="3600" b="1" dirty="0">
                <a:solidFill>
                  <a:srgbClr val="0000CC"/>
                </a:solidFill>
                <a:latin typeface="Bell MT" pitchFamily="18" charset="0"/>
                <a:cs typeface="FreesiaUPC" pitchFamily="34" charset="-34"/>
              </a:rPr>
              <a:t>)</a:t>
            </a:r>
            <a:r>
              <a:rPr lang="th-TH" sz="36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</a:p>
          <a:p>
            <a:pPr marL="450850" indent="-450850">
              <a:buFont typeface="Wingdings" pitchFamily="2" charset="2"/>
              <a:buChar char="Ø"/>
              <a:tabLst>
                <a:tab pos="352425" algn="l"/>
              </a:tabLst>
              <a:defRPr/>
            </a:pPr>
            <a:r>
              <a:rPr lang="th-TH" sz="36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ค่าเชื้อเพลิง(กรณีมีรถเอง),ค่าระวางรถบรรทุก                  ค่าจ้างคนหาบหาม และอื่นๆทำนองเดียวกัน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0" y="71438"/>
            <a:ext cx="9144000" cy="1643062"/>
          </a:xfrm>
          <a:prstGeom prst="roundRect">
            <a:avLst/>
          </a:prstGeom>
          <a:solidFill>
            <a:srgbClr val="FFFF00"/>
          </a:solidFill>
          <a:ln w="57150"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ค่าพาหนะ ของผู้เดินทางที่เบิกจ่ายได้</a:t>
            </a:r>
          </a:p>
          <a:p>
            <a:pPr algn="ctr">
              <a:defRPr/>
            </a:pPr>
            <a:r>
              <a:rPr lang="th-TH" sz="4000" b="1" i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ตาม</a:t>
            </a:r>
            <a:r>
              <a:rPr lang="th-TH" sz="3600" b="1" i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พรฎ.</a:t>
            </a:r>
            <a:r>
              <a:rPr lang="th-TH" sz="3600" b="1" i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ค่าใช้จ่ายในการเดินทางฯพ.ศ.๒๕๒๖</a:t>
            </a:r>
            <a:r>
              <a:rPr lang="th-TH" sz="4800" b="1" i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ได้แก่</a:t>
            </a:r>
            <a:endParaRPr lang="th-TH" sz="6000" b="1" i="1" dirty="0">
              <a:solidFill>
                <a:srgbClr val="0000CC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14313" y="4286250"/>
            <a:ext cx="8643937" cy="22860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7188" indent="-357188">
              <a:buFont typeface="Wingdings" pitchFamily="2" charset="2"/>
              <a:buChar char="ü"/>
              <a:tabLst>
                <a:tab pos="352425" algn="l"/>
              </a:tabLst>
              <a:defRPr/>
            </a:pPr>
            <a:r>
              <a:rPr lang="th-TH" sz="36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แต่ผู้เดินทางจะเช่าเหมารถ (ค่าจ้างเหมายานพาหนะ)           เพื่อรับ-ส่งตลอดเวลาไม่ได้   </a:t>
            </a:r>
          </a:p>
          <a:p>
            <a:pPr>
              <a:buFont typeface="Wingdings" pitchFamily="2" charset="2"/>
              <a:buChar char="ü"/>
              <a:tabLst>
                <a:tab pos="352425" algn="l"/>
              </a:tabLst>
              <a:defRPr/>
            </a:pPr>
            <a:r>
              <a:rPr lang="th-TH" sz="36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เนื่องจากใน</a:t>
            </a:r>
            <a:r>
              <a:rPr lang="th-TH" sz="36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พรฎ.</a:t>
            </a:r>
            <a:r>
              <a:rPr lang="th-TH" sz="36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ค่าใช้จ่ายเดินทางฯ มิได้ให้สิทธิเบิกค่าใช้จ่ายในลักษณะดังกล่าวได้</a:t>
            </a:r>
          </a:p>
        </p:txBody>
      </p:sp>
      <p:sp>
        <p:nvSpPr>
          <p:cNvPr id="6" name="ลูกศรลง 5"/>
          <p:cNvSpPr/>
          <p:nvPr/>
        </p:nvSpPr>
        <p:spPr>
          <a:xfrm rot="3133015">
            <a:off x="6000750" y="1571625"/>
            <a:ext cx="714375" cy="1000125"/>
          </a:xfrm>
          <a:prstGeom prst="downArrow">
            <a:avLst/>
          </a:prstGeom>
          <a:solidFill>
            <a:srgbClr val="FFFFCC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785938"/>
            <a:ext cx="8329612" cy="4811712"/>
          </a:xfrm>
          <a:solidFill>
            <a:srgbClr val="FFFFE5"/>
          </a:solidFill>
          <a:ln w="57150" cmpd="thickThin">
            <a:solidFill>
              <a:srgbClr val="D60093"/>
            </a:solidFill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th-TH" sz="3600" b="1" dirty="0" smtClean="0">
                <a:solidFill>
                  <a:srgbClr val="006600"/>
                </a:solidFill>
                <a:cs typeface="FreesiaUPC" pitchFamily="34" charset="-34"/>
              </a:rPr>
              <a:t>(คำ</a:t>
            </a:r>
            <a:r>
              <a:rPr lang="th-TH" sz="3600" b="1" dirty="0" err="1" smtClean="0">
                <a:cs typeface="FreesiaUPC" pitchFamily="34" charset="-34"/>
              </a:rPr>
              <a:t>วินิจฉัยกวพ</a:t>
            </a:r>
            <a:r>
              <a:rPr lang="en-US" sz="3600" b="1" dirty="0" smtClean="0">
                <a:cs typeface="FreesiaUPC" pitchFamily="34" charset="-34"/>
              </a:rPr>
              <a:t>.</a:t>
            </a:r>
            <a:r>
              <a:rPr lang="th-TH" sz="3600" b="1" dirty="0" smtClean="0">
                <a:cs typeface="FreesiaUPC" pitchFamily="34" charset="-34"/>
              </a:rPr>
              <a:t> ปี๒๕๕๐,๒๕๕๒)</a:t>
            </a:r>
            <a:r>
              <a:rPr lang="th-TH" sz="3600" b="1" u="sng" dirty="0" smtClean="0">
                <a:solidFill>
                  <a:srgbClr val="FF33CC"/>
                </a:solidFill>
                <a:cs typeface="FreesiaUPC" pitchFamily="34" charset="-34"/>
              </a:rPr>
              <a:t> </a:t>
            </a:r>
          </a:p>
          <a:p>
            <a:pPr lvl="1"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การประกันภัยรถยนต์/ประกันชีวิต/ประกันวินาศภัยมิใช่พัสดุ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  </a:t>
            </a:r>
            <a:r>
              <a:rPr lang="th-TH" sz="3600" b="1" dirty="0" smtClean="0">
                <a:cs typeface="FreesiaUPC" pitchFamily="34" charset="-34"/>
              </a:rPr>
              <a:t>จึงไม่อยู่ในบังคับที่ต้อง จัดหา    </a:t>
            </a:r>
          </a:p>
          <a:p>
            <a:pPr eaLnBrk="1" hangingPunct="1">
              <a:buFontTx/>
              <a:buNone/>
            </a:pPr>
            <a:r>
              <a:rPr lang="th-TH" sz="3600" b="1" dirty="0" smtClean="0">
                <a:cs typeface="FreesiaUPC" pitchFamily="34" charset="-34"/>
              </a:rPr>
              <a:t>		ตามระเบียบสำนักนายกรัฐมนตรีว่าด้วยการพัสดุ 	พ</a:t>
            </a:r>
            <a:r>
              <a:rPr lang="en-US" sz="3600" b="1" dirty="0" smtClean="0">
                <a:cs typeface="FreesiaUPC" pitchFamily="34" charset="-34"/>
              </a:rPr>
              <a:t>.</a:t>
            </a:r>
            <a:r>
              <a:rPr lang="th-TH" sz="3600" b="1" dirty="0" smtClean="0">
                <a:cs typeface="FreesiaUPC" pitchFamily="34" charset="-34"/>
              </a:rPr>
              <a:t>ศ</a:t>
            </a:r>
            <a:r>
              <a:rPr lang="en-US" sz="3600" b="1" dirty="0" smtClean="0">
                <a:cs typeface="FreesiaUPC" pitchFamily="34" charset="-34"/>
              </a:rPr>
              <a:t>.</a:t>
            </a:r>
            <a:r>
              <a:rPr lang="th-TH" sz="3600" b="1" dirty="0" smtClean="0">
                <a:cs typeface="FreesiaUPC" pitchFamily="34" charset="-34"/>
              </a:rPr>
              <a:t>๒๕๓๕ และที่แก้ไขเพิ่มเติม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ü"/>
            </a:pPr>
            <a:r>
              <a:rPr lang="th-TH" sz="3600" b="1" dirty="0" smtClean="0">
                <a:solidFill>
                  <a:srgbClr val="000099"/>
                </a:solidFill>
                <a:cs typeface="FreesiaUPC" pitchFamily="34" charset="-34"/>
              </a:rPr>
              <a:t>แต่เป็นการดำเนินการตาม</a:t>
            </a:r>
            <a:r>
              <a:rPr lang="th-TH" sz="3600" b="1" dirty="0" err="1" smtClean="0">
                <a:solidFill>
                  <a:srgbClr val="000099"/>
                </a:solidFill>
                <a:cs typeface="FreesiaUPC" pitchFamily="34" charset="-34"/>
              </a:rPr>
              <a:t>พรบ.</a:t>
            </a:r>
            <a:r>
              <a:rPr lang="th-TH" sz="3600" b="1" dirty="0" smtClean="0">
                <a:solidFill>
                  <a:srgbClr val="000099"/>
                </a:solidFill>
                <a:cs typeface="FreesiaUPC" pitchFamily="34" charset="-34"/>
              </a:rPr>
              <a:t>ประกันภัยประเภทนั้น ๆ</a:t>
            </a:r>
          </a:p>
          <a:p>
            <a:pPr eaLnBrk="1" hangingPunct="1">
              <a:buFontTx/>
              <a:buNone/>
            </a:pPr>
            <a:r>
              <a:rPr lang="th-TH" sz="3600" b="1" i="1" dirty="0" smtClean="0">
                <a:solidFill>
                  <a:srgbClr val="0000FF"/>
                </a:solidFill>
                <a:cs typeface="FreesiaUPC" pitchFamily="34" charset="-34"/>
              </a:rPr>
              <a:t>   </a:t>
            </a: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จึงอยู่ในดุลพินิจของส่วนราชการที่จะดำเนินการจัดหาได้ตามความเหมาะสม</a:t>
            </a:r>
            <a:endParaRPr lang="en-US" sz="3600" b="1" i="1" u="sng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pic>
        <p:nvPicPr>
          <p:cNvPr id="59395" name="Picture 2" descr="C:\Program Files\Microsoft Office\MEDIA\CAGCAT10\j018332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1714500"/>
            <a:ext cx="180657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มุมมน 4"/>
          <p:cNvSpPr/>
          <p:nvPr/>
        </p:nvSpPr>
        <p:spPr>
          <a:xfrm>
            <a:off x="71438" y="142875"/>
            <a:ext cx="8929687" cy="15001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๑๐.การ</a:t>
            </a:r>
            <a:r>
              <a:rPr lang="th-TH" sz="4400" b="1" dirty="0">
                <a:solidFill>
                  <a:srgbClr val="0000CC"/>
                </a:solidFill>
                <a:cs typeface="FreesiaUPC" pitchFamily="34" charset="-34"/>
              </a:rPr>
              <a:t>ซื้อประกันภัยทุกประเภท </a:t>
            </a:r>
            <a:r>
              <a:rPr lang="th-TH" sz="4000" b="1" dirty="0">
                <a:solidFill>
                  <a:srgbClr val="000099"/>
                </a:solidFill>
                <a:cs typeface="FreesiaUPC" pitchFamily="34" charset="-34"/>
              </a:rPr>
              <a:t/>
            </a:r>
            <a:br>
              <a:rPr lang="th-TH" sz="4000" b="1" dirty="0">
                <a:solidFill>
                  <a:srgbClr val="000099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 เนื่องจาก</a:t>
            </a:r>
            <a:r>
              <a:rPr lang="en-US" sz="4000" b="1" dirty="0">
                <a:solidFill>
                  <a:srgbClr val="C00000"/>
                </a:solidFill>
                <a:cs typeface="FreesiaUPC" pitchFamily="34" charset="-34"/>
              </a:rPr>
              <a:t>“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มิ</a:t>
            </a:r>
            <a:r>
              <a:rPr lang="th-TH" sz="4000" b="1" dirty="0" err="1">
                <a:solidFill>
                  <a:srgbClr val="C00000"/>
                </a:solidFill>
                <a:cs typeface="FreesiaUPC" pitchFamily="34" charset="-34"/>
              </a:rPr>
              <a:t>ไช่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พัสดุ</a:t>
            </a:r>
            <a:r>
              <a:rPr lang="en-US" sz="4000" b="1" dirty="0">
                <a:solidFill>
                  <a:srgbClr val="C00000"/>
                </a:solidFill>
                <a:cs typeface="FreesiaUPC" pitchFamily="34" charset="-34"/>
              </a:rPr>
              <a:t>”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จึงไม่ต้องจัดหาตามระเบียบฯพัสดุ </a:t>
            </a:r>
            <a:endParaRPr lang="th-TH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24</a:t>
            </a:fld>
            <a:endParaRPr lang="th-TH"/>
          </a:p>
        </p:txBody>
      </p:sp>
      <p:sp>
        <p:nvSpPr>
          <p:cNvPr id="6" name="พับมุม 5"/>
          <p:cNvSpPr/>
          <p:nvPr/>
        </p:nvSpPr>
        <p:spPr>
          <a:xfrm>
            <a:off x="214282" y="285728"/>
            <a:ext cx="8715436" cy="6357982"/>
          </a:xfrm>
          <a:prstGeom prst="foldedCorner">
            <a:avLst/>
          </a:prstGeom>
          <a:solidFill>
            <a:srgbClr val="FFFFCC"/>
          </a:solidFill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800" b="1" dirty="0" smtClean="0">
                <a:solidFill>
                  <a:srgbClr val="0000CC"/>
                </a:solidFill>
                <a:cs typeface="FreesiaUPC" pitchFamily="34" charset="-34"/>
              </a:rPr>
              <a:t>มติคณะรัฐมนตรี (ใหม่)</a:t>
            </a:r>
          </a:p>
          <a:p>
            <a:pPr algn="ctr"/>
            <a:r>
              <a:rPr lang="th-TH" sz="8000" b="1" dirty="0" smtClean="0">
                <a:solidFill>
                  <a:srgbClr val="D60093"/>
                </a:solidFill>
                <a:cs typeface="FreesiaUPC" pitchFamily="34" charset="-34"/>
              </a:rPr>
              <a:t>มีมาตรการให้</a:t>
            </a:r>
            <a:r>
              <a:rPr lang="th-TH" sz="7200" b="1" dirty="0" smtClean="0">
                <a:solidFill>
                  <a:srgbClr val="D60093"/>
                </a:solidFill>
                <a:cs typeface="FreesiaUPC" pitchFamily="34" charset="-34"/>
              </a:rPr>
              <a:t>ความ</a:t>
            </a:r>
            <a:r>
              <a:rPr lang="th-TH" sz="7200" b="1" dirty="0" smtClean="0">
                <a:solidFill>
                  <a:srgbClr val="00863D"/>
                </a:solidFill>
                <a:cs typeface="FreesiaUPC" pitchFamily="34" charset="-34"/>
              </a:rPr>
              <a:t>ช่วยเหลือ</a:t>
            </a:r>
            <a:r>
              <a:rPr lang="th-TH" sz="8800" b="1" dirty="0" smtClean="0">
                <a:solidFill>
                  <a:srgbClr val="00863D"/>
                </a:solidFill>
                <a:cs typeface="FreesiaUPC" pitchFamily="34" charset="-34"/>
              </a:rPr>
              <a:t>ผู้ประกอบอาชีพ</a:t>
            </a:r>
            <a:r>
              <a:rPr lang="th-TH" sz="8800" b="1" dirty="0" smtClean="0">
                <a:solidFill>
                  <a:srgbClr val="0000CC"/>
                </a:solidFill>
                <a:cs typeface="FreesiaUPC" pitchFamily="34" charset="-34"/>
              </a:rPr>
              <a:t>ก่อสร้าง</a:t>
            </a:r>
            <a:endParaRPr lang="th-TH" sz="9600" b="1" dirty="0" smtClean="0">
              <a:solidFill>
                <a:srgbClr val="E200A7"/>
              </a:solidFill>
              <a:cs typeface="FreesiaUPC" pitchFamily="34" charset="-34"/>
            </a:endParaRPr>
          </a:p>
        </p:txBody>
      </p:sp>
      <p:pic>
        <p:nvPicPr>
          <p:cNvPr id="7" name="รูปภาพ 6" descr="f8618-8703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71538" cy="1142984"/>
          </a:xfrm>
          <a:prstGeom prst="rect">
            <a:avLst/>
          </a:prstGeom>
        </p:spPr>
      </p:pic>
      <p:pic>
        <p:nvPicPr>
          <p:cNvPr id="8" name="รูปภาพ 7" descr="SLHBNCASWBWRWCA3ONOUDCA81LISICAMH23BACAT22BY0CAJEL0TSCAIM9L9DCA3Y6E59CA2IYHKHCALAR2QXCAY34DHCCAUZRMTGCACFQ6F0CAKQB5XTCAASCXO7CAXR47PZCART7KOMCA3OQMV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4929198"/>
            <a:ext cx="1714512" cy="1566867"/>
          </a:xfrm>
          <a:prstGeom prst="rect">
            <a:avLst/>
          </a:prstGeom>
        </p:spPr>
      </p:pic>
      <p:pic>
        <p:nvPicPr>
          <p:cNvPr id="9" name="รูปภาพ 8" descr="BJ37ICAB2AOGRCAZP1DMDCAR00E0UCAEKG8ZMCAWJ4K6HCAZR4DCQCA1PGZM1CAVN7IOGCA3HOQF3CAURGQR7CACO2A8YCAU7UKSZCAD0M0ELCAV491T8CA332U80CA9UNRS6CAIV6YGTCAF4FH7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4929198"/>
            <a:ext cx="1785950" cy="1571636"/>
          </a:xfrm>
          <a:prstGeom prst="rect">
            <a:avLst/>
          </a:prstGeom>
        </p:spPr>
      </p:pic>
      <p:pic>
        <p:nvPicPr>
          <p:cNvPr id="11" name="รูปภาพ 10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4929198"/>
            <a:ext cx="1571636" cy="1514476"/>
          </a:xfrm>
          <a:prstGeom prst="rect">
            <a:avLst/>
          </a:prstGeom>
        </p:spPr>
      </p:pic>
      <p:pic>
        <p:nvPicPr>
          <p:cNvPr id="12" name="รูปภาพ 11" descr="K000ZCABF24VECAIMN9V8CA9RHN8WCA5HNAG8CA329EUSCA7BRJP6CAIW832ZCAAZSR80CAZMVO88CA6THBHICA89661TCADKTCI2CAF6RWV6CAFCORUCCASK7SXNCACJG4XLCA089JEUCAB0PL0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5010172"/>
            <a:ext cx="2319344" cy="156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25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0" y="0"/>
            <a:ext cx="9144000" cy="2643182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cs typeface="FreesiaUPC" pitchFamily="34" charset="-34"/>
              </a:rPr>
              <a:t>1</a:t>
            </a:r>
            <a:r>
              <a:rPr lang="th-TH" sz="4400" b="1" dirty="0" smtClean="0">
                <a:solidFill>
                  <a:schemeClr val="bg1"/>
                </a:solidFill>
                <a:cs typeface="FreesiaUPC" pitchFamily="34" charset="-34"/>
              </a:rPr>
              <a:t>. </a:t>
            </a:r>
            <a:r>
              <a:rPr lang="en-US" sz="4400" b="1" dirty="0" smtClean="0">
                <a:solidFill>
                  <a:srgbClr val="FFFF00"/>
                </a:solidFill>
                <a:cs typeface="FreesiaUPC" pitchFamily="34" charset="-34"/>
              </a:rPr>
              <a:t>***</a:t>
            </a:r>
            <a:r>
              <a:rPr lang="th-TH" sz="4400" b="1" dirty="0" smtClean="0">
                <a:solidFill>
                  <a:srgbClr val="FFFF00"/>
                </a:solidFill>
                <a:cs typeface="FreesiaUPC" pitchFamily="34" charset="-34"/>
              </a:rPr>
              <a:t>มติครม. เมื่อ ๒๖ เมษายน ๒๕๕๔</a:t>
            </a:r>
            <a:r>
              <a:rPr lang="en-US" sz="4400" b="1" dirty="0" smtClean="0">
                <a:solidFill>
                  <a:srgbClr val="FFFF00"/>
                </a:solidFill>
                <a:cs typeface="FreesiaUPC" pitchFamily="34" charset="-34"/>
              </a:rPr>
              <a:t>***</a:t>
            </a:r>
            <a:endParaRPr lang="th-TH" sz="4400" dirty="0" smtClean="0">
              <a:solidFill>
                <a:srgbClr val="FFFF00"/>
              </a:solidFill>
            </a:endParaRPr>
          </a:p>
          <a:p>
            <a:pPr algn="ctr"/>
            <a:r>
              <a:rPr lang="th-TH" sz="4400" b="1" dirty="0" smtClean="0">
                <a:solidFill>
                  <a:schemeClr val="bg1"/>
                </a:solidFill>
                <a:cs typeface="FreesiaUPC" pitchFamily="34" charset="-34"/>
              </a:rPr>
              <a:t>ให้ความช่วยเหลือผู้ประกอบอาชีพก่อสร้างเนื่องจาก มีประกาศสถานการณ์ฉุกเฉิน ที่มีความร้ายแรง          </a:t>
            </a:r>
            <a:r>
              <a:rPr lang="th-TH" sz="4000" b="1" dirty="0" smtClean="0">
                <a:solidFill>
                  <a:srgbClr val="FFFF99"/>
                </a:solidFill>
                <a:cs typeface="FreesiaUPC" pitchFamily="34" charset="-34"/>
              </a:rPr>
              <a:t>(ผู้ชุมนุมทางการเมือง)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20" y="2714620"/>
            <a:ext cx="8501122" cy="107157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r>
              <a:rPr lang="th-TH" sz="3600" b="1" dirty="0" smtClean="0">
                <a:solidFill>
                  <a:schemeClr val="tx2"/>
                </a:solidFill>
                <a:cs typeface="FreesiaUPC" pitchFamily="34" charset="-34"/>
              </a:rPr>
              <a:t>หนังสือสำนักเลขาธิการคณะรัฐมนตรี                                     ด่วนที่สุด ที่ </a:t>
            </a:r>
            <a:r>
              <a:rPr lang="th-TH" sz="3600" b="1" dirty="0" err="1" smtClean="0">
                <a:solidFill>
                  <a:schemeClr val="tx2"/>
                </a:solidFill>
                <a:cs typeface="FreesiaUPC" pitchFamily="34" charset="-34"/>
              </a:rPr>
              <a:t>นร</a:t>
            </a:r>
            <a:r>
              <a:rPr lang="th-TH" sz="3600" b="1" dirty="0" smtClean="0">
                <a:solidFill>
                  <a:schemeClr val="tx2"/>
                </a:solidFill>
                <a:cs typeface="FreesiaUPC" pitchFamily="34" charset="-34"/>
              </a:rPr>
              <a:t> ๐๕๐๖/ว ๖๓ ลงวันที่ ๒ พฤษภาคม ๒๕๕๔</a:t>
            </a:r>
          </a:p>
          <a:p>
            <a:pPr algn="ctr"/>
            <a:endParaRPr lang="th-TH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571604" y="5572140"/>
            <a:ext cx="5500726" cy="714380"/>
          </a:xfrm>
          <a:prstGeom prst="roundRect">
            <a:avLst/>
          </a:prstGeom>
          <a:ln w="76200">
            <a:solidFill>
              <a:srgbClr val="00A44A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เงื่อนไขการให้ความช่วยเหลือ มีดังนี้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7" name="ลูกศรขวา 6"/>
          <p:cNvSpPr/>
          <p:nvPr/>
        </p:nvSpPr>
        <p:spPr>
          <a:xfrm>
            <a:off x="7072330" y="5857892"/>
            <a:ext cx="1143008" cy="35719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42844" y="3929066"/>
            <a:ext cx="8715404" cy="1285884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กรณีมีปัญหาให้</a:t>
            </a:r>
            <a:r>
              <a:rPr lang="th-TH" sz="4400" b="1" dirty="0" err="1" smtClean="0">
                <a:solidFill>
                  <a:srgbClr val="0000CC"/>
                </a:solidFill>
                <a:cs typeface="FreesiaUPC" pitchFamily="34" charset="-34"/>
              </a:rPr>
              <a:t>กวพ.</a:t>
            </a:r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เป็นผู้มีอำนาจ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ตีความและวินิจฉัย การให้ความช่วยเหลือนี้</a:t>
            </a:r>
            <a:endParaRPr lang="th-TH" sz="3600" dirty="0">
              <a:solidFill>
                <a:schemeClr val="tx1"/>
              </a:solidFill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4000496" y="6357934"/>
            <a:ext cx="571504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ลูกศรลง 10"/>
          <p:cNvSpPr/>
          <p:nvPr/>
        </p:nvSpPr>
        <p:spPr>
          <a:xfrm>
            <a:off x="4071934" y="5214950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ลูกศรซ้าย 11"/>
          <p:cNvSpPr/>
          <p:nvPr/>
        </p:nvSpPr>
        <p:spPr>
          <a:xfrm>
            <a:off x="428596" y="5786454"/>
            <a:ext cx="1071570" cy="28575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26</a:t>
            </a:fld>
            <a:endParaRPr lang="th-TH"/>
          </a:p>
        </p:txBody>
      </p:sp>
      <p:sp>
        <p:nvSpPr>
          <p:cNvPr id="6" name="พับมุม 5"/>
          <p:cNvSpPr/>
          <p:nvPr/>
        </p:nvSpPr>
        <p:spPr>
          <a:xfrm>
            <a:off x="214282" y="2857496"/>
            <a:ext cx="8643998" cy="1500198"/>
          </a:xfrm>
          <a:prstGeom prst="foldedCorner">
            <a:avLst/>
          </a:prstGeom>
          <a:solidFill>
            <a:srgbClr val="FFFFCC"/>
          </a:solidFill>
          <a:ln>
            <a:solidFill>
              <a:srgbClr val="FF05BE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54013" indent="-354013" algn="ctr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(๑)ใช้กับสัญญาจ้างก่อสร้างที่ทำไว้กับส่วนราชการ รัฐวิสาหกิจ และหน่วยงานอื่นของรัฐ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8" name="พับมุม 7"/>
          <p:cNvSpPr/>
          <p:nvPr/>
        </p:nvSpPr>
        <p:spPr>
          <a:xfrm>
            <a:off x="214282" y="142852"/>
            <a:ext cx="8796398" cy="2500330"/>
          </a:xfrm>
          <a:prstGeom prst="foldedCorner">
            <a:avLst/>
          </a:prstGeom>
          <a:solidFill>
            <a:srgbClr val="FFEEBD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๑. ให้ความช่วยเหลือ ผู้ประกอบอาชีพก่อสร้าง</a:t>
            </a:r>
          </a:p>
          <a:p>
            <a:pPr algn="ctr"/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ในเขตจังหวัดที่มี</a:t>
            </a:r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ประกาศสถานการณ์ฉุกเฉินที่มีความร้ายแรง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ซึ่งออกตามพระราชกำหนดการบริหารราชการในสถานการณ์ฉุกเฉิน  พ.ศ.๒๕๔๘ ในช่วงเดือน เม.ย.๒๕๕๓ - พ.ค.๒๕๕๓</a:t>
            </a:r>
            <a:endParaRPr lang="th-TH" sz="3600" dirty="0" smtClean="0">
              <a:solidFill>
                <a:schemeClr val="tx1"/>
              </a:solidFill>
            </a:endParaRPr>
          </a:p>
          <a:p>
            <a:pPr algn="ctr"/>
            <a:r>
              <a:rPr lang="th-TH" sz="3600" b="1" dirty="0" smtClean="0">
                <a:solidFill>
                  <a:schemeClr val="bg1"/>
                </a:solidFill>
                <a:cs typeface="FreesiaUPC" pitchFamily="34" charset="-34"/>
              </a:rPr>
              <a:t> </a:t>
            </a:r>
            <a:endParaRPr lang="th-TH" b="1" dirty="0" smtClean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9" name="พับมุม 8"/>
          <p:cNvSpPr/>
          <p:nvPr/>
        </p:nvSpPr>
        <p:spPr>
          <a:xfrm>
            <a:off x="142844" y="5929330"/>
            <a:ext cx="8734484" cy="642942"/>
          </a:xfrm>
          <a:prstGeom prst="foldedCorner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(๓)</a:t>
            </a:r>
            <a:r>
              <a:rPr lang="th-TH" sz="3200" b="1" dirty="0" smtClean="0">
                <a:solidFill>
                  <a:srgbClr val="800080"/>
                </a:solidFill>
                <a:cs typeface="FreesiaUPC" pitchFamily="34" charset="-34"/>
              </a:rPr>
              <a:t>ให้ขยายสัญญาออกไปได้อีก ๔๕ วันโดยไม่ต้องใช้ดุลยพินิจ</a:t>
            </a:r>
            <a:endParaRPr lang="th-TH" sz="3200" dirty="0">
              <a:solidFill>
                <a:srgbClr val="800080"/>
              </a:solidFill>
            </a:endParaRPr>
          </a:p>
        </p:txBody>
      </p:sp>
      <p:sp>
        <p:nvSpPr>
          <p:cNvPr id="11" name="ลูกศรโค้งขวา 10"/>
          <p:cNvSpPr/>
          <p:nvPr/>
        </p:nvSpPr>
        <p:spPr>
          <a:xfrm>
            <a:off x="7786710" y="6500834"/>
            <a:ext cx="857256" cy="357166"/>
          </a:xfrm>
          <a:prstGeom prst="curvedRightArrow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ลูกศรลง 6"/>
          <p:cNvSpPr/>
          <p:nvPr/>
        </p:nvSpPr>
        <p:spPr>
          <a:xfrm>
            <a:off x="4143372" y="4214818"/>
            <a:ext cx="571504" cy="28575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214282" y="4572008"/>
            <a:ext cx="8643998" cy="1071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(๒)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ให้เฉพาะในจังหวัด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ที่มีประกาศสถานการณ์ฉุกเฉินที่มีความร้ายแรง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ระหว่างวันที่ 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๗ เม.ย.๒๕๕๓ - ๓๑ พ.ค.๒๕๕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๓</a:t>
            </a:r>
            <a:endParaRPr lang="th-TH" i="1" u="sng" dirty="0">
              <a:solidFill>
                <a:srgbClr val="C00000"/>
              </a:solidFill>
            </a:endParaRPr>
          </a:p>
        </p:txBody>
      </p:sp>
      <p:sp>
        <p:nvSpPr>
          <p:cNvPr id="12" name="ลูกศรลง 11"/>
          <p:cNvSpPr/>
          <p:nvPr/>
        </p:nvSpPr>
        <p:spPr>
          <a:xfrm>
            <a:off x="4286248" y="5572140"/>
            <a:ext cx="484632" cy="428628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ลูกศรโค้งขวา 12"/>
          <p:cNvSpPr/>
          <p:nvPr/>
        </p:nvSpPr>
        <p:spPr>
          <a:xfrm rot="1708349">
            <a:off x="0" y="2428868"/>
            <a:ext cx="785786" cy="642942"/>
          </a:xfrm>
          <a:prstGeom prst="curvedRightArrow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27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00034" y="71438"/>
            <a:ext cx="8501122" cy="12858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(๔)ผู้ประกอบการก่อสร้างที่จะมีสิทธิ</a:t>
            </a:r>
          </a:p>
          <a:p>
            <a:pPr algn="ctr"/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ได้รับความช่วยเหลือ มีเงื่อนไขดังนี้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6" y="2428868"/>
            <a:ext cx="4643438" cy="300039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u="sng" dirty="0" smtClean="0">
                <a:solidFill>
                  <a:srgbClr val="D60093"/>
                </a:solidFill>
                <a:cs typeface="FreesiaUPC" pitchFamily="34" charset="-34"/>
              </a:rPr>
              <a:t>1.</a:t>
            </a:r>
            <a:r>
              <a:rPr lang="th-TH" sz="4400" b="1" i="1" u="sng" dirty="0" smtClean="0">
                <a:solidFill>
                  <a:srgbClr val="D60093"/>
                </a:solidFill>
                <a:cs typeface="FreesiaUPC" pitchFamily="34" charset="-34"/>
              </a:rPr>
              <a:t>ก่อน</a:t>
            </a:r>
            <a:r>
              <a:rPr lang="th-TH" sz="4000" b="1" i="1" u="sng" dirty="0" smtClean="0">
                <a:solidFill>
                  <a:srgbClr val="D60093"/>
                </a:solidFill>
                <a:cs typeface="FreesiaUPC" pitchFamily="34" charset="-34"/>
              </a:rPr>
              <a:t> </a:t>
            </a:r>
            <a:r>
              <a:rPr lang="th-TH" b="1" i="1" u="sng" dirty="0" smtClean="0">
                <a:solidFill>
                  <a:srgbClr val="D60093"/>
                </a:solidFill>
                <a:cs typeface="FreesiaUPC" pitchFamily="34" charset="-34"/>
              </a:rPr>
              <a:t> </a:t>
            </a: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๗ เม.ย.-๓๑พ.ค ๕๓</a:t>
            </a:r>
            <a:endParaRPr lang="th-TH" b="1" i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marL="354013" indent="-354013">
              <a:buFont typeface="Wingdings" pitchFamily="2" charset="2"/>
              <a:buChar char="ü"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สัญญานั้นยังมีผลอยู่ และ                 </a:t>
            </a:r>
            <a:r>
              <a:rPr lang="th-TH" sz="3200" b="1" i="1" dirty="0" smtClean="0">
                <a:solidFill>
                  <a:srgbClr val="0000CC"/>
                </a:solidFill>
                <a:cs typeface="FreesiaUPC" pitchFamily="34" charset="-34"/>
              </a:rPr>
              <a:t>ยังไม่ส่งมอบงานงวดสุดท้าย</a:t>
            </a:r>
          </a:p>
          <a:p>
            <a:pPr marL="265113" indent="-265113">
              <a:buFont typeface="Wingdings" pitchFamily="2" charset="2"/>
              <a:buChar char="ü"/>
            </a:pP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หรือสัญญายังมีผลอยู่ แต่ส่งงานงวดสุดท้ายแล้วในช่วง                  วันที่ ๗ เม.ย.-๓๑ </a:t>
            </a:r>
            <a:r>
              <a:rPr lang="th-TH" sz="3200" b="1" dirty="0" err="1" smtClean="0">
                <a:solidFill>
                  <a:srgbClr val="C00000"/>
                </a:solidFill>
                <a:cs typeface="FreesiaUPC" pitchFamily="34" charset="-34"/>
              </a:rPr>
              <a:t>พ.ค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 ๕๓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5410200" y="2438400"/>
            <a:ext cx="3357586" cy="221457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3200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ctr"/>
            <a:r>
              <a:rPr lang="en-US" b="1" i="1" u="sng" dirty="0" smtClean="0">
                <a:solidFill>
                  <a:srgbClr val="C00000"/>
                </a:solidFill>
                <a:cs typeface="FreesiaUPC" pitchFamily="34" charset="-34"/>
              </a:rPr>
              <a:t>2.</a:t>
            </a: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ตั้งแต่</a:t>
            </a:r>
          </a:p>
          <a:p>
            <a:pPr algn="ctr"/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๗ เม.ย.-๓๑ </a:t>
            </a:r>
            <a:r>
              <a:rPr lang="th-TH" sz="3600" b="1" i="1" u="sng" dirty="0" err="1" smtClean="0">
                <a:solidFill>
                  <a:srgbClr val="C00000"/>
                </a:solidFill>
                <a:cs typeface="FreesiaUPC" pitchFamily="34" charset="-34"/>
              </a:rPr>
              <a:t>พ.ค</a:t>
            </a: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 ๕๓</a:t>
            </a:r>
          </a:p>
          <a:p>
            <a:pPr marL="265113" indent="-265113"/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6" name="ลูกศรลง 5"/>
          <p:cNvSpPr/>
          <p:nvPr/>
        </p:nvSpPr>
        <p:spPr>
          <a:xfrm>
            <a:off x="6643702" y="1214422"/>
            <a:ext cx="1643074" cy="500066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๔.๒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7" name="ลูกศรลง 6"/>
          <p:cNvSpPr/>
          <p:nvPr/>
        </p:nvSpPr>
        <p:spPr>
          <a:xfrm>
            <a:off x="642910" y="1071546"/>
            <a:ext cx="1500198" cy="571504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๔.๑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3946028">
            <a:off x="1456691" y="458190"/>
            <a:ext cx="432565" cy="811040"/>
          </a:xfrm>
          <a:prstGeom prst="curv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0" name="ลูกศรโค้งซ้าย 9"/>
          <p:cNvSpPr/>
          <p:nvPr/>
        </p:nvSpPr>
        <p:spPr>
          <a:xfrm rot="19314438">
            <a:off x="7619559" y="517199"/>
            <a:ext cx="500501" cy="713253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คิวบ์ 11"/>
          <p:cNvSpPr/>
          <p:nvPr/>
        </p:nvSpPr>
        <p:spPr>
          <a:xfrm>
            <a:off x="214282" y="5500702"/>
            <a:ext cx="4429156" cy="1357298"/>
          </a:xfrm>
          <a:prstGeom prst="cube">
            <a:avLst/>
          </a:prstGeom>
          <a:solidFill>
            <a:srgbClr val="CC0099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i="1" dirty="0" smtClean="0">
                <a:solidFill>
                  <a:schemeClr val="bg1"/>
                </a:solidFill>
                <a:cs typeface="FreesiaUPC" pitchFamily="34" charset="-34"/>
              </a:rPr>
              <a:t>ให้ขยายสัญญาได้อีก ๔๕ วัน </a:t>
            </a:r>
          </a:p>
        </p:txBody>
      </p:sp>
      <p:sp>
        <p:nvSpPr>
          <p:cNvPr id="13" name="คิวบ์ 12"/>
          <p:cNvSpPr/>
          <p:nvPr/>
        </p:nvSpPr>
        <p:spPr>
          <a:xfrm>
            <a:off x="4714876" y="4857760"/>
            <a:ext cx="4429124" cy="200024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65113" indent="-265113">
              <a:buFont typeface="Wingdings" pitchFamily="2" charset="2"/>
              <a:buChar char="ü"/>
            </a:pPr>
            <a:r>
              <a:rPr lang="th-TH" sz="3200" b="1" i="1" dirty="0" smtClean="0">
                <a:solidFill>
                  <a:schemeClr val="tx1"/>
                </a:solidFill>
                <a:cs typeface="FreesiaUPC" pitchFamily="34" charset="-34"/>
              </a:rPr>
              <a:t>ถ้าอายุสัญญาน้อยกว่า ๔๕ วัน ก็ให้ขยายเวลาได้เท่าอายุสัญญาเดิม</a:t>
            </a:r>
            <a:endParaRPr lang="th-TH" sz="3200" i="1" dirty="0" smtClean="0">
              <a:solidFill>
                <a:schemeClr val="tx1"/>
              </a:solidFill>
            </a:endParaRPr>
          </a:p>
        </p:txBody>
      </p:sp>
      <p:sp>
        <p:nvSpPr>
          <p:cNvPr id="14" name="กระป๋อง 13"/>
          <p:cNvSpPr/>
          <p:nvPr/>
        </p:nvSpPr>
        <p:spPr>
          <a:xfrm>
            <a:off x="1714480" y="1500174"/>
            <a:ext cx="5357850" cy="857256"/>
          </a:xfrm>
          <a:prstGeom prst="can">
            <a:avLst>
              <a:gd name="adj" fmla="val 18006"/>
            </a:avLst>
          </a:prstGeom>
          <a:solidFill>
            <a:srgbClr val="FFD1E8"/>
          </a:solidFill>
          <a:ln w="57150">
            <a:solidFill>
              <a:srgbClr val="0066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i="1" u="sng" dirty="0" smtClean="0">
              <a:solidFill>
                <a:schemeClr val="tx1"/>
              </a:solidFill>
              <a:cs typeface="FreesiaUPC" pitchFamily="34" charset="-34"/>
            </a:endParaRPr>
          </a:p>
          <a:p>
            <a:pPr algn="ctr"/>
            <a:r>
              <a:rPr lang="th-TH" sz="3600" b="1" i="1" dirty="0" smtClean="0">
                <a:solidFill>
                  <a:schemeClr val="tx1"/>
                </a:solidFill>
                <a:cs typeface="FreesiaUPC" pitchFamily="34" charset="-34"/>
              </a:rPr>
              <a:t>ใช้กับสัญญาจ้างก่อสร้างที่ลงนามไว้</a:t>
            </a:r>
          </a:p>
          <a:p>
            <a:pPr algn="ctr"/>
            <a:r>
              <a:rPr lang="th-TH" b="1" i="1" u="sng" dirty="0" smtClean="0">
                <a:solidFill>
                  <a:schemeClr val="tx1"/>
                </a:solidFill>
                <a:cs typeface="FreesiaUPC" pitchFamily="34" charset="-34"/>
              </a:rPr>
              <a:t> </a:t>
            </a:r>
            <a:endParaRPr lang="th-TH" dirty="0"/>
          </a:p>
        </p:txBody>
      </p:sp>
      <p:sp>
        <p:nvSpPr>
          <p:cNvPr id="15" name="ลูกศรลง 14"/>
          <p:cNvSpPr/>
          <p:nvPr/>
        </p:nvSpPr>
        <p:spPr>
          <a:xfrm rot="1725382">
            <a:off x="1088097" y="1942724"/>
            <a:ext cx="440970" cy="478869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ลูกศรลง 15"/>
          <p:cNvSpPr/>
          <p:nvPr/>
        </p:nvSpPr>
        <p:spPr>
          <a:xfrm>
            <a:off x="6429388" y="2357430"/>
            <a:ext cx="500066" cy="500066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ลูกศรขวา 16"/>
          <p:cNvSpPr/>
          <p:nvPr/>
        </p:nvSpPr>
        <p:spPr>
          <a:xfrm>
            <a:off x="4286248" y="6000768"/>
            <a:ext cx="714380" cy="428628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356350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28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71438"/>
            <a:ext cx="8858280" cy="2571744"/>
          </a:xfrm>
          <a:prstGeom prst="roundRect">
            <a:avLst/>
          </a:prstGeom>
          <a:solidFill>
            <a:srgbClr val="FFFFB7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cs typeface="FreesiaUPC" pitchFamily="34" charset="-34"/>
              </a:rPr>
              <a:t>(๕)ให้ผู้ประกอบการก่อสร้างในเขตที่มีประกาศดังกล่าวในช่วง ๗ เม.ย.๒๕๕๓-๓๑ พฤษภาคม ๒๕๕๓                       -</a:t>
            </a:r>
            <a:r>
              <a:rPr lang="th-TH" sz="4000" b="1" i="1" dirty="0" smtClean="0">
                <a:solidFill>
                  <a:srgbClr val="FF0000"/>
                </a:solidFill>
                <a:cs typeface="FreesiaUPC" pitchFamily="34" charset="-34"/>
              </a:rPr>
              <a:t>ยื่นคำร้องขอ</a:t>
            </a:r>
            <a:r>
              <a:rPr lang="th-TH" sz="4400" b="1" i="1" dirty="0" smtClean="0">
                <a:solidFill>
                  <a:srgbClr val="FF0000"/>
                </a:solidFill>
                <a:cs typeface="FreesiaUPC" pitchFamily="34" charset="-34"/>
              </a:rPr>
              <a:t>ภายใน ๓๐ วัน นับแต่วันที่</a:t>
            </a:r>
            <a:r>
              <a:rPr lang="th-TH" sz="4000" b="1" i="1" dirty="0" smtClean="0">
                <a:solidFill>
                  <a:srgbClr val="FF0000"/>
                </a:solidFill>
                <a:cs typeface="FreesiaUPC" pitchFamily="34" charset="-34"/>
              </a:rPr>
              <a:t>คณะรัฐมนตรี</a:t>
            </a:r>
            <a:r>
              <a:rPr lang="th-TH" sz="4000" b="1" dirty="0" smtClean="0">
                <a:solidFill>
                  <a:schemeClr val="tx1"/>
                </a:solidFill>
                <a:cs typeface="FreesiaUPC" pitchFamily="34" charset="-34"/>
              </a:rPr>
              <a:t>มีมติ</a:t>
            </a:r>
            <a:r>
              <a:rPr lang="th-TH" sz="4400" b="1" dirty="0" smtClean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(ยื่นได้ถึงวันที่ ๒๖ พ.ค. ๒๕๕๔)</a:t>
            </a:r>
            <a:endParaRPr lang="th-TH" sz="4400" dirty="0">
              <a:solidFill>
                <a:srgbClr val="C00000"/>
              </a:solidFill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0" y="3000372"/>
            <a:ext cx="9144000" cy="135732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442913" algn="l"/>
              </a:tabLst>
            </a:pPr>
            <a:r>
              <a:rPr lang="th-TH" sz="4400" b="1" dirty="0" smtClean="0">
                <a:solidFill>
                  <a:schemeClr val="tx1"/>
                </a:solidFill>
                <a:cs typeface="FreesiaUPC" pitchFamily="34" charset="-34"/>
              </a:rPr>
              <a:t>(๖</a:t>
            </a:r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) 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ค่าควบคุมงานและค่าจ้างที่ปรึกษาที่หน่วยงานราชการจ้างเอกชน </a:t>
            </a:r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marL="354013" indent="-354013">
              <a:buFont typeface="Wingdings" pitchFamily="2" charset="2"/>
              <a:buChar char="ü"/>
            </a:pPr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ให้ผู้ประกอบการก่อสร้างเป็นผู้รับภาระจ่ายสำหรับเวลาที่ได้ขยายออกไป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5" name="พับมุม 4"/>
          <p:cNvSpPr/>
          <p:nvPr/>
        </p:nvSpPr>
        <p:spPr>
          <a:xfrm>
            <a:off x="214282" y="4643446"/>
            <a:ext cx="8715436" cy="1857388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442913" algn="l"/>
              </a:tabLst>
            </a:pPr>
            <a:r>
              <a:rPr lang="th-TH" sz="4800" b="1" dirty="0" smtClean="0">
                <a:solidFill>
                  <a:srgbClr val="C00000"/>
                </a:solidFill>
                <a:cs typeface="FreesiaUPC" pitchFamily="34" charset="-34"/>
              </a:rPr>
              <a:t>(๗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) </a:t>
            </a:r>
            <a:r>
              <a:rPr lang="th-TH" sz="3600" b="1" i="1" dirty="0" smtClean="0">
                <a:solidFill>
                  <a:srgbClr val="660066"/>
                </a:solidFill>
                <a:cs typeface="FreesiaUPC" pitchFamily="34" charset="-34"/>
              </a:rPr>
              <a:t>หากอยู่ในหลักเกณฑ์ได้รับความช่วยเหลือแล้วมีผลให้              	ไม่ต้องถูกปรับ </a:t>
            </a:r>
          </a:p>
          <a:p>
            <a:pPr>
              <a:buFont typeface="Wingdings" pitchFamily="2" charset="2"/>
              <a:buChar char="ü"/>
            </a:pPr>
            <a:r>
              <a:rPr lang="th-TH" sz="3600" b="1" i="1" dirty="0" smtClean="0">
                <a:solidFill>
                  <a:srgbClr val="0000CC"/>
                </a:solidFill>
                <a:cs typeface="FreesiaUPC" pitchFamily="34" charset="-34"/>
              </a:rPr>
              <a:t>ก็ให้งด ลด หรือ ให้คืนค่าปรับตามความเป็นจริง</a:t>
            </a:r>
            <a:endParaRPr lang="th-TH" sz="3600" i="1" dirty="0">
              <a:solidFill>
                <a:srgbClr val="0000CC"/>
              </a:solidFill>
            </a:endParaRPr>
          </a:p>
        </p:txBody>
      </p:sp>
      <p:sp>
        <p:nvSpPr>
          <p:cNvPr id="7" name="ลูกศรโค้งขวา 6"/>
          <p:cNvSpPr/>
          <p:nvPr/>
        </p:nvSpPr>
        <p:spPr>
          <a:xfrm>
            <a:off x="7358082" y="6357958"/>
            <a:ext cx="1000132" cy="500042"/>
          </a:xfrm>
          <a:prstGeom prst="curv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4429124" y="2714620"/>
            <a:ext cx="642942" cy="285752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4500562" y="4286256"/>
            <a:ext cx="571504" cy="357190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356350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29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282" y="2071678"/>
            <a:ext cx="4143404" cy="18573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กรณีที่ ๑.</a:t>
            </a:r>
          </a:p>
          <a:p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(ถ้าสัญญามากกว่า ๔๕ วัน)</a:t>
            </a:r>
            <a:endParaRPr lang="th-TH" i="1" u="sng" dirty="0" smtClean="0">
              <a:solidFill>
                <a:srgbClr val="C00000"/>
              </a:solidFill>
            </a:endParaRPr>
          </a:p>
          <a:p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(๑)หากให้แล้วไม่ถึง ๔๕ วัน </a:t>
            </a:r>
          </a:p>
          <a:p>
            <a:pPr marL="530225" indent="-530225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	ก็ให้เพิ่มให้ครบ ๔๕วัน</a:t>
            </a:r>
          </a:p>
        </p:txBody>
      </p:sp>
      <p:sp>
        <p:nvSpPr>
          <p:cNvPr id="4" name="พับมุม 3"/>
          <p:cNvSpPr/>
          <p:nvPr/>
        </p:nvSpPr>
        <p:spPr>
          <a:xfrm>
            <a:off x="214282" y="71414"/>
            <a:ext cx="8786874" cy="1857388"/>
          </a:xfrm>
          <a:prstGeom prst="foldedCorner">
            <a:avLst/>
          </a:prstGeom>
          <a:solidFill>
            <a:srgbClr val="E200A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4000" b="1" dirty="0" smtClean="0">
              <a:solidFill>
                <a:schemeClr val="tx1"/>
              </a:solidFill>
              <a:cs typeface="FreesiaUPC" pitchFamily="34" charset="-34"/>
            </a:endParaRPr>
          </a:p>
          <a:p>
            <a:pPr algn="ctr"/>
            <a:r>
              <a:rPr lang="th-TH" sz="4000" b="1" dirty="0" smtClean="0">
                <a:solidFill>
                  <a:schemeClr val="bg1"/>
                </a:solidFill>
                <a:cs typeface="FreesiaUPC" pitchFamily="34" charset="-34"/>
              </a:rPr>
              <a:t>(๘) ถ้าหน่วยงานในเขตที่มีประกาศสถานการณ์ฉุกเฉินฯได้มีการใช้ดุลยพินิจให้ขยายเวลาสัญญา /งด หรือลดค่าปรับ ไปแล้ว ด้วยเหตุดังกล่าวก่อนที่ครม.มีมติ</a:t>
            </a:r>
            <a:endParaRPr lang="th-TH" sz="4000" dirty="0">
              <a:solidFill>
                <a:schemeClr val="bg1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500562" y="2143116"/>
            <a:ext cx="4643438" cy="47149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b="1" i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endParaRPr lang="th-TH" b="1" i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กรณีที่ ๒.</a:t>
            </a:r>
          </a:p>
          <a:p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(สัญญามีน้อยกว่า ๔๕ วัน)</a:t>
            </a:r>
          </a:p>
          <a:p>
            <a:pPr>
              <a:buFont typeface="Wingdings" pitchFamily="2" charset="2"/>
              <a:buChar char="ü"/>
            </a:pP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หากหน่วยงานให้น้อยกว่าเวลาตามสัญญาเดิม ให้เพิ่มให้ครบ              เท่าอายุสัญญาเดิ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ม</a:t>
            </a:r>
          </a:p>
          <a:p>
            <a:pPr algn="ctr">
              <a:buFont typeface="Wingdings" pitchFamily="2" charset="2"/>
              <a:buChar char="ü"/>
              <a:tabLst>
                <a:tab pos="442913" algn="l"/>
                <a:tab pos="633413" algn="l"/>
              </a:tabLst>
            </a:pPr>
            <a:r>
              <a:rPr lang="th-TH" sz="3200" b="1" u="sng" dirty="0" smtClean="0">
                <a:solidFill>
                  <a:srgbClr val="660066"/>
                </a:solidFill>
                <a:cs typeface="FreesiaUPC" pitchFamily="34" charset="-34"/>
              </a:rPr>
              <a:t>แต่ถ้าให้ไปแล้วเกินสัญญาเดิม</a:t>
            </a:r>
          </a:p>
          <a:p>
            <a:pPr algn="ctr"/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-ก็ให้เป็นไปตามที่ได้ใช้ดุลยพินิจพิจารณา ให้ตามเหตุอุปสรรคที่เกิดขึ้นจริง-ตามระเบียบฯพัสดุ ของหน่วยงานนั้นๆ</a:t>
            </a:r>
            <a:endParaRPr lang="th-TH" dirty="0" smtClean="0">
              <a:solidFill>
                <a:srgbClr val="0000CC"/>
              </a:solidFill>
            </a:endParaRPr>
          </a:p>
          <a:p>
            <a:endParaRPr lang="th-TH" b="1" i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endParaRPr lang="th-TH" i="1" u="sng" dirty="0">
              <a:solidFill>
                <a:srgbClr val="C0000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2876" y="4071942"/>
            <a:ext cx="4357686" cy="250033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(๒)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ถ้าให้ไปแล้ว เกิน ๔๕ วัน </a:t>
            </a:r>
          </a:p>
          <a:p>
            <a:r>
              <a:rPr lang="th-TH" sz="3200" b="1" i="1" u="sng" dirty="0" smtClean="0">
                <a:solidFill>
                  <a:srgbClr val="0000CC"/>
                </a:solidFill>
                <a:cs typeface="FreesiaUPC" pitchFamily="34" charset="-34"/>
              </a:rPr>
              <a:t>ก็ให้เป็นไปตามที่ได้ใช้ดุลยพินิจพิจารณาให้ เหตุอุปสรรคที่เกิดขึ้นจริง ตามระเบียบฯพัสดุ ของหน่วยงานนั้นๆ</a:t>
            </a:r>
            <a:endParaRPr lang="th-TH" sz="3200" i="1" u="sng" dirty="0">
              <a:solidFill>
                <a:srgbClr val="0000CC"/>
              </a:solidFill>
            </a:endParaRPr>
          </a:p>
        </p:txBody>
      </p:sp>
      <p:sp>
        <p:nvSpPr>
          <p:cNvPr id="7" name="ลูกศรลง 6"/>
          <p:cNvSpPr/>
          <p:nvPr/>
        </p:nvSpPr>
        <p:spPr>
          <a:xfrm rot="19755831">
            <a:off x="4249431" y="1990725"/>
            <a:ext cx="616562" cy="452169"/>
          </a:xfrm>
          <a:prstGeom prst="downArrow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 rot="20256953">
            <a:off x="-3055" y="1647966"/>
            <a:ext cx="428628" cy="5027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A07AA-9C48-40E5-A241-8D77916EFF2F}" type="slidenum">
              <a:rPr lang="en-US" smtClean="0"/>
              <a:pPr>
                <a:defRPr/>
              </a:pPr>
              <a:t>30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20" y="71438"/>
            <a:ext cx="8715404" cy="1857364"/>
          </a:xfrm>
          <a:prstGeom prst="roundRect">
            <a:avLst/>
          </a:prstGeom>
          <a:solidFill>
            <a:srgbClr val="FFFF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C0099"/>
                </a:solidFill>
                <a:cs typeface="FreesiaUPC" pitchFamily="34" charset="-34"/>
              </a:rPr>
              <a:t>2</a:t>
            </a:r>
            <a:r>
              <a:rPr lang="th-TH" sz="4400" b="1" dirty="0" smtClean="0">
                <a:solidFill>
                  <a:srgbClr val="CC0099"/>
                </a:solidFill>
                <a:cs typeface="FreesiaUPC" pitchFamily="34" charset="-34"/>
              </a:rPr>
              <a:t>.เดิมคณะกรรมการว่าด้วยการพัสดุได้มีหนังสือเวียนแนวปฏิบัติตามระเบียบฯพัสดุ </a:t>
            </a:r>
            <a:r>
              <a:rPr lang="th-TH" sz="4400" b="1" i="1" u="sng" dirty="0" smtClean="0">
                <a:solidFill>
                  <a:srgbClr val="CC0099"/>
                </a:solidFill>
                <a:cs typeface="FreesiaUPC" pitchFamily="34" charset="-34"/>
              </a:rPr>
              <a:t>กรณีเหตุอุทกภัย </a:t>
            </a:r>
            <a:r>
              <a:rPr lang="th-TH" sz="4400" b="1" dirty="0" smtClean="0">
                <a:solidFill>
                  <a:srgbClr val="CC0099"/>
                </a:solidFill>
                <a:cs typeface="FreesiaUPC" pitchFamily="34" charset="-34"/>
              </a:rPr>
              <a:t>ตั้งแต่เดือนตุลาคม ๒๕๕๓ เป็นต้นมา</a:t>
            </a:r>
            <a:endParaRPr lang="th-TH" sz="44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44" y="2000240"/>
            <a:ext cx="8786874" cy="30003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b="1" i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2800" b="1" i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2800" b="1" i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r>
              <a:rPr lang="th-TH" sz="3200" b="1" i="1" u="sng" dirty="0" smtClean="0">
                <a:solidFill>
                  <a:srgbClr val="0000CC"/>
                </a:solidFill>
                <a:cs typeface="FreesiaUPC" pitchFamily="34" charset="-34"/>
              </a:rPr>
              <a:t>หนังสือแจ้งเวียน ด่วนที่สุด ที่ </a:t>
            </a:r>
            <a:r>
              <a:rPr lang="th-TH" sz="3200" b="1" i="1" u="sng" dirty="0" err="1" smtClean="0">
                <a:solidFill>
                  <a:srgbClr val="0000CC"/>
                </a:solidFill>
                <a:cs typeface="FreesiaUPC" pitchFamily="34" charset="-34"/>
              </a:rPr>
              <a:t>กค</a:t>
            </a:r>
            <a:r>
              <a:rPr lang="th-TH" sz="3200" b="1" i="1" u="sng" dirty="0" smtClean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sz="3200" b="1" i="1" u="sng" dirty="0" err="1" smtClean="0">
                <a:solidFill>
                  <a:srgbClr val="0000CC"/>
                </a:solidFill>
                <a:cs typeface="FreesiaUPC" pitchFamily="34" charset="-34"/>
              </a:rPr>
              <a:t>กวพ</a:t>
            </a:r>
            <a:r>
              <a:rPr lang="th-TH" sz="3200" b="1" i="1" u="sng" dirty="0" smtClean="0">
                <a:solidFill>
                  <a:srgbClr val="0000CC"/>
                </a:solidFill>
                <a:cs typeface="FreesiaUPC" pitchFamily="34" charset="-34"/>
              </a:rPr>
              <a:t>)๐๔๒๑.๓/ว ๔๔๑</a:t>
            </a:r>
          </a:p>
          <a:p>
            <a:pPr algn="ctr"/>
            <a:r>
              <a:rPr lang="th-TH" sz="3200" b="1" i="1" u="sng" dirty="0" smtClean="0">
                <a:solidFill>
                  <a:srgbClr val="0000CC"/>
                </a:solidFill>
                <a:cs typeface="FreesiaUPC" pitchFamily="34" charset="-34"/>
              </a:rPr>
              <a:t>ลงวันที่ ๙ พฤศจิกายน ๒๕๕๓</a:t>
            </a:r>
          </a:p>
          <a:p>
            <a:pPr marL="265113" indent="-265113"/>
            <a:r>
              <a:rPr lang="th-TH" sz="4000" b="1" u="sng" dirty="0" smtClean="0">
                <a:solidFill>
                  <a:srgbClr val="007434"/>
                </a:solidFill>
                <a:cs typeface="FreesiaUPC" pitchFamily="34" charset="-34"/>
              </a:rPr>
              <a:t>(๑.)กรณีการจัดซื้อจัดจ้างของส่วนราชการ </a:t>
            </a:r>
          </a:p>
          <a:p>
            <a:pPr marL="265113" indent="-265113"/>
            <a:r>
              <a:rPr lang="th-TH" b="1" i="1" dirty="0" smtClean="0">
                <a:solidFill>
                  <a:srgbClr val="CC0099"/>
                </a:solidFill>
                <a:cs typeface="FreesiaUPC" pitchFamily="34" charset="-34"/>
              </a:rPr>
              <a:t>		</a:t>
            </a:r>
            <a:r>
              <a:rPr lang="th-TH" sz="3200" b="1" i="1" dirty="0" smtClean="0">
                <a:solidFill>
                  <a:srgbClr val="CC0099"/>
                </a:solidFill>
                <a:cs typeface="FreesiaUPC" pitchFamily="34" charset="-34"/>
              </a:rPr>
              <a:t>ให้ส่วนราชการใช้ดุลพินิจพิจารณาว่า ต้องดำเนินการโดยเร่งด่วน ล่าช้าจะเสียหายแก่ราชการหรือไม่</a:t>
            </a:r>
            <a:endParaRPr lang="th-TH" b="1" i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marL="742950" indent="-742950">
              <a:buAutoNum type="thaiNumPeriod"/>
            </a:pPr>
            <a:endParaRPr lang="th-TH" sz="2800" b="1" i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r>
              <a:rPr lang="th-TH" sz="2800" b="1" i="1" u="sng" dirty="0" smtClean="0">
                <a:solidFill>
                  <a:srgbClr val="CC0099"/>
                </a:solidFill>
                <a:cs typeface="FreesiaUPC" pitchFamily="34" charset="-34"/>
              </a:rPr>
              <a:t> </a:t>
            </a:r>
          </a:p>
          <a:p>
            <a:pPr algn="ctr"/>
            <a:endParaRPr lang="th-TH" dirty="0"/>
          </a:p>
        </p:txBody>
      </p:sp>
      <p:sp>
        <p:nvSpPr>
          <p:cNvPr id="6" name="แผนผังลำดับงาน: เทปเจาะรู 5"/>
          <p:cNvSpPr/>
          <p:nvPr/>
        </p:nvSpPr>
        <p:spPr>
          <a:xfrm>
            <a:off x="142844" y="4857760"/>
            <a:ext cx="8715436" cy="1857388"/>
          </a:xfrm>
          <a:prstGeom prst="flowChartPunchedTape">
            <a:avLst/>
          </a:prstGeom>
          <a:solidFill>
            <a:srgbClr val="0074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i="1" dirty="0" smtClean="0">
                <a:solidFill>
                  <a:schemeClr val="bg1"/>
                </a:solidFill>
                <a:cs typeface="FreesiaUPC" pitchFamily="34" charset="-34"/>
              </a:rPr>
              <a:t>โดยให้สามารถใช้วิธีตกลงราคาตามระเบียบฯ ข้อ๓๙ วรรคสอง หรือวิธีพิเศษ  ตามข้อ๒๓(๒) หรือ๒๔(๓) แล้วแต่กรณี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7" name="ลูกศรโค้งขวา 6"/>
          <p:cNvSpPr/>
          <p:nvPr/>
        </p:nvSpPr>
        <p:spPr>
          <a:xfrm rot="1329732">
            <a:off x="502113" y="4489951"/>
            <a:ext cx="683861" cy="663465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A07AA-9C48-40E5-A241-8D77916EFF2F}" type="slidenum">
              <a:rPr lang="en-US" smtClean="0"/>
              <a:pPr>
                <a:defRPr/>
              </a:pPr>
              <a:t>31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282" y="142876"/>
            <a:ext cx="8786874" cy="6572272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5113" indent="-265113" algn="ctr">
              <a:tabLst>
                <a:tab pos="357188" algn="l"/>
              </a:tabLst>
            </a:pPr>
            <a:r>
              <a:rPr lang="th-TH" b="1" i="1" dirty="0" smtClean="0">
                <a:solidFill>
                  <a:srgbClr val="000066"/>
                </a:solidFill>
                <a:cs typeface="FreesiaUPC" pitchFamily="34" charset="-34"/>
              </a:rPr>
              <a:t>(๒.)</a:t>
            </a:r>
            <a:r>
              <a:rPr lang="th-TH" sz="3200" b="1" u="sng" dirty="0" smtClean="0">
                <a:solidFill>
                  <a:srgbClr val="0000CC"/>
                </a:solidFill>
                <a:cs typeface="FreesiaUPC" pitchFamily="34" charset="-34"/>
              </a:rPr>
              <a:t>กรณีผู้ขายหรือผู้รับจ้างไม่สามารถส่งมอบสิ่งของ หรืองานจ้างได้ตามกำหนดสัญญา อันเนื่องมาจากได้รับผลกระทบจากเหตุอุทกภัยดังกล่าว </a:t>
            </a:r>
          </a:p>
          <a:p>
            <a:pPr marL="450850" indent="-450850">
              <a:buFont typeface="Wingdings" pitchFamily="2" charset="2"/>
              <a:buChar char="v"/>
            </a:pPr>
            <a:r>
              <a:rPr lang="th-TH" sz="3200" b="1" i="1" dirty="0" smtClean="0">
                <a:solidFill>
                  <a:srgbClr val="CC0099"/>
                </a:solidFill>
                <a:cs typeface="FreesiaUPC" pitchFamily="34" charset="-34"/>
              </a:rPr>
              <a:t>ย่อมอยู่ในเกณฑ์ที่สามารถพิจารณางด ลดค่าปรับ หรือขยายเวลาทำการตามสัญญาตามระเบียบฯข้อ ๑๓๙(๒) </a:t>
            </a:r>
          </a:p>
          <a:p>
            <a:pPr marL="357188" indent="-357188">
              <a:buFont typeface="Wingdings" pitchFamily="2" charset="2"/>
              <a:buChar char="v"/>
            </a:pPr>
            <a:r>
              <a:rPr lang="th-TH" sz="3200" b="1" i="1" dirty="0" smtClean="0">
                <a:solidFill>
                  <a:srgbClr val="000066"/>
                </a:solidFill>
                <a:cs typeface="FreesiaUPC" pitchFamily="34" charset="-34"/>
              </a:rPr>
              <a:t>โดยให้ผู้ขายหรือผู้รับจ้างต้องแจ้งเหตุดังกล่าวให้ส่วนราชการคู่สัญญาทราบตามเงื่อนไขสัญญา </a:t>
            </a:r>
          </a:p>
          <a:p>
            <a:pPr marL="450850" indent="-450850">
              <a:buFont typeface="Wingdings" pitchFamily="2" charset="2"/>
              <a:buChar char="v"/>
            </a:pPr>
            <a:r>
              <a:rPr lang="th-TH" sz="3200" b="1" i="1" dirty="0" smtClean="0">
                <a:solidFill>
                  <a:srgbClr val="007434"/>
                </a:solidFill>
                <a:cs typeface="FreesiaUPC" pitchFamily="34" charset="-34"/>
              </a:rPr>
              <a:t>ทั้งนี้ เหตุสุดวิสัยจะถือว่าสิ้นสุดลง ให้หมายความรวมถึง ผู้ขายหรือผู้รับจ้างสามารถดำเนินการตามสัญญาได้ตามสภาพที่แท้จริงของแต่ละท้องที่ที่ได้รับผลกระทบจากเหตุอุทกภัยดังกล่าวด้วย</a:t>
            </a:r>
            <a:endParaRPr lang="th-TH" b="1" i="1" dirty="0" smtClean="0">
              <a:solidFill>
                <a:srgbClr val="007434"/>
              </a:solidFill>
              <a:cs typeface="FreesiaUPC" pitchFamily="34" charset="-34"/>
            </a:endParaRPr>
          </a:p>
        </p:txBody>
      </p:sp>
      <p:sp>
        <p:nvSpPr>
          <p:cNvPr id="4" name="วงเล็บปีกกาซ้าย 3"/>
          <p:cNvSpPr/>
          <p:nvPr/>
        </p:nvSpPr>
        <p:spPr>
          <a:xfrm>
            <a:off x="0" y="2285992"/>
            <a:ext cx="714348" cy="2286016"/>
          </a:xfrm>
          <a:prstGeom prst="leftBrace">
            <a:avLst/>
          </a:prstGeom>
          <a:ln w="57150">
            <a:solidFill>
              <a:srgbClr val="FB7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32</a:t>
            </a:fld>
            <a:endParaRPr lang="th-TH"/>
          </a:p>
        </p:txBody>
      </p:sp>
      <p:sp>
        <p:nvSpPr>
          <p:cNvPr id="4" name="ยกนูน 3"/>
          <p:cNvSpPr/>
          <p:nvPr/>
        </p:nvSpPr>
        <p:spPr>
          <a:xfrm>
            <a:off x="71406" y="-24"/>
            <a:ext cx="9001124" cy="2357454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u="sng" dirty="0" smtClean="0">
                <a:solidFill>
                  <a:srgbClr val="0000CC"/>
                </a:solidFill>
                <a:cs typeface="FreesiaUPC" pitchFamily="34" charset="-34"/>
              </a:rPr>
              <a:t>3</a:t>
            </a:r>
            <a:r>
              <a:rPr lang="th-TH" sz="4400" b="1" u="sng" dirty="0" smtClean="0">
                <a:solidFill>
                  <a:srgbClr val="0000CC"/>
                </a:solidFill>
                <a:cs typeface="FreesiaUPC" pitchFamily="34" charset="-34"/>
              </a:rPr>
              <a:t>.ครั้งนี้ ครม.มีมติให้ความช่วยเหลือเป็นพิเศษ </a:t>
            </a:r>
            <a:r>
              <a:rPr lang="th-TH" sz="4000" b="1" u="sng" dirty="0" smtClean="0">
                <a:solidFill>
                  <a:srgbClr val="0000CC"/>
                </a:solidFill>
                <a:cs typeface="FreesiaUPC" pitchFamily="34" charset="-34"/>
              </a:rPr>
              <a:t>แก่ผู้ประกอบการก่อสร้าง</a:t>
            </a: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อันเนื่องจากเกิดเหตุอุทกภัย</a:t>
            </a:r>
            <a:endParaRPr lang="th-TH" sz="4800" b="1" i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ระหว่างเดือนตุลาคม ๒๕๕๓ – ธันวาคม ๒๕๕๓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42844" y="4643446"/>
            <a:ext cx="8786874" cy="2071702"/>
          </a:xfrm>
          <a:prstGeom prst="roundRect">
            <a:avLst/>
          </a:prstGeom>
          <a:solidFill>
            <a:srgbClr val="80008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th-TH" sz="3200" b="1" dirty="0" smtClean="0">
                <a:solidFill>
                  <a:srgbClr val="FFFF00"/>
                </a:solidFill>
                <a:cs typeface="FreesiaUPC" pitchFamily="34" charset="-34"/>
              </a:rPr>
              <a:t>ให้คณะกรรมการว่าด้วยการพัสดุ </a:t>
            </a:r>
          </a:p>
          <a:p>
            <a:pPr algn="ctr">
              <a:buFont typeface="Wingdings" pitchFamily="2" charset="2"/>
              <a:buChar char="Ø"/>
            </a:pPr>
            <a:r>
              <a:rPr lang="th-TH" sz="3200" b="1" dirty="0" smtClean="0">
                <a:solidFill>
                  <a:srgbClr val="FFFF00"/>
                </a:solidFill>
                <a:cs typeface="FreesiaUPC" pitchFamily="34" charset="-34"/>
              </a:rPr>
              <a:t>มีอำนาจตีความและวินิจฉัยปัญหาเกี่ยวกับการปฏิบัติในการให้ความช่วยเหลือดังกล่าว</a:t>
            </a:r>
            <a:endParaRPr lang="th-TH" sz="3200" dirty="0"/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142876" y="2285992"/>
            <a:ext cx="9001124" cy="1785950"/>
          </a:xfrm>
          <a:prstGeom prst="homePlat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/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มติครม. เมื่อวันที่ ๓ พฤษภาคม ๒๕๕๔ แจ้งตามหนังสือ             สำนักเลขาธิการคณะรัฐมนตรี  ด่วนที่สุด  </a:t>
            </a:r>
          </a:p>
          <a:p>
            <a:pPr algn="ctr"/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ที่ </a:t>
            </a:r>
            <a:r>
              <a:rPr lang="th-TH" sz="4000" b="1" dirty="0" err="1" smtClean="0">
                <a:solidFill>
                  <a:srgbClr val="C00000"/>
                </a:solidFill>
                <a:cs typeface="FreesiaUPC" pitchFamily="34" charset="-34"/>
              </a:rPr>
              <a:t>นร</a:t>
            </a: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 ๐๕๐๖/ว ๖๖ ลงวันที่ ๖ พฤษภาคม ๒๕๕๔</a:t>
            </a:r>
          </a:p>
          <a:p>
            <a:pPr algn="ctr"/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8" name="ลูกศรซ้าย-ขวา 7"/>
          <p:cNvSpPr/>
          <p:nvPr/>
        </p:nvSpPr>
        <p:spPr>
          <a:xfrm>
            <a:off x="1500166" y="4000504"/>
            <a:ext cx="6000792" cy="785818"/>
          </a:xfrm>
          <a:prstGeom prst="left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โดยมีเงื่อนไขดังนี่</a:t>
            </a:r>
            <a:endParaRPr lang="th-TH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214282" y="1500174"/>
            <a:ext cx="3929090" cy="20717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sz="3200" b="1" dirty="0" smtClean="0">
                <a:cs typeface="FreesiaUPC" pitchFamily="34" charset="-34"/>
              </a:rPr>
              <a:t>๑.๑ ใช้กับสัญญาจ้างก่อสร้าง</a:t>
            </a:r>
          </a:p>
          <a:p>
            <a:pPr algn="ctr"/>
            <a:r>
              <a:rPr lang="th-TH" sz="3200" b="1" dirty="0" smtClean="0">
                <a:cs typeface="FreesiaUPC" pitchFamily="34" charset="-34"/>
              </a:rPr>
              <a:t>ของ	...ส่วนราชการ</a:t>
            </a:r>
          </a:p>
          <a:p>
            <a:pPr algn="ctr"/>
            <a:r>
              <a:rPr lang="th-TH" sz="3200" b="1" dirty="0" smtClean="0">
                <a:cs typeface="FreesiaUPC" pitchFamily="34" charset="-34"/>
              </a:rPr>
              <a:t>	.....รัฐวิสาหกิจ</a:t>
            </a:r>
          </a:p>
          <a:p>
            <a:pPr algn="ctr"/>
            <a:r>
              <a:rPr lang="th-TH" sz="3200" b="1" dirty="0" smtClean="0">
                <a:cs typeface="FreesiaUPC" pitchFamily="34" charset="-34"/>
              </a:rPr>
              <a:t>.....หน่วยงานอื่นของรัฐ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4214810" y="1484312"/>
            <a:ext cx="4714908" cy="1944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th-TH" b="1" dirty="0" smtClean="0">
              <a:solidFill>
                <a:srgbClr val="FF0000"/>
              </a:solidFill>
            </a:endParaRPr>
          </a:p>
          <a:p>
            <a:pPr algn="ctr"/>
            <a:r>
              <a:rPr lang="th-TH" sz="4400" b="1" dirty="0" smtClean="0">
                <a:solidFill>
                  <a:srgbClr val="FF0000"/>
                </a:solidFill>
                <a:cs typeface="FreesiaUPC" pitchFamily="34" charset="-34"/>
              </a:rPr>
              <a:t>๑.๒ ใช้กับผู้ได้รับ</a:t>
            </a:r>
          </a:p>
          <a:p>
            <a:pPr algn="ctr"/>
            <a:r>
              <a:rPr lang="th-TH" sz="4400" b="1" dirty="0" smtClean="0">
                <a:solidFill>
                  <a:srgbClr val="FF0000"/>
                </a:solidFill>
                <a:cs typeface="FreesiaUPC" pitchFamily="34" charset="-34"/>
              </a:rPr>
              <a:t>ผลกระทบในช่วง </a:t>
            </a:r>
          </a:p>
          <a:p>
            <a:pPr algn="ctr"/>
            <a:r>
              <a:rPr lang="th-TH" sz="4400" b="1" dirty="0" smtClean="0">
                <a:solidFill>
                  <a:srgbClr val="FF0000"/>
                </a:solidFill>
                <a:cs typeface="FreesiaUPC" pitchFamily="34" charset="-34"/>
              </a:rPr>
              <a:t>๑๐ต.ค.-๓๑ธ.ค.๒๕๕๓ </a:t>
            </a:r>
          </a:p>
          <a:p>
            <a:pPr algn="ctr"/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14282" y="96823"/>
            <a:ext cx="8715436" cy="1331913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๑.เป็นการให้ความช่วยเหลือผู้ประกอบการก่อสร้าง</a:t>
            </a:r>
          </a:p>
          <a:p>
            <a:pPr algn="ctr"/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ที่ได้รับผลกระทบทั้ง</a:t>
            </a:r>
            <a:r>
              <a:rPr lang="th-TH" sz="4400" b="1" dirty="0" smtClean="0">
                <a:solidFill>
                  <a:srgbClr val="C00000"/>
                </a:solidFill>
                <a:cs typeface="FreesiaUPC" pitchFamily="34" charset="-34"/>
              </a:rPr>
              <a:t>ทางตรงและทางอ้อม</a:t>
            </a:r>
            <a:endParaRPr lang="th-TH" sz="4400" dirty="0">
              <a:solidFill>
                <a:srgbClr val="C00000"/>
              </a:solidFill>
            </a:endParaRPr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142844" y="3571876"/>
            <a:ext cx="8858312" cy="32147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๑.๓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ใช้กับสัญญาที่ได้ลงนาม</a:t>
            </a:r>
            <a:r>
              <a:rPr lang="th-TH" sz="4400" b="1" i="1" u="sng" dirty="0" smtClean="0">
                <a:solidFill>
                  <a:srgbClr val="C00000"/>
                </a:solidFill>
                <a:cs typeface="FreesiaUPC" pitchFamily="34" charset="-34"/>
              </a:rPr>
              <a:t>ไว้ก่อน</a:t>
            </a:r>
            <a:r>
              <a:rPr lang="th-TH" sz="4400" b="1" i="1" u="sng" dirty="0" smtClean="0">
                <a:solidFill>
                  <a:schemeClr val="bg1"/>
                </a:solidFill>
                <a:cs typeface="FreesiaUPC" pitchFamily="34" charset="-34"/>
              </a:rPr>
              <a:t> </a:t>
            </a:r>
            <a:r>
              <a:rPr lang="th-TH" sz="4000" b="1" i="1" u="sng" dirty="0" smtClean="0">
                <a:solidFill>
                  <a:srgbClr val="0000CC"/>
                </a:solidFill>
                <a:cs typeface="FreesiaUPC" pitchFamily="34" charset="-34"/>
              </a:rPr>
              <a:t>๑๐ </a:t>
            </a:r>
            <a:r>
              <a:rPr lang="th-TH" sz="4000" b="1" i="1" u="sng" dirty="0" err="1" smtClean="0">
                <a:solidFill>
                  <a:srgbClr val="0000CC"/>
                </a:solidFill>
                <a:cs typeface="FreesiaUPC" pitchFamily="34" charset="-34"/>
              </a:rPr>
              <a:t>ต.ค</a:t>
            </a:r>
            <a:r>
              <a:rPr lang="th-TH" sz="4000" b="1" i="1" u="sng" dirty="0" smtClean="0">
                <a:solidFill>
                  <a:srgbClr val="0000CC"/>
                </a:solidFill>
                <a:cs typeface="FreesiaUPC" pitchFamily="34" charset="-34"/>
              </a:rPr>
              <a:t> ๒๕๕๓</a:t>
            </a:r>
          </a:p>
          <a:p>
            <a:pPr algn="ctr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หรือ</a:t>
            </a: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ลงนามตั้งแต่ 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๑๐ ต.ค.- ๓๑ ธ.ค.๒๕๕๓ </a:t>
            </a:r>
          </a:p>
          <a:p>
            <a:pPr algn="ctr"/>
            <a:r>
              <a:rPr lang="th-TH" sz="3600" b="1" dirty="0" smtClean="0"/>
              <a:t>และสัญญานั้นต้องยังมีนิติสัมพันธ์อยู่ </a:t>
            </a:r>
            <a:r>
              <a:rPr lang="th-TH" sz="3600" b="1" dirty="0" smtClean="0">
                <a:solidFill>
                  <a:srgbClr val="D60093"/>
                </a:solidFill>
              </a:rPr>
              <a:t>(ยังไม่บอกเลิกสัญญา)</a:t>
            </a:r>
          </a:p>
          <a:p>
            <a:pPr algn="ctr"/>
            <a:r>
              <a:rPr lang="th-TH" sz="3600" b="1" dirty="0" smtClean="0">
                <a:solidFill>
                  <a:srgbClr val="D60093"/>
                </a:solidFill>
                <a:latin typeface="Angsana New" pitchFamily="18" charset="-34"/>
                <a:cs typeface="Angsana New" pitchFamily="18" charset="-34"/>
              </a:rPr>
              <a:t>-</a:t>
            </a:r>
            <a:r>
              <a:rPr lang="th-TH" sz="3600" b="1" dirty="0" smtClean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ยังไม่ได้ส่งมอบงานงวดสุดท้าย หรือมีการส่งมอบงานงวดสุดท้าย</a:t>
            </a:r>
          </a:p>
          <a:p>
            <a:pPr algn="ctr"/>
            <a:r>
              <a:rPr lang="th-TH" sz="4000" b="1" dirty="0" smtClean="0">
                <a:latin typeface="Angsana New" pitchFamily="18" charset="-34"/>
                <a:cs typeface="FreesiaUPC" pitchFamily="34" charset="-34"/>
              </a:rPr>
              <a:t>ในช่วงที่เกิดอุทกภัย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4000" b="1" dirty="0" smtClean="0">
                <a:solidFill>
                  <a:srgbClr val="341749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4000" b="1" dirty="0" smtClean="0">
                <a:solidFill>
                  <a:srgbClr val="341749"/>
                </a:solidFill>
              </a:rPr>
              <a:t>๑๐ต.ค.-๓๑ ธ.ค.๒๕๕๓ )</a:t>
            </a:r>
          </a:p>
          <a:p>
            <a:pPr algn="ctr">
              <a:tabLst>
                <a:tab pos="1519238" algn="l"/>
              </a:tabLst>
            </a:pPr>
            <a:endParaRPr lang="th-TH" sz="3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ลูกศรโค้งขวา 5"/>
          <p:cNvSpPr/>
          <p:nvPr/>
        </p:nvSpPr>
        <p:spPr>
          <a:xfrm rot="1924784">
            <a:off x="123457" y="835482"/>
            <a:ext cx="642942" cy="649757"/>
          </a:xfrm>
          <a:prstGeom prst="curvedRigh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โค้งขวา 7"/>
          <p:cNvSpPr/>
          <p:nvPr/>
        </p:nvSpPr>
        <p:spPr>
          <a:xfrm rot="659695">
            <a:off x="4351673" y="1276901"/>
            <a:ext cx="714380" cy="651322"/>
          </a:xfrm>
          <a:prstGeom prst="curved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1924784">
            <a:off x="123458" y="3478689"/>
            <a:ext cx="642942" cy="649757"/>
          </a:xfrm>
          <a:prstGeom prst="curvedRightArrow">
            <a:avLst/>
          </a:prstGeom>
          <a:solidFill>
            <a:srgbClr val="83C9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34</a:t>
            </a:fld>
            <a:endParaRPr lang="th-TH"/>
          </a:p>
        </p:txBody>
      </p:sp>
      <p:sp>
        <p:nvSpPr>
          <p:cNvPr id="3" name="มนมุมสี่เหลี่ยมด้านเดียวกัน 2"/>
          <p:cNvSpPr/>
          <p:nvPr/>
        </p:nvSpPr>
        <p:spPr>
          <a:xfrm>
            <a:off x="285720" y="142852"/>
            <a:ext cx="8429684" cy="1357322"/>
          </a:xfrm>
          <a:prstGeom prst="round2Same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</a:rPr>
              <a:t>๑.๔</a:t>
            </a:r>
            <a:r>
              <a:rPr lang="th-TH" b="1" dirty="0" smtClean="0">
                <a:solidFill>
                  <a:schemeClr val="tx1"/>
                </a:solidFill>
              </a:rPr>
              <a:t>.</a:t>
            </a:r>
            <a:r>
              <a:rPr lang="th-TH" sz="4000" b="1" dirty="0" smtClean="0">
                <a:solidFill>
                  <a:schemeClr val="tx1"/>
                </a:solidFill>
              </a:rPr>
              <a:t>สัญญาจ้างที่ได้ก่อสร้าง</a:t>
            </a:r>
            <a:r>
              <a:rPr lang="th-TH" sz="4400" b="1" i="1" u="sng" dirty="0" smtClean="0">
                <a:solidFill>
                  <a:srgbClr val="C00000"/>
                </a:solidFill>
              </a:rPr>
              <a:t>อยู่ในจังหวัด</a:t>
            </a:r>
            <a:r>
              <a:rPr lang="th-TH" sz="4000" b="1" dirty="0" smtClean="0">
                <a:solidFill>
                  <a:schemeClr val="tx1"/>
                </a:solidFill>
              </a:rPr>
              <a:t>ที่มีประกาศพื้นที่ประสบภัยพิบัติอุทกภัย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500034" y="1714488"/>
            <a:ext cx="8429684" cy="242889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76200"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b="1" dirty="0" smtClean="0">
                <a:cs typeface="FreesiaUPC" pitchFamily="34" charset="-34"/>
              </a:rPr>
              <a:t>-</a:t>
            </a:r>
            <a:r>
              <a:rPr lang="th-TH" sz="3200" b="1" dirty="0" smtClean="0">
                <a:cs typeface="FreesiaUPC" pitchFamily="34" charset="-34"/>
              </a:rPr>
              <a:t>เมื่อเป็นสัญญาจ้างที่อยู่ในหลักเกณฑ์ตามข้อ ๑.๓ </a:t>
            </a:r>
            <a:endParaRPr lang="th-TH" b="1" dirty="0" smtClean="0">
              <a:cs typeface="FreesiaUPC" pitchFamily="34" charset="-34"/>
            </a:endParaRPr>
          </a:p>
          <a:p>
            <a:pPr marL="354013" lvl="0" indent="-354013"/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	(ลงนามก่อน ๑๐ </a:t>
            </a:r>
            <a:r>
              <a:rPr lang="th-TH" sz="3200" b="1" dirty="0" err="1" smtClean="0">
                <a:solidFill>
                  <a:srgbClr val="0000CC"/>
                </a:solidFill>
                <a:cs typeface="FreesiaUPC" pitchFamily="34" charset="-34"/>
              </a:rPr>
              <a:t>ต.ค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 หรือระหว่าง ๑๐ ต.ค.-๓๑ ธ.ค.๒๕๕๓)</a:t>
            </a:r>
          </a:p>
          <a:p>
            <a:pPr marL="442913" lvl="0" indent="-442913"/>
            <a:r>
              <a:rPr lang="th-TH" b="1" dirty="0" smtClean="0">
                <a:cs typeface="FreesiaUPC" pitchFamily="34" charset="-34"/>
              </a:rPr>
              <a:t>-</a:t>
            </a:r>
            <a:r>
              <a:rPr lang="th-TH" sz="3600" b="1" dirty="0" smtClean="0">
                <a:cs typeface="FreesiaUPC" pitchFamily="34" charset="-34"/>
              </a:rPr>
              <a:t>หากได้รับผลกระทบจริง ทำให้ผู้รับจ้างไม่สามารถทำงาน/  ส่งมอบงานได้ตามสัญญา 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8" name="มนมุมสี่เหลี่ยมด้านเดียวกัน 7"/>
          <p:cNvSpPr/>
          <p:nvPr/>
        </p:nvSpPr>
        <p:spPr>
          <a:xfrm>
            <a:off x="714348" y="4286256"/>
            <a:ext cx="8143932" cy="1071570"/>
          </a:xfrm>
          <a:prstGeom prst="round2SameRect">
            <a:avLst/>
          </a:prstGeom>
          <a:ln w="57150">
            <a:solidFill>
              <a:srgbClr val="E200A7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sz="3600" b="1" dirty="0" smtClean="0">
                <a:cs typeface="FreesiaUPC" pitchFamily="34" charset="-34"/>
              </a:rPr>
              <a:t>ให้อยู่ในดุลยพินิจของหัวหน้าส่วนราชการ/หน่วยงาน          ที่จะพิจารณา 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ขยายเวลาได้ตามจำนวนวันที่เกิดอุทกภัยจริง</a:t>
            </a:r>
            <a:endParaRPr lang="th-TH" sz="3600" b="1" i="1" u="sng" dirty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9" name="มนมุมสี่เหลี่ยมด้านเดียวกัน 8"/>
          <p:cNvSpPr/>
          <p:nvPr/>
        </p:nvSpPr>
        <p:spPr>
          <a:xfrm>
            <a:off x="785786" y="5357826"/>
            <a:ext cx="8001056" cy="1214446"/>
          </a:xfrm>
          <a:prstGeom prst="round2SameRect">
            <a:avLst/>
          </a:prstGeom>
          <a:ln w="76200">
            <a:solidFill>
              <a:srgbClr val="66006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i="1" dirty="0" smtClean="0">
                <a:solidFill>
                  <a:srgbClr val="FF0000"/>
                </a:solidFill>
                <a:cs typeface="FreesiaUPC" pitchFamily="34" charset="-34"/>
              </a:rPr>
              <a:t>โดยให้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ยึดถือตามประกาศภัยพิบัติฯ ของแต่ละจั</a:t>
            </a:r>
            <a:r>
              <a:rPr lang="th-TH" sz="3600" b="1" u="sng" dirty="0" smtClean="0">
                <a:solidFill>
                  <a:srgbClr val="FF0000"/>
                </a:solidFill>
                <a:cs typeface="FreesiaUPC" pitchFamily="34" charset="-34"/>
              </a:rPr>
              <a:t>งหวัด </a:t>
            </a:r>
            <a:r>
              <a:rPr lang="th-TH" sz="3600" b="1" dirty="0" smtClean="0">
                <a:cs typeface="FreesiaUPC" pitchFamily="34" charset="-34"/>
              </a:rPr>
              <a:t>            -เป็นวันเริ่มต้นในการพิจารณาให้ความช่วยเหลือ</a:t>
            </a:r>
            <a:endParaRPr lang="th-TH" sz="3600" dirty="0"/>
          </a:p>
        </p:txBody>
      </p:sp>
      <p:sp>
        <p:nvSpPr>
          <p:cNvPr id="10" name="เครื่องหมายบั้ง 9"/>
          <p:cNvSpPr/>
          <p:nvPr/>
        </p:nvSpPr>
        <p:spPr>
          <a:xfrm rot="3648614">
            <a:off x="185655" y="3795314"/>
            <a:ext cx="722031" cy="358120"/>
          </a:xfrm>
          <a:prstGeom prst="chevron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เครื่องหมายบั้ง 10"/>
          <p:cNvSpPr/>
          <p:nvPr/>
        </p:nvSpPr>
        <p:spPr>
          <a:xfrm rot="3648614">
            <a:off x="257093" y="5295512"/>
            <a:ext cx="722031" cy="358120"/>
          </a:xfrm>
          <a:prstGeom prst="chevron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เครื่องหมายบั้ง 11"/>
          <p:cNvSpPr/>
          <p:nvPr/>
        </p:nvSpPr>
        <p:spPr>
          <a:xfrm rot="3648614">
            <a:off x="-28627" y="2009364"/>
            <a:ext cx="722031" cy="358120"/>
          </a:xfrm>
          <a:prstGeom prst="chevron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คำบรรยายภาพแบบลูกศรลง 12"/>
          <p:cNvSpPr/>
          <p:nvPr/>
        </p:nvSpPr>
        <p:spPr>
          <a:xfrm>
            <a:off x="500034" y="1142984"/>
            <a:ext cx="1214446" cy="785818"/>
          </a:xfrm>
          <a:prstGeom prst="downArrowCallout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(๑.)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4" name="ลูกศรโค้งขวา 13"/>
          <p:cNvSpPr/>
          <p:nvPr/>
        </p:nvSpPr>
        <p:spPr>
          <a:xfrm rot="1328316">
            <a:off x="-22136" y="-36747"/>
            <a:ext cx="621376" cy="732459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35</a:t>
            </a:fld>
            <a:endParaRPr lang="th-TH"/>
          </a:p>
        </p:txBody>
      </p:sp>
      <p:sp>
        <p:nvSpPr>
          <p:cNvPr id="3" name="มนมุมสี่เหลี่ยมด้านเดียวกัน 2"/>
          <p:cNvSpPr/>
          <p:nvPr/>
        </p:nvSpPr>
        <p:spPr>
          <a:xfrm>
            <a:off x="357158" y="571480"/>
            <a:ext cx="8572560" cy="1357346"/>
          </a:xfrm>
          <a:prstGeom prst="round2SameRect">
            <a:avLst/>
          </a:prstGeom>
          <a:ln w="76200">
            <a:solidFill>
              <a:srgbClr val="E200A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/>
              <a:t>สัญญาจ้างที่อยู่ในข่ายตามข้อ ๔.๑(๑)</a:t>
            </a:r>
            <a:r>
              <a:rPr lang="th-TH" sz="3200" b="1" i="1" u="sng" dirty="0" smtClean="0">
                <a:solidFill>
                  <a:srgbClr val="C00000"/>
                </a:solidFill>
              </a:rPr>
              <a:t>ให้บวกเพิ่ม</a:t>
            </a:r>
            <a:r>
              <a:rPr lang="th-TH" sz="3200" b="1" dirty="0" smtClean="0"/>
              <a:t>ระยะเวลา  ที่ต้อง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ฟื้นฟูภายหลังน้ำลด </a:t>
            </a:r>
            <a:r>
              <a:rPr lang="th-TH" sz="3200" b="1" dirty="0" smtClean="0"/>
              <a:t>โดยให้ขยายเวลาเพิ่มให้อีก </a:t>
            </a:r>
            <a:r>
              <a:rPr lang="th-TH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๖๐ วัน </a:t>
            </a:r>
            <a:endParaRPr lang="th-TH" sz="32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642910" y="2071678"/>
            <a:ext cx="8143932" cy="164307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76200"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b="1" dirty="0" smtClean="0">
                <a:cs typeface="FreesiaUPC" pitchFamily="34" charset="-34"/>
              </a:rPr>
              <a:t>-</a:t>
            </a:r>
            <a:r>
              <a:rPr lang="th-TH" sz="3200" b="1" dirty="0" smtClean="0">
                <a:cs typeface="FreesiaUPC" pitchFamily="34" charset="-34"/>
              </a:rPr>
              <a:t>ถ้าสัญญาจ้างมีอายุน้อยกว่า ๖๐ วัน ก็ให้บวกเพิ่มได้อีกเท่ากับอายุสัญญาเดิม โดยให้นับต่อจากเวลาตามสัญญาตามข้อ ๑.๔(๑)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8" name="มนมุมสี่เหลี่ยมด้านเดียวกัน 7"/>
          <p:cNvSpPr/>
          <p:nvPr/>
        </p:nvSpPr>
        <p:spPr>
          <a:xfrm>
            <a:off x="357158" y="4572008"/>
            <a:ext cx="8572560" cy="2071702"/>
          </a:xfrm>
          <a:prstGeom prst="round2SameRect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rgbClr val="E200A7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sz="3200" b="1" dirty="0" smtClean="0">
                <a:cs typeface="FreesiaUPC" pitchFamily="34" charset="-34"/>
              </a:rPr>
              <a:t>สัญญาจ้างที่ไม่ได้รับการขยายเวลาตามข้อ ๑.๔ (๑) เนื่องจากไม่ได้รับผลกระทบโดยตรง </a:t>
            </a:r>
          </a:p>
          <a:p>
            <a:pPr lvl="0"/>
            <a:r>
              <a:rPr lang="th-TH" sz="3200" b="1" dirty="0" smtClean="0">
                <a:cs typeface="FreesiaUPC" pitchFamily="34" charset="-34"/>
              </a:rPr>
              <a:t>-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จะขยายเวลาให้ได้เฉพาะการฟื้นฟูภายหลังน้ำลดเท่านั้น </a:t>
            </a:r>
          </a:p>
          <a:p>
            <a:pPr lvl="0"/>
            <a:r>
              <a:rPr lang="th-TH" sz="3200" b="1" dirty="0" smtClean="0">
                <a:cs typeface="FreesiaUPC" pitchFamily="34" charset="-34"/>
              </a:rPr>
              <a:t>(ให้๖๐ วัน/ถ้าอายุสัญญาไม่ถึง ๖๐ วันให้เท่าอายุสัญญาเดิม)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10" name="เครื่องหมายบั้ง 9"/>
          <p:cNvSpPr/>
          <p:nvPr/>
        </p:nvSpPr>
        <p:spPr>
          <a:xfrm rot="7835086">
            <a:off x="7703448" y="4052295"/>
            <a:ext cx="722031" cy="35812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เครื่องหมายบั้ง 11"/>
          <p:cNvSpPr/>
          <p:nvPr/>
        </p:nvSpPr>
        <p:spPr>
          <a:xfrm rot="3648614">
            <a:off x="-28626" y="2437992"/>
            <a:ext cx="722031" cy="358120"/>
          </a:xfrm>
          <a:prstGeom prst="chevron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คำบรรยายภาพแบบลูกศรลง 12"/>
          <p:cNvSpPr/>
          <p:nvPr/>
        </p:nvSpPr>
        <p:spPr>
          <a:xfrm>
            <a:off x="1000100" y="71438"/>
            <a:ext cx="1357322" cy="64291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</a:rPr>
              <a:t>(๒,)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4" name="คำบรรยายภาพแบบลูกศรลง 13"/>
          <p:cNvSpPr/>
          <p:nvPr/>
        </p:nvSpPr>
        <p:spPr>
          <a:xfrm>
            <a:off x="1152500" y="3929090"/>
            <a:ext cx="1357322" cy="64291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</a:rPr>
              <a:t>(๓,)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5" name="เครื่องหมายบั้ง 14"/>
          <p:cNvSpPr/>
          <p:nvPr/>
        </p:nvSpPr>
        <p:spPr>
          <a:xfrm>
            <a:off x="2786050" y="3857628"/>
            <a:ext cx="4929222" cy="571504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cs typeface="FreesiaUPC" pitchFamily="34" charset="-34"/>
              </a:rPr>
              <a:t>กรณีได้รับผลกระทบทางอ้อม 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6" name="ลูกศรซ้าย-ขวา 15"/>
          <p:cNvSpPr/>
          <p:nvPr/>
        </p:nvSpPr>
        <p:spPr>
          <a:xfrm>
            <a:off x="2643174" y="0"/>
            <a:ext cx="5715040" cy="714356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i="1" u="sng" dirty="0" smtClean="0">
                <a:solidFill>
                  <a:schemeClr val="tx1"/>
                </a:solidFill>
              </a:rPr>
              <a:t>ให้ฟื้นฟูภายหลังน้ำลด</a:t>
            </a:r>
            <a:r>
              <a:rPr lang="th-TH" b="1" i="1" u="sng" dirty="0" smtClean="0">
                <a:solidFill>
                  <a:schemeClr val="tx1"/>
                </a:solidFill>
              </a:rPr>
              <a:t> </a:t>
            </a:r>
            <a:endParaRPr lang="th-TH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56" y="5143512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36</a:t>
            </a:fld>
            <a:endParaRPr lang="th-TH" dirty="0"/>
          </a:p>
        </p:txBody>
      </p:sp>
      <p:sp>
        <p:nvSpPr>
          <p:cNvPr id="3" name="มนมุมสี่เหลี่ยมด้านเดียวกัน 2"/>
          <p:cNvSpPr/>
          <p:nvPr/>
        </p:nvSpPr>
        <p:spPr>
          <a:xfrm>
            <a:off x="285720" y="142852"/>
            <a:ext cx="8643998" cy="1643074"/>
          </a:xfrm>
          <a:prstGeom prst="round2SameRect">
            <a:avLst/>
          </a:prstGeom>
          <a:blipFill>
            <a:blip r:embed="rId2" cstate="print"/>
            <a:tile tx="0" ty="0" sx="100000" sy="100000" flip="none" algn="tl"/>
          </a:blipFill>
          <a:ln w="76200">
            <a:solidFill>
              <a:srgbClr val="E200A7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/>
              <a:t>สัญญาจ้างก่อสร้างที่ล่วงเลยกำหนดเวลาตามสัญญา </a:t>
            </a:r>
          </a:p>
          <a:p>
            <a:pPr algn="ctr"/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หากได้ถูกปรับไว้ ในช่วงก่อนหน้าที่จะเกิดอุทกภัย</a:t>
            </a:r>
            <a:endParaRPr lang="th-TH" sz="4000" i="1" u="sng" dirty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10" name="เครื่องหมายบั้ง 9"/>
          <p:cNvSpPr/>
          <p:nvPr/>
        </p:nvSpPr>
        <p:spPr>
          <a:xfrm rot="5400000">
            <a:off x="6213927" y="1644197"/>
            <a:ext cx="436211" cy="576793"/>
          </a:xfrm>
          <a:prstGeom prst="chevron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เครื่องหมายบั้ง 11"/>
          <p:cNvSpPr/>
          <p:nvPr/>
        </p:nvSpPr>
        <p:spPr>
          <a:xfrm rot="5400000">
            <a:off x="1748898" y="1639161"/>
            <a:ext cx="491363" cy="691468"/>
          </a:xfrm>
          <a:prstGeom prst="chevron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4" name="คำบรรยายภาพแบบลูกศรลง 13"/>
          <p:cNvSpPr/>
          <p:nvPr/>
        </p:nvSpPr>
        <p:spPr>
          <a:xfrm>
            <a:off x="285720" y="-24"/>
            <a:ext cx="1143008" cy="642942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(๔.)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5" name="สี่เหลี่ยมมุมมน 14"/>
          <p:cNvSpPr/>
          <p:nvPr/>
        </p:nvSpPr>
        <p:spPr>
          <a:xfrm>
            <a:off x="0" y="2209800"/>
            <a:ext cx="4071934" cy="2214578"/>
          </a:xfrm>
          <a:prstGeom prst="roundRect">
            <a:avLst/>
          </a:prstGeom>
          <a:ln w="76200"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ผู้รับจ้างยังคงต้องรับผิดชอบค่าปรับนั้นอยู่</a:t>
            </a:r>
            <a:endParaRPr lang="th-TH" sz="4000" dirty="0"/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4286248" y="2214554"/>
            <a:ext cx="4500594" cy="2643206"/>
          </a:xfrm>
          <a:prstGeom prst="roundRect">
            <a:avLst/>
          </a:prstGeom>
          <a:solidFill>
            <a:srgbClr val="7030A0"/>
          </a:solidFill>
          <a:ln w="76200">
            <a:solidFill>
              <a:srgbClr val="00A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i="1" u="sng" dirty="0" smtClean="0">
                <a:solidFill>
                  <a:schemeClr val="bg1"/>
                </a:solidFill>
                <a:cs typeface="FreesiaUPC" pitchFamily="34" charset="-34"/>
              </a:rPr>
              <a:t>จะได้ลด หรืองดค่าปรับ</a:t>
            </a:r>
          </a:p>
          <a:p>
            <a:pPr algn="ctr">
              <a:buFont typeface="Wingdings" pitchFamily="2" charset="2"/>
              <a:buChar char="ü"/>
            </a:pPr>
            <a:r>
              <a:rPr lang="th-TH" sz="3600" b="1" i="1" u="sng" dirty="0" smtClean="0">
                <a:solidFill>
                  <a:schemeClr val="bg1"/>
                </a:solidFill>
                <a:cs typeface="FreesiaUPC" pitchFamily="34" charset="-34"/>
              </a:rPr>
              <a:t>เฉพาะระยะเวลาที่ได้รับการขยายเวลาในระหว่างที่ได้รับความช่วยเหลือเท่านั้น</a:t>
            </a:r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19" name="เฟรม 18"/>
          <p:cNvSpPr/>
          <p:nvPr/>
        </p:nvSpPr>
        <p:spPr>
          <a:xfrm>
            <a:off x="0" y="5000636"/>
            <a:ext cx="9144000" cy="1571636"/>
          </a:xfrm>
          <a:prstGeom prst="fra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428596" y="5219185"/>
            <a:ext cx="8429684" cy="113877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กรณีสัญญาจ้างยังอยู่ภายในเวลาสัญญา </a:t>
            </a:r>
          </a:p>
          <a:p>
            <a:pPr algn="ctr"/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การขยายสัญญา......ให้นับถัดจากวันสิ้นสุดระยะเวลาตามสัญญาเดิม</a:t>
            </a:r>
            <a:endParaRPr lang="th-TH" sz="3200" dirty="0">
              <a:solidFill>
                <a:srgbClr val="C00000"/>
              </a:solidFill>
            </a:endParaRPr>
          </a:p>
        </p:txBody>
      </p:sp>
      <p:sp>
        <p:nvSpPr>
          <p:cNvPr id="13" name="คำบรรยายภาพแบบลูกศรลง 12"/>
          <p:cNvSpPr/>
          <p:nvPr/>
        </p:nvSpPr>
        <p:spPr>
          <a:xfrm>
            <a:off x="357158" y="4929198"/>
            <a:ext cx="1428760" cy="571504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(๕.)</a:t>
            </a:r>
            <a:endParaRPr lang="th-TH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356350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37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214290"/>
            <a:ext cx="8858280" cy="2428892"/>
          </a:xfrm>
          <a:prstGeom prst="roundRect">
            <a:avLst>
              <a:gd name="adj" fmla="val 50000"/>
            </a:avLst>
          </a:prstGeom>
          <a:ln w="57150">
            <a:solidFill>
              <a:srgbClr val="E200A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th-TH" sz="4000" b="1" dirty="0" smtClean="0">
                <a:solidFill>
                  <a:schemeClr val="tx1"/>
                </a:solidFill>
                <a:cs typeface="FreesiaUPC" pitchFamily="34" charset="-34"/>
              </a:rPr>
              <a:t>ถ้าสัญญาก่อสร้างนั้น</a:t>
            </a: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ได้มีการงด/ลดค่าปรับ หรือขยายเวลาให้ เนื่องจากเหตุอุทกภัยดังกล่าวไปแล้ว</a:t>
            </a:r>
          </a:p>
          <a:p>
            <a:pPr algn="ctr"/>
            <a:r>
              <a:rPr lang="th-TH" sz="4000" b="1" dirty="0" smtClean="0">
                <a:solidFill>
                  <a:schemeClr val="tx1"/>
                </a:solidFill>
                <a:cs typeface="FreesiaUPC" pitchFamily="34" charset="-34"/>
              </a:rPr>
              <a:t>ตามระเบียบฯ พัสดุของหน่วยงานนั้นๆ  </a:t>
            </a:r>
          </a:p>
        </p:txBody>
      </p:sp>
      <p:sp>
        <p:nvSpPr>
          <p:cNvPr id="5" name="พับมุม 4"/>
          <p:cNvSpPr/>
          <p:nvPr/>
        </p:nvSpPr>
        <p:spPr>
          <a:xfrm>
            <a:off x="214282" y="3143248"/>
            <a:ext cx="4286280" cy="2214578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-</a:t>
            </a:r>
            <a:r>
              <a:rPr lang="th-TH" sz="4000" b="1" i="1" u="sng" dirty="0" smtClean="0">
                <a:solidFill>
                  <a:schemeClr val="tx1"/>
                </a:solidFill>
                <a:cs typeface="FreesiaUPC" pitchFamily="34" charset="-34"/>
              </a:rPr>
              <a:t>ก็ให้บวกเพิ่มระยะเวลา           ที่ต้องฟื้นฟูภายหลังน้ำลด                 ให้อีก ๖๐ วัน  </a:t>
            </a:r>
            <a:endParaRPr lang="th-TH" b="1" i="1" u="sng" dirty="0" smtClean="0">
              <a:solidFill>
                <a:schemeClr val="tx1"/>
              </a:solidFill>
              <a:cs typeface="FreesiaUPC" pitchFamily="34" charset="-34"/>
            </a:endParaRPr>
          </a:p>
        </p:txBody>
      </p:sp>
      <p:sp>
        <p:nvSpPr>
          <p:cNvPr id="7" name="ลูกศรโค้งขวา 6"/>
          <p:cNvSpPr/>
          <p:nvPr/>
        </p:nvSpPr>
        <p:spPr>
          <a:xfrm>
            <a:off x="7358082" y="6357958"/>
            <a:ext cx="1000132" cy="500042"/>
          </a:xfrm>
          <a:prstGeom prst="curv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6572264" y="2714620"/>
            <a:ext cx="642942" cy="357190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1857356" y="2643182"/>
            <a:ext cx="571504" cy="500066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คำบรรยายภาพแบบลูกศรลง 9"/>
          <p:cNvSpPr/>
          <p:nvPr/>
        </p:nvSpPr>
        <p:spPr>
          <a:xfrm>
            <a:off x="-32" y="0"/>
            <a:ext cx="857256" cy="64291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(๖.)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มนมุมสี่เหลี่ยมด้านเดียวกัน 10"/>
          <p:cNvSpPr/>
          <p:nvPr/>
        </p:nvSpPr>
        <p:spPr>
          <a:xfrm>
            <a:off x="4643438" y="3143248"/>
            <a:ext cx="4071966" cy="2214578"/>
          </a:xfrm>
          <a:prstGeom prst="round2Same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-ถ้าสัญญาน้อยกว่า ๖๐ วัน ก็ให้บวกเพิ่มได้เท่าอายุสัญญาเดิม </a:t>
            </a:r>
          </a:p>
        </p:txBody>
      </p:sp>
      <p:sp>
        <p:nvSpPr>
          <p:cNvPr id="12" name="มนมุมสี่เหลี่ยมด้านเดียวกัน 11"/>
          <p:cNvSpPr/>
          <p:nvPr/>
        </p:nvSpPr>
        <p:spPr>
          <a:xfrm>
            <a:off x="428596" y="5429264"/>
            <a:ext cx="8215370" cy="1071570"/>
          </a:xfrm>
          <a:prstGeom prst="round2Same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i="1" u="sng" dirty="0" smtClean="0">
                <a:solidFill>
                  <a:schemeClr val="tx1"/>
                </a:solidFill>
                <a:cs typeface="FreesiaUPC" pitchFamily="34" charset="-34"/>
              </a:rPr>
              <a:t>-</a:t>
            </a:r>
            <a:r>
              <a:rPr lang="th-TH" sz="3200" b="1" i="1" u="sng" dirty="0" smtClean="0">
                <a:solidFill>
                  <a:srgbClr val="800080"/>
                </a:solidFill>
                <a:cs typeface="FreesiaUPC" pitchFamily="34" charset="-34"/>
              </a:rPr>
              <a:t>โดยให้นับถัดจากวันที่ได้รับการขยายเวลาตามระเบียบฯพัสดุนั้นๆ</a:t>
            </a:r>
            <a:endParaRPr lang="th-TH" sz="3200" i="1" u="sng" dirty="0">
              <a:solidFill>
                <a:srgbClr val="800080"/>
              </a:solidFill>
            </a:endParaRPr>
          </a:p>
        </p:txBody>
      </p:sp>
      <p:sp>
        <p:nvSpPr>
          <p:cNvPr id="13" name="ลูกศรโค้งขวา 12"/>
          <p:cNvSpPr/>
          <p:nvPr/>
        </p:nvSpPr>
        <p:spPr>
          <a:xfrm>
            <a:off x="0" y="5000636"/>
            <a:ext cx="714348" cy="785818"/>
          </a:xfrm>
          <a:prstGeom prst="curvedRightArrow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4" name="ลูกศรโค้งซ้าย 13"/>
          <p:cNvSpPr/>
          <p:nvPr/>
        </p:nvSpPr>
        <p:spPr>
          <a:xfrm>
            <a:off x="8001024" y="4786322"/>
            <a:ext cx="785818" cy="785818"/>
          </a:xfrm>
          <a:prstGeom prst="curvedLeftArrow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38</a:t>
            </a:fld>
            <a:endParaRPr lang="th-TH"/>
          </a:p>
        </p:txBody>
      </p:sp>
      <p:sp>
        <p:nvSpPr>
          <p:cNvPr id="3" name="มนมุมสี่เหลี่ยมด้านเดียวกัน 2"/>
          <p:cNvSpPr/>
          <p:nvPr/>
        </p:nvSpPr>
        <p:spPr>
          <a:xfrm>
            <a:off x="71406" y="0"/>
            <a:ext cx="9001156" cy="2428868"/>
          </a:xfrm>
          <a:prstGeom prst="round2Same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rgbClr val="800080"/>
                </a:solidFill>
                <a:cs typeface="FreesiaUPC" pitchFamily="34" charset="-34"/>
              </a:rPr>
              <a:t>สัญญาจ้างก่อสร้างที่  </a:t>
            </a:r>
            <a:r>
              <a:rPr lang="th-TH" sz="4800" b="1" i="1" u="sng" dirty="0" smtClean="0">
                <a:solidFill>
                  <a:srgbClr val="C00000"/>
                </a:solidFill>
                <a:cs typeface="FreesiaUPC" pitchFamily="34" charset="-34"/>
              </a:rPr>
              <a:t>อยู่ในจังหวัดอื่น</a:t>
            </a:r>
            <a:endParaRPr lang="th-TH" sz="4400" b="1" i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ที่ไม่อยู่ในพื้นที่ที่ประสบอุทกภัย </a:t>
            </a:r>
            <a:r>
              <a:rPr lang="th-TH" sz="4000" b="1" dirty="0" smtClean="0">
                <a:solidFill>
                  <a:srgbClr val="800080"/>
                </a:solidFill>
                <a:cs typeface="FreesiaUPC" pitchFamily="34" charset="-34"/>
              </a:rPr>
              <a:t>หากได้รับผลกระทบด้วย</a:t>
            </a:r>
            <a:r>
              <a:rPr lang="th-TH" sz="3600" b="1" dirty="0" smtClean="0">
                <a:solidFill>
                  <a:srgbClr val="800080"/>
                </a:solidFill>
                <a:cs typeface="FreesiaUPC" pitchFamily="34" charset="-34"/>
              </a:rPr>
              <a:t>ให้ขยายเวลาได้เท่าที่ได้รับผลกระทบจริง </a:t>
            </a:r>
            <a:endParaRPr lang="th-TH" b="1" dirty="0" smtClean="0">
              <a:solidFill>
                <a:srgbClr val="800080"/>
              </a:solidFill>
              <a:cs typeface="FreesiaUPC" pitchFamily="34" charset="-34"/>
            </a:endParaRPr>
          </a:p>
          <a:p>
            <a:pPr algn="ctr"/>
            <a:r>
              <a:rPr lang="th-TH" sz="4400" b="1" i="1" u="sng" dirty="0" smtClean="0">
                <a:solidFill>
                  <a:srgbClr val="0000CC"/>
                </a:solidFill>
                <a:cs typeface="FreesiaUPC" pitchFamily="34" charset="-34"/>
              </a:rPr>
              <a:t>แต่ต้องไม่เกิน ๓๐ </a:t>
            </a:r>
            <a:r>
              <a:rPr lang="th-TH" b="1" i="1" u="sng" dirty="0" smtClean="0">
                <a:solidFill>
                  <a:srgbClr val="0000CC"/>
                </a:solidFill>
                <a:cs typeface="FreesiaUPC" pitchFamily="34" charset="-34"/>
              </a:rPr>
              <a:t>วัน 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ดังนี้</a:t>
            </a:r>
            <a:endParaRPr lang="th-TH" sz="4000" b="1" dirty="0">
              <a:solidFill>
                <a:srgbClr val="800080"/>
              </a:solidFill>
              <a:cs typeface="FreesiaUPC" pitchFamily="34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500034" y="2571744"/>
            <a:ext cx="8501122" cy="2000264"/>
          </a:xfrm>
          <a:prstGeom prst="roundRect">
            <a:avLst/>
          </a:prstGeom>
          <a:ln w="76200"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sz="3200" b="1" dirty="0" smtClean="0">
                <a:cs typeface="FreesiaUPC" pitchFamily="34" charset="-34"/>
              </a:rPr>
              <a:t>-หากสัญญานั้นอยู่ในช่วงที่เกิดอุทกภัยตามข้อ ๑.๓ </a:t>
            </a:r>
          </a:p>
          <a:p>
            <a:pPr marL="354013" lvl="0" indent="-354013"/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	(ลงนามก่อน ๑๐ </a:t>
            </a:r>
            <a:r>
              <a:rPr lang="th-TH" sz="3200" b="1" dirty="0" err="1" smtClean="0">
                <a:solidFill>
                  <a:srgbClr val="0000CC"/>
                </a:solidFill>
                <a:cs typeface="FreesiaUPC" pitchFamily="34" charset="-34"/>
              </a:rPr>
              <a:t>ต.ค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 หรือระหว่าง ๑๐ ต.ค.-๓๑ ธ.ค.๒๕๕๓)</a:t>
            </a:r>
          </a:p>
          <a:p>
            <a:pPr marL="442913" lvl="0" indent="-442913"/>
            <a:r>
              <a:rPr lang="th-TH" b="1" dirty="0" smtClean="0">
                <a:cs typeface="FreesiaUPC" pitchFamily="34" charset="-34"/>
              </a:rPr>
              <a:t>-</a:t>
            </a:r>
            <a:r>
              <a:rPr lang="th-TH" sz="3200" b="1" dirty="0" smtClean="0">
                <a:cs typeface="FreesiaUPC" pitchFamily="34" charset="-34"/>
              </a:rPr>
              <a:t>หากได้รับผลกระทบจริง ทำให้ผู้รับจ้างไม่สามารถทำงาน/  หรือส่งมอบงานได้ตามสัญญา 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8" name="มนมุมสี่เหลี่ยมด้านเดียวกัน 7"/>
          <p:cNvSpPr/>
          <p:nvPr/>
        </p:nvSpPr>
        <p:spPr>
          <a:xfrm>
            <a:off x="571472" y="4857760"/>
            <a:ext cx="8143932" cy="1714512"/>
          </a:xfrm>
          <a:prstGeom prst="round2SameRect">
            <a:avLst/>
          </a:prstGeom>
          <a:ln w="57150">
            <a:solidFill>
              <a:srgbClr val="E200A7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Ø"/>
            </a:pPr>
            <a:r>
              <a:rPr lang="th-TH" sz="3600" b="1" dirty="0" smtClean="0">
                <a:cs typeface="FreesiaUPC" pitchFamily="34" charset="-34"/>
              </a:rPr>
              <a:t>ให้อยู่ในดุลยพินิจของหัวหน้าส่วนราชการ/หน่วยงาน          ที่จะพิจารณา 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ขยายเวลาได้ตามจำนวนวันที่ได้รับผลกระทบจริง แต่ทั้งนี้ จะต้องไม่เกิน ๓๐ วัน</a:t>
            </a:r>
            <a:endParaRPr lang="th-TH" sz="3600" b="1" i="1" u="sng" dirty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10" name="เครื่องหมายบั้ง 9"/>
          <p:cNvSpPr/>
          <p:nvPr/>
        </p:nvSpPr>
        <p:spPr>
          <a:xfrm rot="5400000">
            <a:off x="3842712" y="4515478"/>
            <a:ext cx="498575" cy="611635"/>
          </a:xfrm>
          <a:prstGeom prst="chevron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เครื่องหมายบั้ง 11"/>
          <p:cNvSpPr/>
          <p:nvPr/>
        </p:nvSpPr>
        <p:spPr>
          <a:xfrm rot="3648614">
            <a:off x="1172744" y="1959788"/>
            <a:ext cx="722031" cy="551665"/>
          </a:xfrm>
          <a:prstGeom prst="chevron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คำบรรยายภาพแบบลูกศรลง 12"/>
          <p:cNvSpPr/>
          <p:nvPr/>
        </p:nvSpPr>
        <p:spPr>
          <a:xfrm>
            <a:off x="142844" y="71414"/>
            <a:ext cx="1214446" cy="571504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(๑.๕)</a:t>
            </a:r>
            <a:endParaRPr lang="th-TH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356350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39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70" y="4786322"/>
            <a:ext cx="9001124" cy="19288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88900" algn="l"/>
                <a:tab pos="265113" algn="l"/>
              </a:tabLst>
            </a:pPr>
            <a:r>
              <a:rPr lang="th-TH" sz="4000" b="1" dirty="0" smtClean="0">
                <a:solidFill>
                  <a:srgbClr val="800080"/>
                </a:solidFill>
                <a:cs typeface="FreesiaUPC" pitchFamily="34" charset="-34"/>
              </a:rPr>
              <a:t>๘.ให้ผู้ประกอบการก่อสร้าง   - ยื่นคำร้องขอรับความช่วยเหลือต่อหน่วยงานคู่สัญญาภายใน ๓๐ วัน นับแต่วันที่คณะรัฐมนตรีมีมติ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(ยื่นได้ถึงไม่เกินวันที่ ๒ มิถุนายน ๒๕๕๔</a:t>
            </a:r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)</a:t>
            </a:r>
            <a:endParaRPr lang="th-TH" sz="4000" dirty="0">
              <a:solidFill>
                <a:srgbClr val="FF0000"/>
              </a:solidFill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142844" y="285728"/>
            <a:ext cx="9001156" cy="2214578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442913" algn="l"/>
              </a:tabLst>
            </a:pPr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buFont typeface="Wingdings" pitchFamily="2" charset="2"/>
              <a:buChar char="ü"/>
              <a:tabLst>
                <a:tab pos="442913" algn="l"/>
              </a:tabLst>
            </a:pP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กรณีที่มีค่าควบคุมงานและค่าจ้างที่ปรึกษา                                 ที่หน่วยงานราชการ จ้างเอกชน </a:t>
            </a:r>
          </a:p>
          <a:p>
            <a:pPr>
              <a:buFont typeface="Wingdings" pitchFamily="2" charset="2"/>
              <a:buChar char="ü"/>
              <a:tabLst>
                <a:tab pos="442913" algn="l"/>
              </a:tabLst>
            </a:pP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ให้ผู้ประกอบการก่อสร้างเป็นผู้รับภาระจ่ายสำหรับเวลาที่ได้ขยายออกไป</a:t>
            </a:r>
            <a:endParaRPr lang="th-TH" sz="3600" dirty="0">
              <a:solidFill>
                <a:schemeClr val="tx1"/>
              </a:solidFill>
            </a:endParaRPr>
          </a:p>
        </p:txBody>
      </p:sp>
      <p:sp>
        <p:nvSpPr>
          <p:cNvPr id="5" name="พับมุม 4"/>
          <p:cNvSpPr/>
          <p:nvPr/>
        </p:nvSpPr>
        <p:spPr>
          <a:xfrm>
            <a:off x="214282" y="2786058"/>
            <a:ext cx="8715436" cy="1714512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442913" algn="l"/>
              </a:tabLst>
            </a:pPr>
            <a:r>
              <a:rPr lang="th-TH" sz="4800" b="1" dirty="0" smtClean="0">
                <a:solidFill>
                  <a:srgbClr val="C00000"/>
                </a:solidFill>
                <a:cs typeface="FreesiaUPC" pitchFamily="34" charset="-34"/>
              </a:rPr>
              <a:t>(๗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) </a:t>
            </a:r>
            <a:r>
              <a:rPr lang="th-TH" sz="3200" b="1" i="1" dirty="0" smtClean="0">
                <a:solidFill>
                  <a:srgbClr val="660066"/>
                </a:solidFill>
                <a:cs typeface="FreesiaUPC" pitchFamily="34" charset="-34"/>
              </a:rPr>
              <a:t>หากอยู่ในหลักเกณฑ์ได้รับความช่วยเหลือแล้วมีผลให้              	ไม่ต้องถูกปรับ </a:t>
            </a:r>
          </a:p>
          <a:p>
            <a:pPr>
              <a:buFont typeface="Wingdings" pitchFamily="2" charset="2"/>
              <a:buChar char="ü"/>
            </a:pPr>
            <a:r>
              <a:rPr lang="th-TH" sz="3200" b="1" i="1" dirty="0" smtClean="0">
                <a:solidFill>
                  <a:srgbClr val="0000CC"/>
                </a:solidFill>
                <a:cs typeface="FreesiaUPC" pitchFamily="34" charset="-34"/>
              </a:rPr>
              <a:t>ก็ให้งด ลด หรือ ให้คืนค่าปรับตามความเป็นจริง</a:t>
            </a:r>
            <a:endParaRPr lang="th-TH" sz="3200" i="1" dirty="0">
              <a:solidFill>
                <a:srgbClr val="0000CC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4143372" y="2500306"/>
            <a:ext cx="642942" cy="285752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คำบรรยายภาพแบบลูกศรลง 9"/>
          <p:cNvSpPr/>
          <p:nvPr/>
        </p:nvSpPr>
        <p:spPr>
          <a:xfrm>
            <a:off x="214282" y="0"/>
            <a:ext cx="928694" cy="571480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</a:rPr>
              <a:t>๑.๖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11" name="ลูกศรลง 10"/>
          <p:cNvSpPr/>
          <p:nvPr/>
        </p:nvSpPr>
        <p:spPr>
          <a:xfrm>
            <a:off x="4071934" y="4500570"/>
            <a:ext cx="785818" cy="285752"/>
          </a:xfrm>
          <a:prstGeom prst="downArrow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40</a:t>
            </a:fld>
            <a:endParaRPr lang="th-TH"/>
          </a:p>
        </p:txBody>
      </p:sp>
      <p:sp>
        <p:nvSpPr>
          <p:cNvPr id="3" name="ลูกศรขวา 2"/>
          <p:cNvSpPr/>
          <p:nvPr/>
        </p:nvSpPr>
        <p:spPr>
          <a:xfrm>
            <a:off x="0" y="857232"/>
            <a:ext cx="4286248" cy="1857388"/>
          </a:xfrm>
          <a:prstGeom prst="rightArrow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ช่วงน้ำท่วม</a:t>
            </a:r>
          </a:p>
          <a:p>
            <a:pPr algn="ctr"/>
            <a:r>
              <a:rPr lang="th-TH" sz="3200" b="1" dirty="0" smtClean="0">
                <a:solidFill>
                  <a:schemeClr val="bg1"/>
                </a:solidFill>
                <a:cs typeface="FreesiaUPC" pitchFamily="34" charset="-34"/>
              </a:rPr>
              <a:t>๑๐ ต.ค.-๓๑ ธ.ค.๒๕๕๓</a:t>
            </a:r>
            <a:r>
              <a:rPr lang="th-TH" sz="32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endParaRPr lang="th-TH" sz="32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</p:txBody>
      </p:sp>
      <p:sp>
        <p:nvSpPr>
          <p:cNvPr id="4" name="ลูกศรลง 3"/>
          <p:cNvSpPr/>
          <p:nvPr/>
        </p:nvSpPr>
        <p:spPr>
          <a:xfrm>
            <a:off x="4357686" y="928670"/>
            <a:ext cx="142876" cy="242889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/>
          <p:cNvSpPr/>
          <p:nvPr/>
        </p:nvSpPr>
        <p:spPr>
          <a:xfrm>
            <a:off x="4714876" y="1285860"/>
            <a:ext cx="3929090" cy="1071570"/>
          </a:xfrm>
          <a:prstGeom prst="rightArrow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i="1" u="sng" dirty="0" smtClean="0">
                <a:solidFill>
                  <a:schemeClr val="bg1"/>
                </a:solidFill>
              </a:rPr>
              <a:t>ฟื้นฟูภายหลังน้ำลด 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2844" y="159229"/>
            <a:ext cx="8929750" cy="769441"/>
          </a:xfrm>
          <a:prstGeom prst="rect">
            <a:avLst/>
          </a:prstGeom>
          <a:solidFill>
            <a:srgbClr val="FFFF00"/>
          </a:solidFill>
          <a:ln>
            <a:solidFill>
              <a:srgbClr val="00A44A"/>
            </a:solidFill>
          </a:ln>
        </p:spPr>
        <p:txBody>
          <a:bodyPr wrap="square">
            <a:spAutoFit/>
          </a:bodyPr>
          <a:lstStyle/>
          <a:p>
            <a:r>
              <a:rPr lang="th-TH" sz="4400" b="1" i="1" u="sng" dirty="0" smtClean="0">
                <a:solidFill>
                  <a:srgbClr val="C00000"/>
                </a:solidFill>
                <a:cs typeface="FreesiaUPC" pitchFamily="34" charset="-34"/>
              </a:rPr>
              <a:t>(สรุป)จังหวัด</a:t>
            </a:r>
            <a:r>
              <a:rPr lang="th-TH" sz="4400" b="1" dirty="0" smtClean="0">
                <a:cs typeface="FreesiaUPC" pitchFamily="34" charset="-34"/>
              </a:rPr>
              <a:t>ที่มีประกาศพื้นที่ประสบภัยพิบัติอุทกภัย</a:t>
            </a:r>
            <a:endParaRPr lang="th-TH" sz="4400" dirty="0">
              <a:cs typeface="FreesiaUPC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71406" y="2571744"/>
            <a:ext cx="3786214" cy="1569660"/>
          </a:xfrm>
          <a:prstGeom prst="rect">
            <a:avLst/>
          </a:prstGeom>
          <a:solidFill>
            <a:schemeClr val="bg1"/>
          </a:solidFill>
          <a:ln>
            <a:solidFill>
              <a:srgbClr val="00A44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i="1" u="sng" dirty="0" smtClean="0">
                <a:solidFill>
                  <a:srgbClr val="FF0000"/>
                </a:solidFill>
                <a:cs typeface="FreesiaUPC" pitchFamily="34" charset="-34"/>
              </a:rPr>
              <a:t>ให้ขยายเวลาได้ตามจำนวนวันที่เกิดอุทกภัยจริงตามประกาศในจังหวัดนั้นๆ</a:t>
            </a:r>
            <a:endParaRPr lang="th-TH" sz="3200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643438" y="2514423"/>
            <a:ext cx="4214842" cy="1138773"/>
          </a:xfrm>
          <a:prstGeom prst="rect">
            <a:avLst/>
          </a:prstGeom>
          <a:solidFill>
            <a:srgbClr val="FFFF99"/>
          </a:solidFill>
          <a:ln>
            <a:solidFill>
              <a:srgbClr val="00A44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i="1" u="sng" dirty="0" smtClean="0">
                <a:solidFill>
                  <a:srgbClr val="C00000"/>
                </a:solidFill>
              </a:rPr>
              <a:t>ให้บวกเพิ่ม</a:t>
            </a:r>
            <a:r>
              <a:rPr lang="th-TH" sz="3200" b="1" dirty="0" smtClean="0"/>
              <a:t>ให้อีก 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๖๐ วัน ถ้าอายุสัญญาน้อยกว่า ๖๐ ให้เท่าสัญญ</a:t>
            </a:r>
            <a:r>
              <a:rPr lang="th-TH" sz="3600" b="1" i="1" u="sng" dirty="0" smtClean="0">
                <a:solidFill>
                  <a:srgbClr val="FF0000"/>
                </a:solidFill>
              </a:rPr>
              <a:t>า </a:t>
            </a:r>
            <a:endParaRPr lang="th-TH" sz="3600" i="1" u="sng" dirty="0">
              <a:solidFill>
                <a:srgbClr val="FF0000"/>
              </a:solidFill>
            </a:endParaRPr>
          </a:p>
        </p:txBody>
      </p:sp>
      <p:cxnSp>
        <p:nvCxnSpPr>
          <p:cNvPr id="11" name="ลูกศรเชื่อมต่อแบบตรง 10"/>
          <p:cNvCxnSpPr/>
          <p:nvPr/>
        </p:nvCxnSpPr>
        <p:spPr>
          <a:xfrm>
            <a:off x="0" y="4357694"/>
            <a:ext cx="914400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สี่เหลี่ยมมุมมน 11"/>
          <p:cNvSpPr/>
          <p:nvPr/>
        </p:nvSpPr>
        <p:spPr>
          <a:xfrm>
            <a:off x="785786" y="4214818"/>
            <a:ext cx="7929618" cy="571504"/>
          </a:xfrm>
          <a:prstGeom prst="roundRect">
            <a:avLst/>
          </a:prstGeom>
          <a:ln w="76200">
            <a:solidFill>
              <a:srgbClr val="E200A7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i="1" u="sng" dirty="0" smtClean="0">
                <a:solidFill>
                  <a:schemeClr val="bg1"/>
                </a:solidFill>
                <a:cs typeface="FreesiaUPC" pitchFamily="34" charset="-34"/>
              </a:rPr>
              <a:t>ผลกระทบทางอ้อม(แม้บางพื้นที่ในจังหวัดนั้นน้ำไม่ท่วม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)</a:t>
            </a:r>
            <a:endParaRPr lang="th-TH" sz="3200" dirty="0"/>
          </a:p>
        </p:txBody>
      </p:sp>
      <p:sp>
        <p:nvSpPr>
          <p:cNvPr id="14" name="ลูกศรลง 13"/>
          <p:cNvSpPr/>
          <p:nvPr/>
        </p:nvSpPr>
        <p:spPr>
          <a:xfrm>
            <a:off x="4143372" y="5072074"/>
            <a:ext cx="117157" cy="178592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ลูกศรขวา 14"/>
          <p:cNvSpPr/>
          <p:nvPr/>
        </p:nvSpPr>
        <p:spPr>
          <a:xfrm>
            <a:off x="4286248" y="4500570"/>
            <a:ext cx="4857752" cy="2643206"/>
          </a:xfrm>
          <a:prstGeom prst="rightArrow">
            <a:avLst/>
          </a:prstGeom>
          <a:solidFill>
            <a:srgbClr val="007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i="1" u="sng" dirty="0" smtClean="0">
                <a:solidFill>
                  <a:schemeClr val="bg1"/>
                </a:solidFill>
              </a:rPr>
              <a:t>ให้ฟื้นฟูภายหลังน้ำลดเท่านั้น </a:t>
            </a:r>
          </a:p>
          <a:p>
            <a:pPr algn="ctr"/>
            <a:r>
              <a:rPr lang="th-TH" sz="3200" b="1" i="1" u="sng" dirty="0" smtClean="0">
                <a:solidFill>
                  <a:srgbClr val="FFC000"/>
                </a:solidFill>
              </a:rPr>
              <a:t>(๖๐ วัน ถ้าอายุสัญญาน้อยกว่า ๖๐ ก็ให้เท่าสัญญ</a:t>
            </a:r>
            <a:r>
              <a:rPr lang="th-TH" sz="2800" b="1" i="1" u="sng" dirty="0" smtClean="0">
                <a:solidFill>
                  <a:srgbClr val="FFC000"/>
                </a:solidFill>
              </a:rPr>
              <a:t>า</a:t>
            </a:r>
            <a:r>
              <a:rPr lang="th-TH" sz="3200" b="1" i="1" u="sng" dirty="0" smtClean="0">
                <a:solidFill>
                  <a:srgbClr val="FFC000"/>
                </a:solidFill>
              </a:rPr>
              <a:t> )</a:t>
            </a:r>
            <a:endParaRPr lang="th-TH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41</a:t>
            </a:fld>
            <a:endParaRPr lang="th-TH"/>
          </a:p>
        </p:txBody>
      </p:sp>
      <p:sp>
        <p:nvSpPr>
          <p:cNvPr id="3" name="ลูกศรขวา 2"/>
          <p:cNvSpPr/>
          <p:nvPr/>
        </p:nvSpPr>
        <p:spPr>
          <a:xfrm rot="1722431">
            <a:off x="226862" y="1797078"/>
            <a:ext cx="3975507" cy="4043619"/>
          </a:xfrm>
          <a:prstGeom prst="rightArrow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i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  <a:p>
            <a:pPr algn="ctr"/>
            <a:r>
              <a:rPr lang="th-TH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ช่วงเกิดน้ำท่วม</a:t>
            </a:r>
          </a:p>
          <a:p>
            <a:pPr algn="ctr"/>
            <a:r>
              <a:rPr lang="th-TH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ในจังหวัดอื่นๆ</a:t>
            </a:r>
          </a:p>
          <a:p>
            <a:pPr algn="ctr"/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๑๐ ต.ค.-๓๑ ธ.ค.๒๕๕๓</a:t>
            </a:r>
            <a:r>
              <a:rPr lang="th-TH" sz="32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</a:p>
          <a:p>
            <a:pPr algn="ctr"/>
            <a:r>
              <a:rPr lang="th-TH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endParaRPr lang="th-TH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Freesia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14282" y="184358"/>
            <a:ext cx="8715436" cy="1446550"/>
          </a:xfrm>
          <a:prstGeom prst="rect">
            <a:avLst/>
          </a:prstGeom>
          <a:solidFill>
            <a:srgbClr val="FFFF00"/>
          </a:solidFill>
          <a:ln w="76200">
            <a:solidFill>
              <a:srgbClr val="E200A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4400" b="1" i="1" u="sng" dirty="0" smtClean="0">
                <a:solidFill>
                  <a:srgbClr val="C00000"/>
                </a:solidFill>
                <a:cs typeface="FreesiaUPC" pitchFamily="34" charset="-34"/>
              </a:rPr>
              <a:t>(สรุป</a:t>
            </a:r>
            <a:r>
              <a:rPr lang="th-TH" sz="4400" b="1" i="1" dirty="0" smtClean="0">
                <a:solidFill>
                  <a:srgbClr val="C00000"/>
                </a:solidFill>
                <a:cs typeface="FreesiaUPC" pitchFamily="34" charset="-34"/>
              </a:rPr>
              <a:t>) </a:t>
            </a:r>
            <a:r>
              <a:rPr lang="th-TH" sz="4400" b="1" i="1" u="sng" dirty="0" smtClean="0">
                <a:solidFill>
                  <a:srgbClr val="C00000"/>
                </a:solidFill>
                <a:cs typeface="FreesiaUPC" pitchFamily="34" charset="-34"/>
              </a:rPr>
              <a:t>จังหวัดอื่น</a:t>
            </a:r>
            <a:r>
              <a:rPr lang="th-TH" sz="4400" b="1" i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ที่ไม่อยู่ในพื้นที่ที่ประสบอุทกภัย </a:t>
            </a:r>
          </a:p>
          <a:p>
            <a:pPr algn="ctr"/>
            <a:r>
              <a:rPr lang="th-TH" sz="4400" b="1" dirty="0" smtClean="0">
                <a:solidFill>
                  <a:srgbClr val="800080"/>
                </a:solidFill>
                <a:cs typeface="FreesiaUPC" pitchFamily="34" charset="-34"/>
              </a:rPr>
              <a:t>หากได้รับผลกระทบด้วย</a:t>
            </a:r>
          </a:p>
        </p:txBody>
      </p:sp>
      <p:sp>
        <p:nvSpPr>
          <p:cNvPr id="15" name="ลูกศรขวา 14"/>
          <p:cNvSpPr/>
          <p:nvPr/>
        </p:nvSpPr>
        <p:spPr>
          <a:xfrm>
            <a:off x="3929058" y="3714752"/>
            <a:ext cx="5214942" cy="2857520"/>
          </a:xfrm>
          <a:prstGeom prst="rightArrow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1"/>
                </a:solidFill>
                <a:cs typeface="FreesiaUPC" pitchFamily="34" charset="-34"/>
              </a:rPr>
              <a:t>ให้ขยายเวลาได้เท่าที่ได้รับผลกระทบจริง </a:t>
            </a:r>
            <a:r>
              <a:rPr lang="th-TH" sz="3200" b="1" i="1" u="sng" dirty="0" smtClean="0">
                <a:solidFill>
                  <a:schemeClr val="bg1"/>
                </a:solidFill>
                <a:cs typeface="FreesiaUPC" pitchFamily="34" charset="-34"/>
              </a:rPr>
              <a:t>แต่ไม่เกิน ๓๐ วัน</a:t>
            </a:r>
            <a:endParaRPr lang="th-TH" sz="3200" dirty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13" name="ลูกศรโค้งซ้าย 12"/>
          <p:cNvSpPr/>
          <p:nvPr/>
        </p:nvSpPr>
        <p:spPr>
          <a:xfrm rot="20351520">
            <a:off x="7177511" y="1089168"/>
            <a:ext cx="1630059" cy="3320863"/>
          </a:xfrm>
          <a:prstGeom prst="curvedLef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ลูกศรลง 6"/>
          <p:cNvSpPr/>
          <p:nvPr/>
        </p:nvSpPr>
        <p:spPr>
          <a:xfrm>
            <a:off x="3929058" y="1714488"/>
            <a:ext cx="45719" cy="5143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CCC6F3-7CCB-453A-8544-FEEC847750EA}" type="slidenum">
              <a:rPr lang="en-US" smtClean="0"/>
              <a:pPr>
                <a:defRPr/>
              </a:pPr>
              <a:t>42</a:t>
            </a:fld>
            <a:endParaRPr lang="th-TH"/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285720" y="142852"/>
            <a:ext cx="8643998" cy="321471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smtClean="0">
                <a:solidFill>
                  <a:srgbClr val="0000CC"/>
                </a:solidFill>
                <a:cs typeface="FreesiaUPC" pitchFamily="34" charset="-34"/>
              </a:rPr>
              <a:t>4.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การขยายเวลาการให้ความช่วยเหลือผู้ประกอบอาชีพงานก่อสร้างในพื้นที่ ๓ จังหวัดชายแดนภาคใต้</a:t>
            </a:r>
          </a:p>
          <a:p>
            <a:pPr lvl="0" algn="ctr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หนังสือแจ้งเวียนของ คณะกรรมการว่าด้วยการพัสดุ ด่วนที่สุด ที่ </a:t>
            </a:r>
            <a:r>
              <a:rPr lang="th-TH" sz="4000" b="1" dirty="0" err="1" smtClean="0">
                <a:solidFill>
                  <a:srgbClr val="0000CC"/>
                </a:solidFill>
                <a:cs typeface="FreesiaUPC" pitchFamily="34" charset="-34"/>
              </a:rPr>
              <a:t>กค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sz="4000" b="1" dirty="0" err="1" smtClean="0">
                <a:solidFill>
                  <a:srgbClr val="0000CC"/>
                </a:solidFill>
                <a:cs typeface="FreesiaUPC" pitchFamily="34" charset="-34"/>
              </a:rPr>
              <a:t>กวพ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)๐๔๒๑.๓/ว ๑๖๘                         </a:t>
            </a:r>
            <a:r>
              <a:rPr lang="th-TH" sz="4000" b="1" dirty="0" err="1" smtClean="0">
                <a:solidFill>
                  <a:srgbClr val="0000CC"/>
                </a:solidFill>
                <a:cs typeface="FreesiaUPC" pitchFamily="34" charset="-34"/>
              </a:rPr>
              <a:t>ลว.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 ๑๙ พฤษภาคม ๒๕๕๔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8" name="กระป๋อง 7"/>
          <p:cNvSpPr/>
          <p:nvPr/>
        </p:nvSpPr>
        <p:spPr>
          <a:xfrm>
            <a:off x="571472" y="3500438"/>
            <a:ext cx="8286808" cy="3357562"/>
          </a:xfrm>
          <a:prstGeom prst="can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อนุมัติให้ขยายเวลาดำเนินการตามหลักเกณฑ์เดิมต่อไปได้อีก </a:t>
            </a:r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เป็นเวลา ๒ ปีจากเดิม ๒๒ พฤษภาคม ๒๕๕๔  </a:t>
            </a:r>
          </a:p>
          <a:p>
            <a:pPr lvl="0" algn="ctr"/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(ใหม่)ให้ขยายไปถึงวันที่ ๒๒ พ.ค.๒๕๕๖</a:t>
            </a:r>
            <a:endParaRPr lang="th-TH" sz="3200" dirty="0"/>
          </a:p>
        </p:txBody>
      </p:sp>
      <p:pic>
        <p:nvPicPr>
          <p:cNvPr id="9" name="รูปภาพ 8" descr="1-1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3429000"/>
            <a:ext cx="116205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43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282" y="2786058"/>
            <a:ext cx="8715436" cy="400052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5113" indent="-265113" algn="thaiDist"/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- </a:t>
            </a:r>
            <a:r>
              <a:rPr lang="th-TH" sz="36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งานก่อสร้างใหม่ ให้เพิ่มระยะเวลาก่อสร้างให้อีกไม่เกิน  ๕๐ % </a:t>
            </a:r>
            <a:r>
              <a:rPr lang="th-TH" sz="3600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ของเวลาที่ประมาณการไว้</a:t>
            </a:r>
          </a:p>
          <a:p>
            <a:pPr marL="265113" indent="-265113" algn="thaiDist"/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- </a:t>
            </a: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ให้บวกเพิ่มค่าตอบแทนพิเศษเพื่อจูงใจ ๕ %                      ของราคากลางที่คำนวณได้  </a:t>
            </a:r>
          </a:p>
          <a:p>
            <a:pPr marL="265113" indent="-265113" algn="thaiDist"/>
            <a:r>
              <a:rPr lang="th-TH" sz="3600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* จนกว่าสถานการณ์จะกลับคืนสู่ภาวะปกติ ตามประกาศของทางราชการ</a:t>
            </a:r>
            <a:r>
              <a:rPr lang="th-TH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    </a:t>
            </a:r>
            <a:endParaRPr lang="th-TH" b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500034" y="1643050"/>
            <a:ext cx="8286808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มติครม. ๑๘ ม.ค.๒๕๔๘ </a:t>
            </a:r>
          </a:p>
          <a:p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ด่วนที่สุด ที่ </a:t>
            </a:r>
            <a:r>
              <a:rPr lang="th-TH" sz="3200" b="1" dirty="0" err="1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๐๕๐๔/ว (ล) ๑๕๖๖ </a:t>
            </a:r>
            <a:r>
              <a:rPr lang="th-TH" sz="3200" b="1" dirty="0" err="1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๒๗ ม.ค. ๒๕๔๘</a:t>
            </a:r>
            <a:endParaRPr lang="th-TH" sz="3200" b="1" dirty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42844" y="71438"/>
            <a:ext cx="8858312" cy="1428736"/>
          </a:xfrm>
          <a:prstGeom prst="roundRect">
            <a:avLst/>
          </a:prstGeom>
          <a:ln w="76200">
            <a:solidFill>
              <a:srgbClr val="66006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cs typeface="FreesiaUPC" pitchFamily="34" charset="-34"/>
              </a:rPr>
              <a:t>4.1</a:t>
            </a:r>
            <a:r>
              <a:rPr lang="th-TH" sz="4400" b="1" dirty="0" smtClean="0">
                <a:cs typeface="FreesiaUPC" pitchFamily="34" charset="-34"/>
              </a:rPr>
              <a:t>มาตรการช่วยเหลือผู้ประกอบอาชีพงานก่อสร้าง                         ในพื้นที่ ๓ จังหวัดชายแดนภาคใต้ มีดังนี้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50330" cy="1811327"/>
          </a:xfrm>
          <a:ln w="76200">
            <a:solidFill>
              <a:srgbClr val="66006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t">
            <a:normAutofit fontScale="90000"/>
          </a:bodyPr>
          <a:lstStyle/>
          <a:p>
            <a:pPr marL="742950" indent="-742950" eaLnBrk="1" hangingPunct="1">
              <a:tabLst>
                <a:tab pos="2514600" algn="l"/>
              </a:tabLst>
            </a:pPr>
            <a:r>
              <a:rPr lang="en-US" sz="4000" b="1" dirty="0" smtClean="0">
                <a:solidFill>
                  <a:srgbClr val="004620"/>
                </a:solidFill>
                <a:cs typeface="FreesiaUPC" pitchFamily="34" charset="-34"/>
              </a:rPr>
              <a:t>4.2.</a:t>
            </a:r>
            <a:r>
              <a:rPr lang="th-TH" sz="4000" b="1" dirty="0" smtClean="0">
                <a:solidFill>
                  <a:srgbClr val="004620"/>
                </a:solidFill>
                <a:cs typeface="FreesiaUPC" pitchFamily="34" charset="-34"/>
              </a:rPr>
              <a:t>มาตรการช่วยเหลือผู้ประกอบอาชีพงานก่อสร้าง</a:t>
            </a:r>
            <a:br>
              <a:rPr lang="th-TH" sz="4000" b="1" dirty="0" smtClean="0">
                <a:solidFill>
                  <a:srgbClr val="004620"/>
                </a:solidFill>
                <a:cs typeface="FreesiaUPC" pitchFamily="34" charset="-34"/>
              </a:rPr>
            </a:br>
            <a:r>
              <a:rPr lang="th-TH" sz="4000" b="1" dirty="0" smtClean="0">
                <a:solidFill>
                  <a:srgbClr val="004620"/>
                </a:solidFill>
                <a:cs typeface="FreesiaUPC" pitchFamily="34" charset="-34"/>
              </a:rPr>
              <a:t>ที่ได้รับผลกระทบเนื่องจาก </a:t>
            </a:r>
            <a:br>
              <a:rPr lang="th-TH" sz="4000" b="1" dirty="0" smtClean="0">
                <a:solidFill>
                  <a:srgbClr val="004620"/>
                </a:solidFill>
                <a:cs typeface="FreesiaUPC" pitchFamily="34" charset="-34"/>
              </a:rPr>
            </a:br>
            <a:r>
              <a:rPr lang="th-TH" sz="4000" b="1" dirty="0" smtClean="0">
                <a:solidFill>
                  <a:srgbClr val="004620"/>
                </a:solidFill>
                <a:cs typeface="FreesiaUPC" pitchFamily="34" charset="-34"/>
              </a:rPr>
              <a:t>ความไม่สงบในพื้นที่ ๓ จังหวัดชายแดนภาคใต้</a:t>
            </a:r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/>
            </a:r>
            <a:br>
              <a:rPr lang="th-TH" sz="4000" b="1" dirty="0" smtClean="0"/>
            </a:br>
            <a:endParaRPr lang="th-TH" sz="4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2143116"/>
            <a:ext cx="8715436" cy="4525972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sz="3600" b="1" u="sng" dirty="0" smtClean="0">
                <a:solidFill>
                  <a:srgbClr val="CC0000"/>
                </a:solidFill>
                <a:cs typeface="FreesiaUPC" pitchFamily="34" charset="-34"/>
              </a:rPr>
              <a:t>หลักเกณฑ์</a:t>
            </a:r>
            <a:r>
              <a:rPr lang="th-TH" sz="3600" b="1" dirty="0" smtClean="0">
                <a:solidFill>
                  <a:schemeClr val="accent2"/>
                </a:solidFill>
                <a:cs typeface="FreesiaUPC" pitchFamily="34" charset="-34"/>
              </a:rPr>
              <a:t> 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(</a:t>
            </a:r>
            <a:r>
              <a:rPr lang="th-TH" sz="3600" b="1" dirty="0" err="1" smtClean="0">
                <a:solidFill>
                  <a:srgbClr val="C00000"/>
                </a:solidFill>
                <a:cs typeface="FreesiaUPC" pitchFamily="34" charset="-34"/>
              </a:rPr>
              <a:t>กค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(</a:t>
            </a:r>
            <a:r>
              <a:rPr lang="th-TH" sz="3600" b="1" dirty="0" err="1" smtClean="0">
                <a:solidFill>
                  <a:srgbClr val="C00000"/>
                </a:solidFill>
                <a:cs typeface="FreesiaUPC" pitchFamily="34" charset="-34"/>
              </a:rPr>
              <a:t>กวพ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) ๐๔๐๘</a:t>
            </a:r>
            <a:r>
              <a:rPr lang="en-US" sz="3600" b="1" dirty="0" smtClean="0">
                <a:solidFill>
                  <a:srgbClr val="C00000"/>
                </a:solidFill>
                <a:cs typeface="FreesiaUPC" pitchFamily="34" charset="-34"/>
              </a:rPr>
              <a:t>.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๔/ว ๑๐๖ </a:t>
            </a:r>
            <a:r>
              <a:rPr lang="th-TH" sz="3600" b="1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๘ มี.ค. ๒๕๔๘) </a:t>
            </a:r>
          </a:p>
          <a:p>
            <a:pPr marL="355600" indent="-355600"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cs typeface="FreesiaUPC" pitchFamily="34" charset="-34"/>
              </a:rPr>
              <a:t>   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๑) </a:t>
            </a:r>
            <a:r>
              <a:rPr lang="th-TH" b="1" dirty="0" smtClean="0">
                <a:cs typeface="FreesiaUPC" pitchFamily="34" charset="-34"/>
              </a:rPr>
              <a:t>หากคู่สัญญากับส่วนราชการไม่สามารถเข้าดำเนินงาน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               ในพื้นที่ก่อสร้างตามสัญญาจ้างได้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cs typeface="FreesiaUPC" pitchFamily="34" charset="-34"/>
              </a:rPr>
              <a:t>   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๒) เหตุไม่สงบไม่แน่นอนว่าจะยุติเมื่อใด                                                                                                               </a:t>
            </a:r>
            <a:r>
              <a:rPr lang="th-TH" b="1" dirty="0" smtClean="0">
                <a:solidFill>
                  <a:srgbClr val="009900"/>
                </a:solidFill>
                <a:cs typeface="FreesiaUPC" pitchFamily="34" charset="-34"/>
              </a:rPr>
              <a:t>๓)  </a:t>
            </a:r>
            <a:r>
              <a:rPr lang="th-TH" b="1" dirty="0" smtClean="0">
                <a:solidFill>
                  <a:srgbClr val="FF0000"/>
                </a:solidFill>
                <a:cs typeface="FreesiaUPC" pitchFamily="34" charset="-34"/>
              </a:rPr>
              <a:t>ไม่ใช่ความผิดของฝ่ายใด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cs typeface="FreesiaUPC" pitchFamily="34" charset="-34"/>
              </a:rPr>
              <a:t>	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๔) </a:t>
            </a:r>
            <a:r>
              <a:rPr lang="th-TH" sz="3600" b="1" u="sng" dirty="0" smtClean="0">
                <a:solidFill>
                  <a:srgbClr val="0000CC"/>
                </a:solidFill>
                <a:cs typeface="FreesiaUPC" pitchFamily="34" charset="-34"/>
              </a:rPr>
              <a:t>ให้คู่สัญญามีสิทธิขอยกเลิกสัญญากับทางราชการได้-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		</a:t>
            </a:r>
            <a:r>
              <a:rPr lang="th-TH" sz="3600" b="1" u="sng" dirty="0" smtClean="0">
                <a:solidFill>
                  <a:srgbClr val="0000CC"/>
                </a:solidFill>
                <a:cs typeface="FreesiaUPC" pitchFamily="34" charset="-34"/>
              </a:rPr>
              <a:t>โดยไม่ถือเป็นผู้ทิ้งงาน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cs typeface="FreesiaUPC" pitchFamily="34" charset="-34"/>
              </a:rPr>
              <a:t>   ๕) </a:t>
            </a:r>
            <a:r>
              <a:rPr lang="th-TH" b="1" dirty="0" smtClean="0">
                <a:solidFill>
                  <a:srgbClr val="CC0000"/>
                </a:solidFill>
                <a:cs typeface="FreesiaUPC" pitchFamily="34" charset="-34"/>
              </a:rPr>
              <a:t>ให้ตรวจสอบจากบันทึกการปฏิบัติงานประจำวันของ-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rgbClr val="CC0000"/>
                </a:solidFill>
                <a:cs typeface="FreesiaUPC" pitchFamily="34" charset="-34"/>
              </a:rPr>
              <a:t>        ผู้ควบคุมงาน และรายงาน</a:t>
            </a:r>
            <a:r>
              <a:rPr lang="th-TH" b="1" dirty="0" err="1" smtClean="0">
                <a:solidFill>
                  <a:srgbClr val="CC0000"/>
                </a:solidFill>
                <a:cs typeface="FreesiaUPC" pitchFamily="34" charset="-34"/>
              </a:rPr>
              <a:t>ของค</a:t>
            </a:r>
            <a:r>
              <a:rPr lang="th-TH" b="1" dirty="0" smtClean="0">
                <a:solidFill>
                  <a:srgbClr val="CC0000"/>
                </a:solidFill>
                <a:cs typeface="FreesiaUPC" pitchFamily="34" charset="-34"/>
              </a:rPr>
              <a:t>กก.ตรวจการจ้างประกอบด้วย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cs typeface="FreesiaUPC" pitchFamily="34" charset="-34"/>
              </a:rPr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678862" cy="1739900"/>
          </a:xfrm>
          <a:ln w="76200">
            <a:solidFill>
              <a:srgbClr val="66006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742950" indent="-742950" eaLnBrk="1" hangingPunct="1"/>
            <a:r>
              <a:rPr lang="en-US" sz="3600" b="1" dirty="0" smtClean="0">
                <a:solidFill>
                  <a:srgbClr val="004620"/>
                </a:solidFill>
                <a:cs typeface="FreesiaUPC" pitchFamily="34" charset="-34"/>
              </a:rPr>
              <a:t>4.3 </a:t>
            </a:r>
            <a:r>
              <a:rPr lang="th-TH" sz="3600" b="1" dirty="0" smtClean="0">
                <a:solidFill>
                  <a:srgbClr val="004620"/>
                </a:solidFill>
                <a:cs typeface="FreesiaUPC" pitchFamily="34" charset="-34"/>
              </a:rPr>
              <a:t>มติครม.กำหนดมาตรการช่วยเหลือผู้ประกอบการก่อสร้างให้ครอบคลุมในเขตพื้นที่พัฒนาเฉพาะกิจ ยะลา ปัตตานี นราธิวาส สตูล สงขลา(อ.จะนะ เทพา นาทวี สะบ้าย้อย)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60586"/>
            <a:ext cx="8785225" cy="4826000"/>
          </a:xfrm>
          <a:ln w="76200"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92075" indent="-92075" algn="ctr"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solidFill>
                  <a:srgbClr val="E600AA"/>
                </a:solidFill>
                <a:cs typeface="FreesiaUPC" pitchFamily="34" charset="-34"/>
              </a:rPr>
              <a:t>มติคณะรัฐมนตรีเมื่อ ๑๕ พ.ค.๒๕๕๐                                                                        ที่ </a:t>
            </a:r>
            <a:r>
              <a:rPr lang="th-TH" sz="3600" b="1" dirty="0" err="1" smtClean="0">
                <a:solidFill>
                  <a:srgbClr val="E600AA"/>
                </a:solidFill>
                <a:cs typeface="FreesiaUPC" pitchFamily="34" charset="-34"/>
              </a:rPr>
              <a:t>นร</a:t>
            </a:r>
            <a:r>
              <a:rPr lang="th-TH" sz="3600" b="1" dirty="0" smtClean="0">
                <a:solidFill>
                  <a:srgbClr val="E600AA"/>
                </a:solidFill>
                <a:cs typeface="FreesiaUPC" pitchFamily="34" charset="-34"/>
              </a:rPr>
              <a:t> ๐๕๔๖/ว (ล)๗๗๘๖ </a:t>
            </a:r>
            <a:r>
              <a:rPr lang="th-TH" sz="3600" b="1" dirty="0" err="1" smtClean="0">
                <a:solidFill>
                  <a:srgbClr val="E600AA"/>
                </a:solidFill>
                <a:cs typeface="FreesiaUPC" pitchFamily="34" charset="-34"/>
              </a:rPr>
              <a:t>ลว.</a:t>
            </a:r>
            <a:r>
              <a:rPr lang="th-TH" sz="3600" b="1" dirty="0" smtClean="0">
                <a:solidFill>
                  <a:srgbClr val="E600AA"/>
                </a:solidFill>
                <a:cs typeface="FreesiaUPC" pitchFamily="34" charset="-34"/>
              </a:rPr>
              <a:t>๒๑ พ.ค. ๕๐ </a:t>
            </a:r>
            <a:r>
              <a:rPr lang="th-TH" sz="3600" b="1" u="sng" dirty="0" smtClean="0">
                <a:solidFill>
                  <a:srgbClr val="E600AA"/>
                </a:solidFill>
                <a:cs typeface="FreesiaUPC" pitchFamily="34" charset="-34"/>
              </a:rPr>
              <a:t>มีมาตรการ ดังนี้</a:t>
            </a:r>
          </a:p>
          <a:p>
            <a:pPr marL="274638" indent="-274638"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solidFill>
                  <a:schemeClr val="accent2"/>
                </a:solidFill>
                <a:cs typeface="FreesiaUPC" pitchFamily="34" charset="-34"/>
              </a:rPr>
              <a:t>  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พื้นที่ในเขตพัฒนาเฉพาะกิจ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600" b="1" dirty="0" smtClean="0">
                <a:cs typeface="FreesiaUPC" pitchFamily="34" charset="-34"/>
              </a:rPr>
              <a:t>จนกว่าสถานการณ์จะคืนสู่สภาวะปกติ  ตามประกาศราชการ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solidFill>
                  <a:srgbClr val="CC0000"/>
                </a:solidFill>
                <a:cs typeface="FreesiaUPC" pitchFamily="34" charset="-34"/>
              </a:rPr>
              <a:t>            ๑) </a:t>
            </a:r>
            <a:r>
              <a:rPr lang="th-TH" sz="3600" b="1" u="sng" dirty="0" smtClean="0">
                <a:solidFill>
                  <a:srgbClr val="CC0000"/>
                </a:solidFill>
                <a:cs typeface="FreesiaUPC" pitchFamily="34" charset="-34"/>
              </a:rPr>
              <a:t>เรื่อง เงินประกันผลงาน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b="1" dirty="0" smtClean="0">
                <a:cs typeface="FreesiaUPC" pitchFamily="34" charset="-34"/>
              </a:rPr>
              <a:t>	         </a:t>
            </a:r>
            <a:r>
              <a:rPr lang="th-TH" sz="3600" b="1" dirty="0" smtClean="0">
                <a:cs typeface="FreesiaUPC" pitchFamily="34" charset="-34"/>
              </a:rPr>
              <a:t>- สัญญาจ้างก่อสร้างที่ลงนามแล้ว และยังมีนิติสัมพันธ์อยู่ 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ให้แก้ไข สัญญา</a:t>
            </a:r>
            <a:r>
              <a:rPr lang="th-TH" sz="3600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โดยเปลี่ยนใช้หนังสือค้ำประกันธนาคารแทนการหักเงินประกันผลงาน</a:t>
            </a:r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1400" dirty="0" smtClean="0"/>
              <a:t>     </a:t>
            </a:r>
            <a:endParaRPr lang="th-TH" sz="2000" b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900" dirty="0" smtClean="0"/>
              <a:t>            </a:t>
            </a:r>
            <a:r>
              <a:rPr lang="th-TH" sz="900" b="1" dirty="0" smtClean="0"/>
              <a:t>        </a:t>
            </a:r>
          </a:p>
        </p:txBody>
      </p:sp>
      <p:sp>
        <p:nvSpPr>
          <p:cNvPr id="106500" name="AutoShape 5"/>
          <p:cNvSpPr>
            <a:spLocks noChangeArrowheads="1"/>
          </p:cNvSpPr>
          <p:nvPr/>
        </p:nvSpPr>
        <p:spPr bwMode="auto">
          <a:xfrm>
            <a:off x="285720" y="2500306"/>
            <a:ext cx="287338" cy="287338"/>
          </a:xfrm>
          <a:prstGeom prst="plus">
            <a:avLst>
              <a:gd name="adj" fmla="val 24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1643063"/>
            <a:ext cx="8856662" cy="5000625"/>
          </a:xfrm>
          <a:solidFill>
            <a:schemeClr val="bg1"/>
          </a:solidFill>
          <a:ln w="76200"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h-TH" sz="3600" b="1" u="sng" dirty="0" smtClean="0">
                <a:solidFill>
                  <a:srgbClr val="FF0000"/>
                </a:solidFill>
                <a:cs typeface="FreesiaUPC" pitchFamily="34" charset="-34"/>
              </a:rPr>
              <a:t>๒) เรื่องการประกันความชำรุดบกพร่อง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cs typeface="FreesiaUPC" pitchFamily="34" charset="-34"/>
              </a:rPr>
              <a:t>    - สัญญาที่กำหนด</a:t>
            </a: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ประกันความชำรุดบกพร่อง ๒ ปี                                   </a:t>
            </a:r>
            <a:r>
              <a:rPr lang="th-TH" sz="3600" b="1" dirty="0" smtClean="0">
                <a:cs typeface="FreesiaUPC" pitchFamily="34" charset="-34"/>
              </a:rPr>
              <a:t>	ให้คืนเมื่อครบ ๑ ปี หากไม่ปรากฏความชำรุดบกพร่องแก่	งานจ้าง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cs typeface="FreesiaUPC" pitchFamily="34" charset="-34"/>
              </a:rPr>
              <a:t>    - </a:t>
            </a:r>
            <a:r>
              <a:rPr lang="th-TH" sz="3600" b="1" dirty="0" smtClean="0">
                <a:solidFill>
                  <a:srgbClr val="660033"/>
                </a:solidFill>
                <a:cs typeface="FreesiaUPC" pitchFamily="34" charset="-34"/>
              </a:rPr>
              <a:t>ส่วนเวลาประกันที่เหลือ ให้ถือว่าประกันความชำรุดบกพร่อง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solidFill>
                  <a:srgbClr val="660033"/>
                </a:solidFill>
                <a:cs typeface="FreesiaUPC" pitchFamily="34" charset="-34"/>
              </a:rPr>
              <a:t>      โดยไม่มีหลักประกัน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cs typeface="FreesiaUPC" pitchFamily="34" charset="-34"/>
              </a:rPr>
              <a:t>    - สัญญาที่กำหนดเวลาประกัน</a:t>
            </a: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เกิน ๒ ปี </a:t>
            </a:r>
            <a:r>
              <a:rPr lang="th-TH" sz="3600" b="1" dirty="0" smtClean="0">
                <a:cs typeface="FreesiaUPC" pitchFamily="34" charset="-34"/>
              </a:rPr>
              <a:t>ให้คืนหลักประกัน             	หากระยะเวลาประกันเหลือ ๑ ปีและไม่ปรากฏความชำรุด	บกพร่อง  ให้คืนในหลักเกณฑ์เดียวกัน</a:t>
            </a:r>
            <a:endParaRPr lang="th-TH" b="1" dirty="0" smtClean="0">
              <a:cs typeface="FreesiaUPC" pitchFamily="34" charset="-34"/>
            </a:endParaRPr>
          </a:p>
        </p:txBody>
      </p:sp>
      <p:sp>
        <p:nvSpPr>
          <p:cNvPr id="107523" name="Rectangle 6"/>
          <p:cNvSpPr>
            <a:spLocks noChangeArrowheads="1"/>
          </p:cNvSpPr>
          <p:nvPr/>
        </p:nvSpPr>
        <p:spPr bwMode="auto">
          <a:xfrm>
            <a:off x="214282" y="214313"/>
            <a:ext cx="8786874" cy="1382712"/>
          </a:xfrm>
          <a:prstGeom prst="rect">
            <a:avLst/>
          </a:prstGeom>
          <a:solidFill>
            <a:srgbClr val="7030A0"/>
          </a:solidFill>
          <a:ln w="9525">
            <a:solidFill>
              <a:srgbClr val="FF05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มาตรการช่วยเหลือผู้ประกอบการก่อสร้างในเขตพื้นที่พัฒนา              เฉพาะกิจ (ต่อ)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115888"/>
            <a:ext cx="8893175" cy="1169987"/>
          </a:xfrm>
          <a:solidFill>
            <a:srgbClr val="FFFF00"/>
          </a:solidFill>
          <a:ln w="76200">
            <a:solidFill>
              <a:srgbClr val="FF05BE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rgbClr val="0000CC"/>
                </a:solidFill>
                <a:cs typeface="FreesiaUPC" pitchFamily="34" charset="-34"/>
              </a:rPr>
              <a:t>4.4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มติครม.ผ่อนผันวิธีจัดหาพัสดุ ตามมาตรการช่วยเหลือฟื้นฟู           และพัฒนาเศรษฐกิจในเขตพัฒนาพิเศษเฉพาะกิจ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4" y="1357313"/>
            <a:ext cx="8893175" cy="5286375"/>
          </a:xfrm>
          <a:solidFill>
            <a:schemeClr val="bg1"/>
          </a:solidFill>
          <a:ln w="76200" cmpd="tri">
            <a:solidFill>
              <a:srgbClr val="FF9900"/>
            </a:solidFill>
          </a:ln>
        </p:spPr>
        <p:txBody>
          <a:bodyPr/>
          <a:lstStyle/>
          <a:p>
            <a:pPr marL="95250" indent="-95250" algn="ctr">
              <a:lnSpc>
                <a:spcPct val="80000"/>
              </a:lnSpc>
              <a:buNone/>
              <a:defRPr/>
            </a:pPr>
            <a:r>
              <a:rPr lang="th-TH" b="1" dirty="0" smtClean="0">
                <a:solidFill>
                  <a:srgbClr val="990000"/>
                </a:solidFill>
              </a:rPr>
              <a:t>    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ครม.มีมติเมื่อวันที่  ๒๖  พ.ค.๕๒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ด่วนที่สุด ที่ </a:t>
            </a:r>
            <a:r>
              <a:rPr lang="th-TH" b="1" dirty="0" err="1" smtClean="0">
                <a:latin typeface="Angsana New" pitchFamily="18" charset="-34"/>
                <a:cs typeface="Angsana New" pitchFamily="18" charset="-34"/>
              </a:rPr>
              <a:t>นร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๐๕๐๖ /ว ๑๑๑                 </a:t>
            </a:r>
            <a:r>
              <a:rPr lang="th-TH" b="1" dirty="0" err="1" smtClean="0">
                <a:latin typeface="Angsana New" pitchFamily="18" charset="-34"/>
                <a:cs typeface="Angsana New" pitchFamily="18" charset="-34"/>
              </a:rPr>
              <a:t>ลว.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 ๒มิ.ย. ๕๒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ให้</a:t>
            </a:r>
            <a:r>
              <a:rPr lang="th-TH" b="1" u="sng" dirty="0" smtClean="0">
                <a:solidFill>
                  <a:srgbClr val="CC0000"/>
                </a:solidFill>
                <a:cs typeface="FreesiaUPC" pitchFamily="34" charset="-34"/>
              </a:rPr>
              <a:t>ขยายเวลาต่อออกไปอีก ๒ ปี</a:t>
            </a:r>
            <a:r>
              <a:rPr lang="th-TH" b="1" u="sng" dirty="0" smtClean="0">
                <a:cs typeface="FreesiaUPC" pitchFamily="34" charset="-34"/>
              </a:rPr>
              <a:t> นับจากครม.มีมติ               </a:t>
            </a: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และ</a:t>
            </a:r>
            <a:r>
              <a:rPr lang="th-TH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ปัจจุบัน</a:t>
            </a:r>
            <a:r>
              <a:rPr lang="th-TH" b="1" u="sng" dirty="0" err="1" smtClean="0">
                <a:solidFill>
                  <a:srgbClr val="FF0000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อนุมัติให้ขยายเวลาต่อไปอีก ถึง ๒๒ พ.ค.๒๕๕๖ </a:t>
            </a:r>
          </a:p>
          <a:p>
            <a:pPr marL="95250" indent="-95250"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๑ </a:t>
            </a:r>
            <a:r>
              <a:rPr lang="th-TH" b="1" u="sng" dirty="0" smtClean="0">
                <a:solidFill>
                  <a:srgbClr val="990000"/>
                </a:solidFill>
                <a:cs typeface="FreesiaUPC" pitchFamily="34" charset="-34"/>
              </a:rPr>
              <a:t>ด้านการพัสดุ</a:t>
            </a:r>
            <a:endParaRPr lang="th-TH" b="1" u="sng" dirty="0" smtClean="0">
              <a:solidFill>
                <a:schemeClr val="accent2"/>
              </a:solidFill>
              <a:cs typeface="FreesiaUPC" pitchFamily="34" charset="-34"/>
            </a:endParaRPr>
          </a:p>
          <a:p>
            <a:pPr marL="1071563" indent="-1071563"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       - ให้ส่วนราชการจัดซื้อ/จัดจ้าง โดยใช้วิธีพิเศษ  โดยให้อยู่ในอำนาจ</a:t>
            </a:r>
            <a:r>
              <a:rPr lang="th-TH" b="1" dirty="0" smtClean="0">
                <a:solidFill>
                  <a:srgbClr val="FF0000"/>
                </a:solidFill>
                <a:cs typeface="FreesiaUPC" pitchFamily="34" charset="-34"/>
              </a:rPr>
              <a:t>ของหัวหน้าส่วนราชการ</a:t>
            </a:r>
            <a:r>
              <a:rPr lang="th-TH" b="1" dirty="0" smtClean="0">
                <a:solidFill>
                  <a:srgbClr val="FF33CC"/>
                </a:solidFill>
                <a:cs typeface="FreesiaUPC" pitchFamily="34" charset="-34"/>
              </a:rPr>
              <a:t>/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ผู้ว่าราชการจังหวัด</a:t>
            </a:r>
            <a:r>
              <a:rPr lang="th-TH" b="1" dirty="0" smtClean="0">
                <a:cs typeface="FreesiaUPC" pitchFamily="34" charset="-34"/>
              </a:rPr>
              <a:t>พิจารณาได้ตามความเหมาะสมและเป็นประโยชน์ราชการ ในกรณีดังนี้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           (๑)  </a:t>
            </a:r>
            <a:r>
              <a:rPr lang="th-TH" b="1" dirty="0" smtClean="0">
                <a:solidFill>
                  <a:srgbClr val="990000"/>
                </a:solidFill>
                <a:cs typeface="FreesiaUPC" pitchFamily="34" charset="-34"/>
              </a:rPr>
              <a:t>จัดซื้อในวงเงินเกิน ๑ แสน   ไม่เกิน ๑๕ ล้านบาท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           (๒) </a:t>
            </a:r>
            <a:r>
              <a:rPr lang="th-TH" b="1" dirty="0" smtClean="0">
                <a:solidFill>
                  <a:srgbClr val="990000"/>
                </a:solidFill>
                <a:cs typeface="FreesiaUPC" pitchFamily="34" charset="-34"/>
              </a:rPr>
              <a:t>จัดจ้างในวงเงินเกิน ๑ แสน   ไม่เกิน ๓๐ ล้านบาท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h-TH" b="1" dirty="0" smtClean="0">
                <a:solidFill>
                  <a:srgbClr val="990000"/>
                </a:solidFill>
                <a:cs typeface="FreesiaUPC" pitchFamily="34" charset="-34"/>
              </a:rPr>
              <a:t>	</a:t>
            </a:r>
            <a:r>
              <a:rPr lang="th-TH" b="1" dirty="0" smtClean="0">
                <a:cs typeface="FreesiaUPC" pitchFamily="34" charset="-34"/>
              </a:rPr>
              <a:t> - สำหรับการตรวจรับพัสดุ/งาน ให้ตรวจให้เสร็จโดยเร็ว โดยถือ	</a:t>
            </a:r>
            <a:r>
              <a:rPr lang="th-TH" b="1" dirty="0" err="1" smtClean="0">
                <a:cs typeface="FreesiaUPC" pitchFamily="34" charset="-34"/>
              </a:rPr>
              <a:t>ปฎิบัติ</a:t>
            </a:r>
            <a:r>
              <a:rPr lang="th-TH" b="1" dirty="0" smtClean="0">
                <a:cs typeface="FreesiaUPC" pitchFamily="34" charset="-34"/>
              </a:rPr>
              <a:t>ตาม( หนังสือเวียน</a:t>
            </a:r>
            <a:r>
              <a:rPr lang="th-TH" b="1" dirty="0" err="1" smtClean="0">
                <a:cs typeface="FreesiaUPC" pitchFamily="34" charset="-34"/>
              </a:rPr>
              <a:t>กวพ.</a:t>
            </a:r>
            <a:r>
              <a:rPr lang="th-TH" b="1" dirty="0" smtClean="0">
                <a:cs typeface="FreesiaUPC" pitchFamily="34" charset="-34"/>
              </a:rPr>
              <a:t>ที่ </a:t>
            </a:r>
            <a:r>
              <a:rPr lang="th-TH" b="1" dirty="0" err="1" smtClean="0">
                <a:cs typeface="FreesiaUPC" pitchFamily="34" charset="-34"/>
              </a:rPr>
              <a:t>นร</a:t>
            </a:r>
            <a:r>
              <a:rPr lang="th-TH" b="1" dirty="0" smtClean="0">
                <a:cs typeface="FreesiaUPC" pitchFamily="34" charset="-34"/>
              </a:rPr>
              <a:t> ๑๓๐๕/ ว ๕๘๕๕ ลงวันที่ 	๑๑ กรกฎาคม  ๒๕๔๔)    </a:t>
            </a:r>
            <a:endParaRPr lang="th-TH" sz="2800" b="1" dirty="0" smtClean="0">
              <a:solidFill>
                <a:srgbClr val="990000"/>
              </a:solidFill>
              <a:cs typeface="FreesiaUPC" pitchFamily="34" charset="-34"/>
            </a:endParaRPr>
          </a:p>
        </p:txBody>
      </p:sp>
      <p:sp>
        <p:nvSpPr>
          <p:cNvPr id="118788" name="AutoShape 4"/>
          <p:cNvSpPr>
            <a:spLocks noChangeArrowheads="1"/>
          </p:cNvSpPr>
          <p:nvPr/>
        </p:nvSpPr>
        <p:spPr bwMode="auto">
          <a:xfrm>
            <a:off x="285750" y="1285875"/>
            <a:ext cx="400050" cy="438150"/>
          </a:xfrm>
          <a:prstGeom prst="star5">
            <a:avLst/>
          </a:prstGeom>
          <a:solidFill>
            <a:schemeClr val="accent2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รูปหกเหลี่ยม 1"/>
          <p:cNvSpPr/>
          <p:nvPr/>
        </p:nvSpPr>
        <p:spPr>
          <a:xfrm>
            <a:off x="500063" y="214289"/>
            <a:ext cx="8215312" cy="1785961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400" b="1" dirty="0">
              <a:solidFill>
                <a:srgbClr val="0000CC"/>
              </a:solidFill>
              <a:latin typeface="Cord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dirty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มติคณะรัฐมนตรี และหนังสือเวียน          ที่เกี่ยวข้องกับการจัดซื้อจัดจ้าง            </a:t>
            </a:r>
            <a:r>
              <a:rPr lang="th-TH" sz="4400" b="1" u="sng" dirty="0">
                <a:solidFill>
                  <a:srgbClr val="FF0000"/>
                </a:solidFill>
              </a:rPr>
              <a:t>ค้นหาได้จาก</a:t>
            </a:r>
            <a:r>
              <a:rPr lang="th-TH" sz="4400" b="1" u="sng" dirty="0" smtClean="0">
                <a:solidFill>
                  <a:srgbClr val="FF0000"/>
                </a:solidFill>
              </a:rPr>
              <a:t>เว็บไซต์ ฯลฯ</a:t>
            </a:r>
            <a:endParaRPr lang="th-TH" sz="4400" b="1" u="sng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th-TH" sz="4400" dirty="0">
              <a:solidFill>
                <a:srgbClr val="0000CC"/>
              </a:solidFill>
            </a:endParaRPr>
          </a:p>
        </p:txBody>
      </p:sp>
      <p:sp>
        <p:nvSpPr>
          <p:cNvPr id="3" name="เฟรม 2"/>
          <p:cNvSpPr/>
          <p:nvPr/>
        </p:nvSpPr>
        <p:spPr>
          <a:xfrm>
            <a:off x="214313" y="2000250"/>
            <a:ext cx="8786812" cy="4643438"/>
          </a:xfrm>
          <a:prstGeom prst="fra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49156" name="สี่เหลี่ยมผืนผ้า 5"/>
          <p:cNvSpPr>
            <a:spLocks noChangeArrowheads="1"/>
          </p:cNvSpPr>
          <p:nvPr/>
        </p:nvSpPr>
        <p:spPr bwMode="auto">
          <a:xfrm>
            <a:off x="857250" y="2643188"/>
            <a:ext cx="7500938" cy="646112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www.cgd.go.th</a:t>
            </a:r>
            <a:r>
              <a:rPr lang="en-US" dirty="0"/>
              <a:t> </a:t>
            </a:r>
            <a:r>
              <a:rPr lang="th-TH" dirty="0"/>
              <a:t>(กรมบัญชีกลาง)</a:t>
            </a:r>
          </a:p>
        </p:txBody>
      </p:sp>
      <p:sp>
        <p:nvSpPr>
          <p:cNvPr id="49157" name="สี่เหลี่ยมผืนผ้า 6"/>
          <p:cNvSpPr>
            <a:spLocks noChangeArrowheads="1"/>
          </p:cNvSpPr>
          <p:nvPr/>
        </p:nvSpPr>
        <p:spPr bwMode="auto">
          <a:xfrm>
            <a:off x="857250" y="3286125"/>
            <a:ext cx="7500938" cy="64611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www.gprocurementd.go.th</a:t>
            </a:r>
            <a:r>
              <a:rPr lang="en-US"/>
              <a:t> </a:t>
            </a:r>
            <a:endParaRPr lang="th-TH"/>
          </a:p>
        </p:txBody>
      </p:sp>
      <p:sp>
        <p:nvSpPr>
          <p:cNvPr id="49158" name="สี่เหลี่ยมผืนผ้า 10"/>
          <p:cNvSpPr>
            <a:spLocks noChangeArrowheads="1"/>
          </p:cNvSpPr>
          <p:nvPr/>
        </p:nvSpPr>
        <p:spPr bwMode="auto">
          <a:xfrm>
            <a:off x="857250" y="3929063"/>
            <a:ext cx="7500938" cy="646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www.cabinet.thaigov.go.th</a:t>
            </a:r>
            <a:r>
              <a:rPr lang="th-TH">
                <a:solidFill>
                  <a:schemeClr val="bg1"/>
                </a:solidFill>
              </a:rPr>
              <a:t>(สลค)</a:t>
            </a:r>
          </a:p>
        </p:txBody>
      </p:sp>
      <p:sp>
        <p:nvSpPr>
          <p:cNvPr id="49159" name="สี่เหลี่ยมผืนผ้า 11"/>
          <p:cNvSpPr>
            <a:spLocks noChangeArrowheads="1"/>
          </p:cNvSpPr>
          <p:nvPr/>
        </p:nvSpPr>
        <p:spPr bwMode="auto">
          <a:xfrm>
            <a:off x="857250" y="4572000"/>
            <a:ext cx="7572375" cy="646113"/>
          </a:xfrm>
          <a:prstGeom prst="rect">
            <a:avLst/>
          </a:prstGeom>
          <a:solidFill>
            <a:srgbClr val="FEDEF8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hlinkClick r:id="rId4"/>
              </a:rPr>
              <a:t>www.oag.go.th</a:t>
            </a:r>
            <a:r>
              <a:rPr lang="th-TH">
                <a:solidFill>
                  <a:srgbClr val="C00000"/>
                </a:solidFill>
              </a:rPr>
              <a:t>(สำนักงบประมาณ)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92953-BE78-4580-A4F5-B588AB8A23AB}" type="slidenum">
              <a:rPr lang="en-US"/>
              <a:pPr>
                <a:defRPr/>
              </a:pPr>
              <a:t>48</a:t>
            </a:fld>
            <a:endParaRPr lang="th-TH"/>
          </a:p>
        </p:txBody>
      </p:sp>
      <p:sp>
        <p:nvSpPr>
          <p:cNvPr id="49161" name="สี่เหลี่ยมผืนผ้า 9"/>
          <p:cNvSpPr>
            <a:spLocks noChangeArrowheads="1"/>
          </p:cNvSpPr>
          <p:nvPr/>
        </p:nvSpPr>
        <p:spPr bwMode="auto">
          <a:xfrm>
            <a:off x="785813" y="5214938"/>
            <a:ext cx="8072437" cy="9239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ngsana New" pitchFamily="18" charset="-34"/>
                <a:hlinkClick r:id="rId5"/>
              </a:rPr>
              <a:t>www.tisi.go.th</a:t>
            </a:r>
            <a:r>
              <a:rPr lang="th-TH" sz="5400" dirty="0">
                <a:solidFill>
                  <a:schemeClr val="bg1"/>
                </a:solidFill>
                <a:latin typeface="Angsana New" pitchFamily="18" charset="-34"/>
              </a:rPr>
              <a:t> </a:t>
            </a:r>
            <a:r>
              <a:rPr lang="th-TH" sz="3200" dirty="0">
                <a:latin typeface="Angsana New" pitchFamily="18" charset="-34"/>
              </a:rPr>
              <a:t>(</a:t>
            </a:r>
            <a:r>
              <a:rPr lang="th-TH" sz="3200" dirty="0" err="1">
                <a:latin typeface="Angsana New" pitchFamily="18" charset="-34"/>
              </a:rPr>
              <a:t>สนง.</a:t>
            </a:r>
            <a:r>
              <a:rPr lang="th-TH" sz="3200" dirty="0">
                <a:latin typeface="Angsana New" pitchFamily="18" charset="-34"/>
              </a:rPr>
              <a:t>มาตรฐานผลิตภัณฑ์อุตสาหกรรม (สมอ.)</a:t>
            </a:r>
            <a:endParaRPr lang="th-TH" dirty="0"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91F890-1B8A-442C-9E15-30D22A42AFA7}" type="slidenum">
              <a:rPr lang="en-US" smtClean="0"/>
              <a:pPr>
                <a:defRPr/>
              </a:pPr>
              <a:t>49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71500" y="285729"/>
            <a:ext cx="8215313" cy="6215106"/>
          </a:xfrm>
          <a:prstGeom prst="roundRect">
            <a:avLst/>
          </a:prstGeom>
          <a:solidFill>
            <a:srgbClr val="FFFFB9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7200" b="1" dirty="0">
                <a:solidFill>
                  <a:srgbClr val="632B8D"/>
                </a:solidFill>
                <a:latin typeface="Antique Olive Compact" pitchFamily="34" charset="0"/>
                <a:cs typeface="FreesiaUPC" pitchFamily="34" charset="-34"/>
              </a:rPr>
              <a:t>การบริหาร</a:t>
            </a:r>
            <a:r>
              <a:rPr lang="th-TH" sz="7200" b="1" dirty="0" smtClean="0">
                <a:solidFill>
                  <a:srgbClr val="632B8D"/>
                </a:solidFill>
                <a:latin typeface="Antique Olive Compact" pitchFamily="34" charset="0"/>
                <a:cs typeface="FreesiaUPC" pitchFamily="34" charset="-34"/>
              </a:rPr>
              <a:t>ด้าน</a:t>
            </a:r>
          </a:p>
          <a:p>
            <a:pPr algn="ctr">
              <a:defRPr/>
            </a:pPr>
            <a:r>
              <a:rPr lang="th-TH" sz="7200" b="1" dirty="0" smtClean="0">
                <a:solidFill>
                  <a:srgbClr val="632B8D"/>
                </a:solidFill>
                <a:latin typeface="Antique Olive Compact" pitchFamily="34" charset="0"/>
                <a:cs typeface="FreesiaUPC" pitchFamily="34" charset="-34"/>
              </a:rPr>
              <a:t>การเงิน </a:t>
            </a:r>
            <a:r>
              <a:rPr lang="th-TH" sz="7200" b="1" dirty="0">
                <a:solidFill>
                  <a:srgbClr val="632B8D"/>
                </a:solidFill>
                <a:latin typeface="Antique Olive Compact" pitchFamily="34" charset="0"/>
                <a:cs typeface="FreesiaUPC" pitchFamily="34" charset="-34"/>
              </a:rPr>
              <a:t>และ </a:t>
            </a:r>
            <a:r>
              <a:rPr lang="th-TH" sz="7200" b="1" dirty="0" smtClean="0">
                <a:solidFill>
                  <a:srgbClr val="632B8D"/>
                </a:solidFill>
                <a:latin typeface="Antique Olive Compact" pitchFamily="34" charset="0"/>
                <a:cs typeface="FreesiaUPC" pitchFamily="34" charset="-34"/>
              </a:rPr>
              <a:t>งบประมาณ</a:t>
            </a:r>
          </a:p>
          <a:p>
            <a:pPr algn="ctr">
              <a:defRPr/>
            </a:pPr>
            <a:r>
              <a:rPr lang="th-TH" sz="7200" b="1" dirty="0" smtClean="0">
                <a:solidFill>
                  <a:srgbClr val="632B8D"/>
                </a:solidFill>
                <a:latin typeface="Antique Olive Compact" pitchFamily="34" charset="0"/>
                <a:cs typeface="FreesiaUPC" pitchFamily="34" charset="-34"/>
              </a:rPr>
              <a:t>ที่ผู้บริหารควรรู้</a:t>
            </a:r>
            <a:endParaRPr lang="th-TH" sz="7200" dirty="0">
              <a:solidFill>
                <a:srgbClr val="632B8D"/>
              </a:solidFill>
            </a:endParaRPr>
          </a:p>
        </p:txBody>
      </p:sp>
      <p:pic>
        <p:nvPicPr>
          <p:cNvPr id="5" name="รูปภาพ 4" descr="QFKL0CA5VCD84CAWAC0IHCAJYFEU4CAHCZ77OCADKDLQPCAFJ3LHICAVSJ16CCA7B1MV3CA78AYMJCAQZ2LWKCA4788KYCAM0JC1SCA5U80IGCAS1RECUCAGSAQTOCAZNCF31CA9MUR0GCAIAW8C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9" y="381000"/>
            <a:ext cx="3000396" cy="142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14313" y="142875"/>
            <a:ext cx="8786812" cy="1571625"/>
          </a:xfrm>
          <a:prstGeom prst="roundRect">
            <a:avLst/>
          </a:prstGeom>
          <a:solidFill>
            <a:srgbClr val="E1FF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u="sng" dirty="0">
                <a:solidFill>
                  <a:srgbClr val="C00000"/>
                </a:solidFill>
                <a:cs typeface="FreesiaUPC" pitchFamily="34" charset="-34"/>
              </a:rPr>
              <a:t>เงินงบประมาณ</a:t>
            </a:r>
          </a:p>
          <a:p>
            <a:pPr algn="ctr">
              <a:defRPr/>
            </a:pPr>
            <a:r>
              <a:rPr lang="th-TH" sz="4400" b="1" dirty="0">
                <a:solidFill>
                  <a:srgbClr val="0000CC"/>
                </a:solidFill>
                <a:cs typeface="FreesiaUPC" pitchFamily="34" charset="-34"/>
              </a:rPr>
              <a:t>ที่จะนำมาใช้กับ</a:t>
            </a:r>
            <a:r>
              <a:rPr lang="th-TH" sz="4400" b="1" dirty="0" smtClean="0">
                <a:solidFill>
                  <a:srgbClr val="0000CC"/>
                </a:solidFill>
                <a:cs typeface="FreesiaUPC" pitchFamily="34" charset="-34"/>
              </a:rPr>
              <a:t>การจัดหาพัสดุประกอบด้วย</a:t>
            </a:r>
            <a:endParaRPr lang="th-TH" sz="5400" dirty="0"/>
          </a:p>
        </p:txBody>
      </p:sp>
      <p:sp>
        <p:nvSpPr>
          <p:cNvPr id="6" name="วงรี 5"/>
          <p:cNvSpPr/>
          <p:nvPr/>
        </p:nvSpPr>
        <p:spPr>
          <a:xfrm>
            <a:off x="71406" y="2500306"/>
            <a:ext cx="3143250" cy="2071689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chemeClr val="bg1"/>
                </a:solidFill>
                <a:cs typeface="FreesiaUPC" pitchFamily="34" charset="-34"/>
              </a:rPr>
              <a:t>เงินกู้ </a:t>
            </a:r>
          </a:p>
          <a:p>
            <a:pPr algn="ctr">
              <a:defRPr/>
            </a:pPr>
            <a:r>
              <a:rPr lang="th-TH" b="1" u="sng" dirty="0">
                <a:solidFill>
                  <a:schemeClr val="bg1"/>
                </a:solidFill>
                <a:cs typeface="FreesiaUPC" pitchFamily="34" charset="-34"/>
              </a:rPr>
              <a:t>ที่ </a:t>
            </a:r>
            <a:r>
              <a:rPr lang="th-TH" b="1" u="sng" dirty="0" err="1">
                <a:solidFill>
                  <a:schemeClr val="bg1"/>
                </a:solidFill>
                <a:cs typeface="FreesiaUPC" pitchFamily="34" charset="-34"/>
              </a:rPr>
              <a:t>กค.</a:t>
            </a:r>
            <a:r>
              <a:rPr lang="th-TH" b="1" u="sng" dirty="0">
                <a:solidFill>
                  <a:schemeClr val="bg1"/>
                </a:solidFill>
                <a:cs typeface="FreesiaUPC" pitchFamily="34" charset="-34"/>
              </a:rPr>
              <a:t> กู้จากต่างประเทศ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2500298" y="2143116"/>
            <a:ext cx="3857651" cy="2571750"/>
          </a:xfrm>
          <a:prstGeom prst="ellipse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chemeClr val="bg1"/>
                </a:solidFill>
                <a:cs typeface="FreesiaUPC" pitchFamily="34" charset="-34"/>
              </a:rPr>
              <a:t>เงินงบประมาณ</a:t>
            </a:r>
            <a:r>
              <a:rPr lang="th-TH" b="1" u="sng" dirty="0" smtClean="0">
                <a:solidFill>
                  <a:schemeClr val="bg1"/>
                </a:solidFill>
                <a:cs typeface="FreesiaUPC" pitchFamily="34" charset="-34"/>
              </a:rPr>
              <a:t>รายจ่ายประจำปี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8" name="วงรี 7"/>
          <p:cNvSpPr/>
          <p:nvPr/>
        </p:nvSpPr>
        <p:spPr>
          <a:xfrm>
            <a:off x="1571604" y="5715016"/>
            <a:ext cx="4643470" cy="1143008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rgbClr val="C00000"/>
                </a:solidFill>
                <a:cs typeface="FreesiaUPC" pitchFamily="34" charset="-34"/>
              </a:rPr>
              <a:t>เงินช่วยเหลือจาก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ต่างประเทศ</a:t>
            </a:r>
            <a:endParaRPr lang="th-TH" dirty="0"/>
          </a:p>
        </p:txBody>
      </p:sp>
      <p:sp>
        <p:nvSpPr>
          <p:cNvPr id="9" name="ลูกศรขวา 8"/>
          <p:cNvSpPr/>
          <p:nvPr/>
        </p:nvSpPr>
        <p:spPr>
          <a:xfrm rot="20673701">
            <a:off x="2071688" y="1920875"/>
            <a:ext cx="1214437" cy="64293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" name="ลูกศรขวา 9"/>
          <p:cNvSpPr/>
          <p:nvPr/>
        </p:nvSpPr>
        <p:spPr>
          <a:xfrm rot="1693345">
            <a:off x="5421653" y="1856217"/>
            <a:ext cx="1357313" cy="61118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" name="ลูกศรขวา 10"/>
          <p:cNvSpPr/>
          <p:nvPr/>
        </p:nvSpPr>
        <p:spPr>
          <a:xfrm rot="9878616">
            <a:off x="5566402" y="5955895"/>
            <a:ext cx="808037" cy="72231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2" name="ลูกศรขวา 11"/>
          <p:cNvSpPr/>
          <p:nvPr/>
        </p:nvSpPr>
        <p:spPr>
          <a:xfrm rot="13644514">
            <a:off x="868040" y="5169318"/>
            <a:ext cx="1476375" cy="72072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7C73BAFB-1E0C-4AC0-9A7F-8B5BC4986135}" type="slidenum">
              <a:rPr lang="en-US"/>
              <a:pPr>
                <a:defRPr/>
              </a:pPr>
              <a:t>50</a:t>
            </a:fld>
            <a:endParaRPr lang="th-TH"/>
          </a:p>
        </p:txBody>
      </p:sp>
      <p:sp>
        <p:nvSpPr>
          <p:cNvPr id="15" name="สามเหลี่ยมหน้าจั่ว 14"/>
          <p:cNvSpPr/>
          <p:nvPr/>
        </p:nvSpPr>
        <p:spPr>
          <a:xfrm>
            <a:off x="2357422" y="4143380"/>
            <a:ext cx="2071689" cy="1428760"/>
          </a:xfrm>
          <a:prstGeom prst="triangle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 smtClean="0">
                <a:solidFill>
                  <a:srgbClr val="FF0000"/>
                </a:solidFill>
                <a:cs typeface="FreesiaUPC" pitchFamily="34" charset="-34"/>
              </a:rPr>
              <a:t>งบจังหวัด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16" name="สามเหลี่ยมหน้าจั่ว 15"/>
          <p:cNvSpPr/>
          <p:nvPr/>
        </p:nvSpPr>
        <p:spPr>
          <a:xfrm>
            <a:off x="4000496" y="4000504"/>
            <a:ext cx="2071688" cy="1571636"/>
          </a:xfrm>
          <a:prstGeom prst="triangl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800" b="1" u="sng" dirty="0">
                <a:solidFill>
                  <a:srgbClr val="FF0000"/>
                </a:solidFill>
                <a:cs typeface="FreesiaUPC" pitchFamily="34" charset="-34"/>
              </a:rPr>
              <a:t>งบกลุ่มจังหวัด</a:t>
            </a:r>
            <a:endParaRPr lang="th-TH" sz="2800" dirty="0">
              <a:solidFill>
                <a:srgbClr val="FF0000"/>
              </a:solidFill>
            </a:endParaRPr>
          </a:p>
        </p:txBody>
      </p:sp>
      <p:sp>
        <p:nvSpPr>
          <p:cNvPr id="18" name="ลูกศรลง 17"/>
          <p:cNvSpPr/>
          <p:nvPr/>
        </p:nvSpPr>
        <p:spPr>
          <a:xfrm>
            <a:off x="4214810" y="1643050"/>
            <a:ext cx="500066" cy="500066"/>
          </a:xfrm>
          <a:prstGeom prst="down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วงรี 18"/>
          <p:cNvSpPr/>
          <p:nvPr/>
        </p:nvSpPr>
        <p:spPr>
          <a:xfrm>
            <a:off x="5857884" y="2214554"/>
            <a:ext cx="3286116" cy="44291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rgbClr val="002060"/>
                </a:solidFill>
                <a:cs typeface="FreesiaUPC" pitchFamily="34" charset="-34"/>
              </a:rPr>
              <a:t>เงินที่รมต.ว่าการกระทรวงการคลังอนุญาตให้ไม่ต้องนำส่ง</a:t>
            </a:r>
            <a:r>
              <a:rPr lang="th-TH" sz="3200" b="1" u="sng" dirty="0" smtClean="0">
                <a:solidFill>
                  <a:srgbClr val="002060"/>
                </a:solidFill>
                <a:cs typeface="FreesiaUPC" pitchFamily="34" charset="-34"/>
              </a:rPr>
              <a:t>คลัง เช่น </a:t>
            </a:r>
            <a:r>
              <a:rPr lang="th-TH" sz="3200" b="1" u="sng" dirty="0" smtClean="0">
                <a:solidFill>
                  <a:srgbClr val="660066"/>
                </a:solidFill>
                <a:cs typeface="FreesiaUPC" pitchFamily="34" charset="-34"/>
              </a:rPr>
              <a:t>เงินบำรุงสถานพยาบาล/</a:t>
            </a:r>
          </a:p>
          <a:p>
            <a:pPr algn="ctr">
              <a:defRPr/>
            </a:pPr>
            <a:r>
              <a:rPr lang="th-TH" sz="3200" b="1" u="sng" dirty="0" smtClean="0">
                <a:solidFill>
                  <a:srgbClr val="002060"/>
                </a:solidFill>
                <a:cs typeface="FreesiaUPC" pitchFamily="34" charset="-34"/>
              </a:rPr>
              <a:t>เงินรายได้สถานศึกษา</a:t>
            </a:r>
            <a:endParaRPr lang="th-TH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85750" y="357188"/>
            <a:ext cx="8643938" cy="1428750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FFFFBD"/>
                </a:solidFill>
                <a:cs typeface="FreesiaUPC" pitchFamily="34" charset="-34"/>
              </a:rPr>
              <a:t>เงินนอก</a:t>
            </a:r>
            <a:r>
              <a:rPr lang="th-TH" sz="4800" b="1" dirty="0" smtClean="0">
                <a:solidFill>
                  <a:srgbClr val="FFFFBD"/>
                </a:solidFill>
                <a:cs typeface="FreesiaUPC" pitchFamily="34" charset="-34"/>
              </a:rPr>
              <a:t>งบประมาณ</a:t>
            </a:r>
            <a:endParaRPr lang="th-TH" sz="4800" b="1" dirty="0">
              <a:solidFill>
                <a:srgbClr val="FFFFBD"/>
              </a:solidFill>
              <a:cs typeface="FreesiaUPC" pitchFamily="34" charset="-34"/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20" y="2786063"/>
            <a:ext cx="2857520" cy="2928937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i="1" dirty="0">
                <a:solidFill>
                  <a:srgbClr val="0000CC"/>
                </a:solidFill>
                <a:cs typeface="FreesiaUPC" pitchFamily="34" charset="-34"/>
              </a:rPr>
              <a:t>เงินรายได้ขอ</a:t>
            </a:r>
            <a:r>
              <a:rPr lang="th-TH" sz="4800" b="1" i="1" dirty="0" smtClean="0">
                <a:solidFill>
                  <a:srgbClr val="0000CC"/>
                </a:solidFill>
                <a:cs typeface="FreesiaUPC" pitchFamily="34" charset="-34"/>
              </a:rPr>
              <a:t>งมหาวิทยาลัย</a:t>
            </a:r>
            <a:endParaRPr lang="th-TH" sz="4800" dirty="0">
              <a:solidFill>
                <a:srgbClr val="0000CC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3500438" y="2786063"/>
            <a:ext cx="2500312" cy="30003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u="sng" dirty="0" smtClean="0">
                <a:solidFill>
                  <a:srgbClr val="FFFFBD"/>
                </a:solidFill>
                <a:cs typeface="FreesiaUPC" pitchFamily="34" charset="-34"/>
              </a:rPr>
              <a:t>เงิน</a:t>
            </a:r>
            <a:r>
              <a:rPr lang="th-TH" sz="4800" b="1" u="sng" dirty="0">
                <a:solidFill>
                  <a:srgbClr val="FFFFBD"/>
                </a:solidFill>
                <a:cs typeface="FreesiaUPC" pitchFamily="34" charset="-34"/>
              </a:rPr>
              <a:t>บริจาค</a:t>
            </a:r>
            <a:endParaRPr lang="th-TH" sz="4800" dirty="0">
              <a:solidFill>
                <a:srgbClr val="FFFFBD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6357938" y="2857500"/>
            <a:ext cx="2428875" cy="192882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u="sng" dirty="0">
                <a:solidFill>
                  <a:srgbClr val="C00000"/>
                </a:solidFill>
                <a:cs typeface="FreesiaUPC" pitchFamily="34" charset="-34"/>
              </a:rPr>
              <a:t>เงินกองทุน</a:t>
            </a:r>
            <a:endParaRPr lang="th-TH" sz="4800" dirty="0">
              <a:solidFill>
                <a:srgbClr val="C00000"/>
              </a:solidFill>
            </a:endParaRPr>
          </a:p>
        </p:txBody>
      </p:sp>
      <p:cxnSp>
        <p:nvCxnSpPr>
          <p:cNvPr id="7" name="ตัวเชื่อมต่อตรง 6"/>
          <p:cNvCxnSpPr/>
          <p:nvPr/>
        </p:nvCxnSpPr>
        <p:spPr>
          <a:xfrm>
            <a:off x="1785938" y="2286000"/>
            <a:ext cx="5715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ดาว 5 แฉก 13"/>
          <p:cNvSpPr/>
          <p:nvPr/>
        </p:nvSpPr>
        <p:spPr>
          <a:xfrm>
            <a:off x="1714500" y="2571750"/>
            <a:ext cx="214313" cy="1428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5" name="ดาว 5 แฉก 14"/>
          <p:cNvSpPr/>
          <p:nvPr/>
        </p:nvSpPr>
        <p:spPr>
          <a:xfrm>
            <a:off x="4643438" y="2500313"/>
            <a:ext cx="214312" cy="2143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6" name="ดาว 5 แฉก 15"/>
          <p:cNvSpPr/>
          <p:nvPr/>
        </p:nvSpPr>
        <p:spPr>
          <a:xfrm>
            <a:off x="7429500" y="2571750"/>
            <a:ext cx="214313" cy="1428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25" name="ลูกศรลง 24"/>
          <p:cNvSpPr/>
          <p:nvPr/>
        </p:nvSpPr>
        <p:spPr>
          <a:xfrm>
            <a:off x="7500938" y="2286000"/>
            <a:ext cx="46037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26" name="ลูกศรลง 25"/>
          <p:cNvSpPr/>
          <p:nvPr/>
        </p:nvSpPr>
        <p:spPr>
          <a:xfrm>
            <a:off x="4714875" y="2286000"/>
            <a:ext cx="46038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27" name="ลูกศรลง 26"/>
          <p:cNvSpPr/>
          <p:nvPr/>
        </p:nvSpPr>
        <p:spPr>
          <a:xfrm>
            <a:off x="1785938" y="2286000"/>
            <a:ext cx="71437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3" name="พับมุม 12"/>
          <p:cNvSpPr/>
          <p:nvPr/>
        </p:nvSpPr>
        <p:spPr>
          <a:xfrm>
            <a:off x="6072198" y="4929198"/>
            <a:ext cx="2786082" cy="164307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cs typeface="FreesiaUPC" pitchFamily="34" charset="-34"/>
              </a:rPr>
              <a:t>งบไทยเข้มแข็ง</a:t>
            </a:r>
          </a:p>
          <a:p>
            <a:pPr algn="ctr"/>
            <a:r>
              <a:rPr lang="th-TH" sz="2800" b="1" dirty="0" smtClean="0">
                <a:solidFill>
                  <a:schemeClr val="tx1"/>
                </a:solidFill>
                <a:cs typeface="FreesiaUPC" pitchFamily="34" charset="-34"/>
              </a:rPr>
              <a:t>(เงินกู้ภายในประเทศ)</a:t>
            </a:r>
            <a:endParaRPr lang="th-TH" sz="2800" dirty="0"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48718-5C7F-4A6B-8712-6ED1F89765D0}" type="slidenum">
              <a:rPr lang="en-US" smtClean="0"/>
              <a:pPr>
                <a:defRPr/>
              </a:pPr>
              <a:t>52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214289"/>
            <a:ext cx="8572500" cy="6572297"/>
          </a:xfrm>
          <a:prstGeom prst="roundRect">
            <a:avLst/>
          </a:prstGeom>
          <a:solidFill>
            <a:srgbClr val="F2EFF5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8800" b="1" dirty="0">
              <a:solidFill>
                <a:srgbClr val="0000CC"/>
              </a:solidFill>
              <a:latin typeface="CordiaUPC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7200" b="1" dirty="0" smtClean="0">
              <a:solidFill>
                <a:schemeClr val="bg1"/>
              </a:solidFill>
              <a:latin typeface="CordiaUPC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7200" b="1" dirty="0" smtClean="0">
              <a:solidFill>
                <a:schemeClr val="bg1"/>
              </a:solidFill>
              <a:latin typeface="Cord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5400" b="1" dirty="0" smtClean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กรณีงบประมาณที่ได้รับจัดสรร</a:t>
            </a:r>
          </a:p>
          <a:p>
            <a:pPr algn="ctr">
              <a:defRPr/>
            </a:pPr>
            <a:r>
              <a:rPr lang="th-TH" sz="5400" b="1" dirty="0" smtClean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มีไม่เพียงพอ</a:t>
            </a:r>
            <a:endParaRPr lang="th-TH" sz="5400" b="1" dirty="0">
              <a:solidFill>
                <a:srgbClr val="0000CC"/>
              </a:solidFill>
              <a:latin typeface="Cord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6000" b="1" dirty="0">
                <a:solidFill>
                  <a:srgbClr val="CC3300"/>
                </a:solidFill>
                <a:latin typeface="CordiaUPC" pitchFamily="34" charset="-34"/>
                <a:cs typeface="FreesiaUPC" pitchFamily="34" charset="-34"/>
              </a:rPr>
              <a:t>หรือไม่ตรงกับความต้องการใช้</a:t>
            </a:r>
            <a:r>
              <a:rPr lang="th-TH" sz="6000" b="1" dirty="0" smtClean="0">
                <a:solidFill>
                  <a:srgbClr val="CC3300"/>
                </a:solidFill>
                <a:latin typeface="CordiaUPC" pitchFamily="34" charset="-34"/>
                <a:cs typeface="FreesiaUPC" pitchFamily="34" charset="-34"/>
              </a:rPr>
              <a:t>งาน</a:t>
            </a:r>
            <a:r>
              <a:rPr lang="th-TH" sz="6000" b="1" i="1" u="sng" dirty="0" smtClean="0">
                <a:solidFill>
                  <a:srgbClr val="CC3300"/>
                </a:solidFill>
                <a:latin typeface="CordiaUPC" pitchFamily="34" charset="-34"/>
                <a:cs typeface="FreesiaUPC" pitchFamily="34" charset="-34"/>
              </a:rPr>
              <a:t>จะต้องเตรียมการ</a:t>
            </a:r>
          </a:p>
          <a:p>
            <a:pPr algn="ctr">
              <a:defRPr/>
            </a:pPr>
            <a:r>
              <a:rPr lang="th-TH" sz="6000" b="1" i="1" u="sng" dirty="0" smtClean="0">
                <a:solidFill>
                  <a:srgbClr val="00B050"/>
                </a:solidFill>
                <a:latin typeface="CordiaUPC" pitchFamily="34" charset="-34"/>
                <a:cs typeface="FreesiaUPC" pitchFamily="34" charset="-34"/>
              </a:rPr>
              <a:t>และหา</a:t>
            </a:r>
            <a:r>
              <a:rPr lang="th-TH" sz="6000" b="1" i="1" u="sng" dirty="0" smtClean="0">
                <a:solidFill>
                  <a:srgbClr val="00B050"/>
                </a:solidFill>
                <a:cs typeface="FreesiaUPC" pitchFamily="34" charset="-34"/>
              </a:rPr>
              <a:t>แนวทางแก้ไขปัญหา             ด้วยวิธีการต่างๆ เช่น </a:t>
            </a:r>
          </a:p>
          <a:p>
            <a:pPr algn="ctr">
              <a:defRPr/>
            </a:pPr>
            <a:endParaRPr lang="th-TH" sz="6000" b="1" dirty="0">
              <a:solidFill>
                <a:schemeClr val="bg1"/>
              </a:solidFill>
              <a:latin typeface="CordiaUPC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8000" dirty="0">
              <a:solidFill>
                <a:schemeClr val="bg1"/>
              </a:solidFill>
            </a:endParaRPr>
          </a:p>
        </p:txBody>
      </p:sp>
      <p:pic>
        <p:nvPicPr>
          <p:cNvPr id="61444" name="Picture 7" descr="http://cartoon.siamha.com/animation/animation/2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2" y="214290"/>
            <a:ext cx="6072209" cy="121444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ตัวยึดเนื้อหา 2"/>
          <p:cNvSpPr>
            <a:spLocks noGrp="1"/>
          </p:cNvSpPr>
          <p:nvPr>
            <p:ph sz="half" idx="2"/>
          </p:nvPr>
        </p:nvSpPr>
        <p:spPr>
          <a:xfrm>
            <a:off x="142844" y="2928934"/>
            <a:ext cx="4214842" cy="3786214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ข้อ๑๘ ข้อ ๒๓ วรรคสอง ข้อ๒๔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2800" b="1" u="sng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2800" b="1" dirty="0" smtClean="0">
                <a:cs typeface="FreesiaUPC" pitchFamily="34" charset="-34"/>
              </a:rPr>
              <a:t>ในกรณีที่ส่วนราชการ...มีความจำเป็นต้อง</a:t>
            </a:r>
            <a:r>
              <a:rPr lang="th-TH" sz="2800" b="1" dirty="0" smtClean="0">
                <a:solidFill>
                  <a:srgbClr val="FF0000"/>
                </a:solidFill>
                <a:cs typeface="FreesiaUPC" pitchFamily="34" charset="-34"/>
              </a:rPr>
              <a:t>เ</a:t>
            </a:r>
            <a:r>
              <a:rPr lang="th-TH" sz="2800" b="1" u="sng" dirty="0" smtClean="0">
                <a:solidFill>
                  <a:srgbClr val="FF0000"/>
                </a:solidFill>
                <a:cs typeface="FreesiaUPC" pitchFamily="34" charset="-34"/>
              </a:rPr>
              <a:t>ปลี่ยนแปลงรายละเอียด</a:t>
            </a:r>
            <a:r>
              <a:rPr lang="th-TH" sz="2800" b="1" u="sng" dirty="0" smtClean="0">
                <a:solidFill>
                  <a:srgbClr val="C00000"/>
                </a:solidFill>
                <a:cs typeface="FreesiaUPC" pitchFamily="34" charset="-34"/>
              </a:rPr>
              <a:t>ร</a:t>
            </a:r>
            <a:r>
              <a:rPr lang="th-TH" sz="2800" b="1" dirty="0" smtClean="0">
                <a:solidFill>
                  <a:srgbClr val="C00000"/>
                </a:solidFill>
                <a:cs typeface="FreesiaUPC" pitchFamily="34" charset="-34"/>
              </a:rPr>
              <a:t>ายการ</a:t>
            </a:r>
            <a:r>
              <a:rPr lang="th-TH" sz="2800" b="1" dirty="0" smtClean="0">
                <a:cs typeface="FreesiaUPC" pitchFamily="34" charset="-34"/>
              </a:rPr>
              <a:t>ในการจัดหา</a:t>
            </a:r>
            <a:r>
              <a:rPr lang="th-TH" sz="2800" b="1" dirty="0" smtClean="0">
                <a:solidFill>
                  <a:srgbClr val="C00000"/>
                </a:solidFill>
                <a:cs typeface="FreesiaUPC" pitchFamily="34" charset="-34"/>
              </a:rPr>
              <a:t>ครุภัณฑ์ ที่ดิน และสิ่งก่อสร้าง    ในงบลงทุน งบเงินอุดหนุน หรืองบรายจ่ายอื่น </a:t>
            </a:r>
            <a:r>
              <a:rPr lang="th-TH" sz="2800" b="1" dirty="0" smtClean="0">
                <a:cs typeface="FreesiaUPC" pitchFamily="34" charset="-34"/>
              </a:rPr>
              <a:t>ที่มิใช่รายการก่อหนี้ผูกพันข้ามปีงบประมาณ</a:t>
            </a:r>
            <a:endParaRPr lang="th-TH" sz="2800" b="1" u="sng" dirty="0" smtClean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18436" name="ตัวยึดเนื้อหา 6"/>
          <p:cNvSpPr>
            <a:spLocks noGrp="1"/>
          </p:cNvSpPr>
          <p:nvPr>
            <p:ph sz="quarter" idx="4"/>
          </p:nvPr>
        </p:nvSpPr>
        <p:spPr>
          <a:xfrm>
            <a:off x="4286248" y="2928934"/>
            <a:ext cx="4857752" cy="3714752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th-TH" sz="2800" b="1" dirty="0" smtClean="0">
                <a:cs typeface="FreesiaUPC" pitchFamily="34" charset="-34"/>
              </a:rPr>
              <a:t>โดยไม่เพิ่มวงเงิน  โดยการ</a:t>
            </a:r>
            <a:r>
              <a:rPr lang="th-TH" sz="2800" b="1" u="sng" dirty="0" smtClean="0">
                <a:solidFill>
                  <a:srgbClr val="C00000"/>
                </a:solidFill>
                <a:cs typeface="FreesiaUPC" pitchFamily="34" charset="-34"/>
              </a:rPr>
              <a:t>เปลี่ยนแปลงดังกล่าวไม่มีผลกระทบ</a:t>
            </a:r>
            <a:r>
              <a:rPr lang="th-TH" sz="3600" b="1" u="sng" dirty="0" smtClean="0">
                <a:solidFill>
                  <a:srgbClr val="003300"/>
                </a:solidFill>
                <a:cs typeface="FreesiaUPC" pitchFamily="34" charset="-34"/>
              </a:rPr>
              <a:t>ต่อสาระสำคัญ</a:t>
            </a:r>
            <a:r>
              <a:rPr lang="th-TH" sz="2800" b="1" u="sng" dirty="0" smtClean="0">
                <a:solidFill>
                  <a:srgbClr val="C00000"/>
                </a:solidFill>
                <a:cs typeface="FreesiaUPC" pitchFamily="34" charset="-34"/>
              </a:rPr>
              <a:t>ของรายการที่จัดสรร</a:t>
            </a:r>
            <a:r>
              <a:rPr lang="th-TH" sz="2800" b="1" dirty="0" smtClean="0">
                <a:cs typeface="FreesiaUPC" pitchFamily="34" charset="-34"/>
              </a:rPr>
              <a:t> </a:t>
            </a:r>
            <a:r>
              <a:rPr lang="th-TH" sz="2800" b="1" u="sng" dirty="0" smtClean="0">
                <a:solidFill>
                  <a:srgbClr val="FF0000"/>
                </a:solidFill>
                <a:cs typeface="FreesiaUPC" pitchFamily="34" charset="-34"/>
              </a:rPr>
              <a:t>ให้กระทำได้โดยไม่ต้องตกลงกับสำนักงบประมาณ  ภายในวงเงิน/ ต่อหน่วย</a:t>
            </a:r>
          </a:p>
          <a:p>
            <a:pPr eaLnBrk="1" hangingPunct="1">
              <a:buFont typeface="Arial" pitchFamily="34" charset="0"/>
              <a:buNone/>
            </a:pPr>
            <a:r>
              <a:rPr lang="th-TH" sz="2800" b="1" dirty="0" smtClean="0">
                <a:solidFill>
                  <a:srgbClr val="0000CC"/>
                </a:solidFill>
                <a:cs typeface="FreesiaUPC" pitchFamily="34" charset="-34"/>
              </a:rPr>
              <a:t>๑.) </a:t>
            </a:r>
            <a:r>
              <a:rPr lang="th-TH" sz="3200" b="1" u="sng" dirty="0" smtClean="0">
                <a:solidFill>
                  <a:srgbClr val="0000CC"/>
                </a:solidFill>
                <a:cs typeface="FreesiaUPC" pitchFamily="34" charset="-34"/>
              </a:rPr>
              <a:t>ครุภัณฑ์ ไม่เกิน </a:t>
            </a:r>
            <a:r>
              <a:rPr lang="th-TH" sz="3200" b="1" u="sng" dirty="0" smtClean="0">
                <a:solidFill>
                  <a:srgbClr val="FF0000"/>
                </a:solidFill>
                <a:cs typeface="FreesiaUPC" pitchFamily="34" charset="-34"/>
              </a:rPr>
              <a:t>๑ ล้านบาท</a:t>
            </a:r>
            <a:endParaRPr lang="th-TH" sz="2800" b="1" u="sng" dirty="0" smtClean="0">
              <a:solidFill>
                <a:srgbClr val="FF0000"/>
              </a:solidFill>
              <a:cs typeface="FreesiaUPC" pitchFamily="34" charset="-34"/>
            </a:endParaRPr>
          </a:p>
          <a:p>
            <a:pPr eaLnBrk="1" hangingPunct="1">
              <a:buFont typeface="Arial" pitchFamily="34" charset="0"/>
              <a:buNone/>
            </a:pPr>
            <a:r>
              <a:rPr lang="th-TH" sz="2800" b="1" u="sng" dirty="0" smtClean="0">
                <a:solidFill>
                  <a:srgbClr val="0000CC"/>
                </a:solidFill>
                <a:cs typeface="FreesiaUPC" pitchFamily="34" charset="-34"/>
              </a:rPr>
              <a:t>๒.</a:t>
            </a:r>
            <a:r>
              <a:rPr lang="th-TH" sz="3200" b="1" u="sng" dirty="0" smtClean="0">
                <a:solidFill>
                  <a:srgbClr val="0000CC"/>
                </a:solidFill>
                <a:cs typeface="FreesiaUPC" pitchFamily="34" charset="-34"/>
              </a:rPr>
              <a:t>ที่ดินและสิ่งก่อสร้าง</a:t>
            </a:r>
            <a:r>
              <a:rPr lang="th-TH" sz="3200" b="1" u="sng" dirty="0" smtClean="0">
                <a:solidFill>
                  <a:srgbClr val="FF0000"/>
                </a:solidFill>
                <a:cs typeface="FreesiaUPC" pitchFamily="34" charset="-34"/>
              </a:rPr>
              <a:t>ไม่เกิน ๑๐ล้าน</a:t>
            </a:r>
            <a:endParaRPr lang="th-TH" b="1" u="sng" dirty="0" smtClean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6148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501090" y="6356350"/>
            <a:ext cx="428628" cy="365125"/>
          </a:xfrm>
        </p:spPr>
        <p:txBody>
          <a:bodyPr/>
          <a:lstStyle/>
          <a:p>
            <a:pPr>
              <a:defRPr/>
            </a:pPr>
            <a:fld id="{506BCFE4-D352-455D-A1DA-E7471D814DBF}" type="slidenum">
              <a:rPr lang="en-US"/>
              <a:pPr>
                <a:defRPr/>
              </a:pPr>
              <a:t>53</a:t>
            </a:fld>
            <a:endParaRPr lang="th-TH" dirty="0"/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285720" y="1428736"/>
            <a:ext cx="8643998" cy="1428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hangingPunct="1"/>
            <a:r>
              <a:rPr lang="th-TH" b="1" dirty="0" smtClean="0">
                <a:solidFill>
                  <a:srgbClr val="003300"/>
                </a:solidFill>
                <a:cs typeface="FreesiaUPC" pitchFamily="34" charset="-34"/>
              </a:rPr>
              <a:t>ระเบียบว่าด้วยการบริหารงบประมาณ</a:t>
            </a:r>
          </a:p>
          <a:p>
            <a:pPr algn="ctr" eaLnBrk="1" hangingPunct="1"/>
            <a:r>
              <a:rPr lang="th-TH" b="1" dirty="0" smtClean="0">
                <a:solidFill>
                  <a:srgbClr val="003300"/>
                </a:solidFill>
                <a:cs typeface="FreesiaUPC" pitchFamily="34" charset="-34"/>
              </a:rPr>
              <a:t>ของสำนักงบประมาณ พ.ศ.๒๕๔๘ </a:t>
            </a: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แก้ไขใหม่ ฉบับที่ ๔ </a:t>
            </a:r>
            <a:r>
              <a:rPr lang="th-TH" b="1" dirty="0" smtClean="0">
                <a:solidFill>
                  <a:srgbClr val="003300"/>
                </a:solidFill>
                <a:cs typeface="FreesiaUPC" pitchFamily="34" charset="-34"/>
              </a:rPr>
              <a:t>มีผลใช้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บังคับ ๔ ม.ค.๒๕๕๔ </a:t>
            </a:r>
            <a:r>
              <a:rPr lang="th-TH" b="1" dirty="0" smtClean="0">
                <a:solidFill>
                  <a:srgbClr val="003300"/>
                </a:solidFill>
                <a:cs typeface="FreesiaUPC" pitchFamily="34" charset="-34"/>
              </a:rPr>
              <a:t>มีหลักเกณฑ์การโอนเปลี่ยนแปลง ดังนี้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71438"/>
            <a:ext cx="9144000" cy="1285860"/>
          </a:xfrm>
          <a:prstGeom prst="rect">
            <a:avLst/>
          </a:prstGeom>
          <a:solidFill>
            <a:srgbClr val="FFFF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4000" b="1" dirty="0" smtClean="0">
                <a:solidFill>
                  <a:srgbClr val="7030A0"/>
                </a:solidFill>
                <a:cs typeface="FreesiaUPC" pitchFamily="34" charset="-34"/>
              </a:rPr>
              <a:t>๑.การโอน/เปลี่ยนแปลงเงินงบประมาณที่ได้รับให้ตรงกับความต้องการใช้งาน 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เป็นอำนาจของหัวหน้าส่วนราชการดังนี้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พับมุม 4"/>
          <p:cNvSpPr/>
          <p:nvPr/>
        </p:nvSpPr>
        <p:spPr>
          <a:xfrm>
            <a:off x="142844" y="1785926"/>
            <a:ext cx="8786874" cy="1214446"/>
          </a:xfrm>
          <a:prstGeom prst="foldedCorner">
            <a:avLst/>
          </a:prstGeom>
          <a:solidFill>
            <a:srgbClr val="DBFAFD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/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๑. 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การเปลี่ยนแปลง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สถานที่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ไปจากที่กำหนดในแผนงบประมาณ</a:t>
            </a:r>
            <a:endParaRPr lang="th-TH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/>
            <a:r>
              <a:rPr lang="th-TH" dirty="0" smtClean="0"/>
              <a:t>-</a:t>
            </a:r>
            <a:r>
              <a:rPr lang="th-TH" sz="4000" b="1" dirty="0" smtClean="0">
                <a:solidFill>
                  <a:srgbClr val="7030A0"/>
                </a:solidFill>
                <a:cs typeface="FreesiaUPC" pitchFamily="34" charset="-34"/>
              </a:rPr>
              <a:t>ในรายการจัดหาที่ดิน หรือสิ่งก่อสร้าง</a:t>
            </a:r>
            <a:endParaRPr lang="th-TH" dirty="0">
              <a:solidFill>
                <a:srgbClr val="7030A0"/>
              </a:solidFill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142876" y="3071810"/>
            <a:ext cx="8858280" cy="1357322"/>
          </a:xfrm>
          <a:prstGeom prst="foldedCorner">
            <a:avLst/>
          </a:prstGeom>
          <a:solidFill>
            <a:srgbClr val="FF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3300"/>
                </a:solidFill>
                <a:cs typeface="FreesiaUPC" pitchFamily="34" charset="-34"/>
              </a:rPr>
              <a:t>ต้องขอเปลี่ยนแปลงเฉพาะกรณีที่มีความจำเป็นอย่างแท้จริง          โดยให้ชี้แจงเหตุผลดังต่อไปนี้</a:t>
            </a:r>
            <a:endParaRPr lang="th-TH" sz="3600" dirty="0"/>
          </a:p>
        </p:txBody>
      </p:sp>
      <p:sp>
        <p:nvSpPr>
          <p:cNvPr id="7" name="พับมุม 6"/>
          <p:cNvSpPr/>
          <p:nvPr/>
        </p:nvSpPr>
        <p:spPr>
          <a:xfrm>
            <a:off x="214282" y="4214818"/>
            <a:ext cx="8929718" cy="242889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3200" b="1" dirty="0" smtClean="0">
              <a:solidFill>
                <a:srgbClr val="003300"/>
              </a:solidFill>
              <a:cs typeface="FreesiaUPC" pitchFamily="34" charset="-34"/>
            </a:endParaRPr>
          </a:p>
          <a:p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๑.</a:t>
            </a:r>
            <a:r>
              <a:rPr lang="th-TH" sz="3200" b="1" i="1" u="sng" dirty="0" smtClean="0">
                <a:solidFill>
                  <a:srgbClr val="003300"/>
                </a:solidFill>
                <a:cs typeface="FreesiaUPC" pitchFamily="34" charset="-34"/>
              </a:rPr>
              <a:t>ดำเนินการที่เดิมต่อไปไม่ได้ 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เนื่องจากขัดข้อง</a:t>
            </a: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เรื่องกรรมสิทธิ์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ในที่ดิน</a:t>
            </a:r>
          </a:p>
          <a:p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๒.</a:t>
            </a:r>
            <a:r>
              <a:rPr lang="th-TH" sz="3200" b="1" i="1" u="sng" dirty="0" smtClean="0">
                <a:solidFill>
                  <a:srgbClr val="003300"/>
                </a:solidFill>
                <a:cs typeface="FreesiaUPC" pitchFamily="34" charset="-34"/>
              </a:rPr>
              <a:t>หมดความจำเป็นที่ต้องดำเนินการในที่เดิม 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เนื่องจากใช้เงินจากแหล่งอื่นแล้ว หรือมีหน่วยงานอื่นดำเนินการไปแล้ว</a:t>
            </a:r>
          </a:p>
          <a:p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๓.มีเหตุผลชัดแจ้งว่า </a:t>
            </a:r>
            <a:r>
              <a:rPr lang="th-TH" sz="3200" b="1" i="1" u="sng" dirty="0" smtClean="0">
                <a:solidFill>
                  <a:srgbClr val="003300"/>
                </a:solidFill>
                <a:cs typeface="FreesiaUPC" pitchFamily="34" charset="-34"/>
              </a:rPr>
              <a:t>จำเป็นต้องเปลี่ยนสถานที่ใหม่ เพื่อแก้ไขปัญหาความเดือนร้อนของประชาชน</a:t>
            </a:r>
            <a:endParaRPr lang="th-TH" sz="3200" i="1" u="sng" dirty="0">
              <a:solidFill>
                <a:srgbClr val="003300"/>
              </a:solidFill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71406" y="71438"/>
            <a:ext cx="9001156" cy="1857364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th-TH" sz="4400" b="1" u="sng" dirty="0" smtClean="0">
                <a:solidFill>
                  <a:srgbClr val="C00000"/>
                </a:solidFill>
                <a:cs typeface="FreesiaUPC" pitchFamily="34" charset="-34"/>
              </a:rPr>
              <a:t>หลักเกณฑ์</a:t>
            </a:r>
          </a:p>
          <a:p>
            <a:pPr algn="ctr" eaLnBrk="1" hangingPunct="1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การขอเปลี่ยนแปลงรายละเอียดที่ถือว่า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เป็นสาระสำคัญ</a:t>
            </a:r>
          </a:p>
          <a:p>
            <a:pPr algn="ctr" eaLnBrk="1" hangingPunct="1"/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ที่ส่วนราชการจะ</a:t>
            </a:r>
            <a:r>
              <a:rPr lang="th-TH" sz="4000" b="1" u="sng" dirty="0" smtClean="0">
                <a:solidFill>
                  <a:srgbClr val="FF0000"/>
                </a:solidFill>
                <a:cs typeface="FreesiaUPC" pitchFamily="34" charset="-34"/>
              </a:rPr>
              <a:t>ต้องตกลงกับสำนักงบประมาณก่อน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ได้แก่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14423"/>
          </a:xfrm>
          <a:solidFill>
            <a:srgbClr val="FFFF00"/>
          </a:solidFill>
          <a:ln w="76200">
            <a:solidFill>
              <a:srgbClr val="FF99FF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/>
            </a:r>
            <a:b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</a:b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๒.การนำเงินงบประมาณที่เหลือจ่ายไปใช้จ่าย             ในรายการใด ๆ ภายใต้เงื่อนไขดังนี้ (ข้อ๒๕)</a:t>
            </a:r>
            <a:b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</a:br>
            <a:endParaRPr lang="en-US" sz="4000" b="1" dirty="0" smtClean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2048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14313" y="1643050"/>
            <a:ext cx="8929687" cy="2214578"/>
          </a:xfrm>
          <a:solidFill>
            <a:srgbClr val="FFF7DD"/>
          </a:solidFill>
          <a:ln w="5715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95250" indent="-95250" algn="ctr" eaLnBrk="1" hangingPunct="1">
              <a:buFont typeface="Wingdings" pitchFamily="2" charset="2"/>
              <a:buChar char="v"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ให้ หัวหน้าส่วนราชการ หรือ รัฐวิสาหกิจ มีอำนาจโอน/ เปลี่ยนแปลงรายการงบประมาณที่เหลือจ่าย ในแผนงบประมาณเดียวกัน 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จากการดำเนินงานที่บรรลุวัตถุประสงค์แล้ว หรือ          จากการจัดซื้อจัดจ้างแล้ว </a:t>
            </a:r>
            <a:r>
              <a:rPr lang="th-TH" sz="3600" b="1" u="sng" dirty="0" smtClean="0">
                <a:solidFill>
                  <a:srgbClr val="0000CC"/>
                </a:solidFill>
                <a:cs typeface="FreesiaUPC" pitchFamily="34" charset="-34"/>
              </a:rPr>
              <a:t>ไปใช้จ่ายเป็นรายการใดๆ ได้</a:t>
            </a:r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F038C-599D-4790-9DAD-113BB665F9D1}" type="slidenum">
              <a:rPr lang="en-US"/>
              <a:pPr>
                <a:defRPr/>
              </a:pPr>
              <a:t>55</a:t>
            </a:fld>
            <a:endParaRPr lang="th-TH"/>
          </a:p>
        </p:txBody>
      </p:sp>
      <p:sp>
        <p:nvSpPr>
          <p:cNvPr id="20485" name="สี่เหลี่ยมผืนผ้า 4"/>
          <p:cNvSpPr>
            <a:spLocks noChangeArrowheads="1"/>
          </p:cNvSpPr>
          <p:nvPr/>
        </p:nvSpPr>
        <p:spPr bwMode="auto">
          <a:xfrm>
            <a:off x="4714875" y="2428875"/>
            <a:ext cx="41433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h-TH" b="1">
              <a:solidFill>
                <a:srgbClr val="0000CC"/>
              </a:solidFill>
              <a:cs typeface="FreesiaUPC" pitchFamily="34" charset="-34"/>
            </a:endParaRPr>
          </a:p>
          <a:p>
            <a:endParaRPr lang="th-TH" b="1">
              <a:solidFill>
                <a:srgbClr val="0000CC"/>
              </a:solidFill>
              <a:cs typeface="FreesiaUPC" pitchFamily="34" charset="-34"/>
            </a:endParaRPr>
          </a:p>
          <a:p>
            <a:endParaRPr lang="th-TH" b="1">
              <a:solidFill>
                <a:srgbClr val="0000CC"/>
              </a:solidFill>
              <a:cs typeface="FreesiaUPC" pitchFamily="34" charset="-34"/>
            </a:endParaRPr>
          </a:p>
          <a:p>
            <a:endParaRPr lang="th-TH" b="1">
              <a:solidFill>
                <a:srgbClr val="0000CC"/>
              </a:solidFill>
              <a:cs typeface="FreesiaUPC" pitchFamily="34" charset="-34"/>
            </a:endParaRPr>
          </a:p>
          <a:p>
            <a:endParaRPr lang="th-TH" b="1">
              <a:solidFill>
                <a:srgbClr val="0000CC"/>
              </a:solidFill>
              <a:cs typeface="FreesiaUPC" pitchFamily="34" charset="-34"/>
            </a:endParaRPr>
          </a:p>
          <a:p>
            <a:endParaRPr lang="en-US"/>
          </a:p>
        </p:txBody>
      </p:sp>
      <p:sp>
        <p:nvSpPr>
          <p:cNvPr id="20486" name="สี่เหลี่ยมผืนผ้า 6"/>
          <p:cNvSpPr>
            <a:spLocks noChangeArrowheads="1"/>
          </p:cNvSpPr>
          <p:nvPr/>
        </p:nvSpPr>
        <p:spPr bwMode="auto">
          <a:xfrm>
            <a:off x="71406" y="3995702"/>
            <a:ext cx="9001156" cy="2062103"/>
          </a:xfrm>
          <a:prstGeom prst="rect">
            <a:avLst/>
          </a:prstGeom>
          <a:solidFill>
            <a:srgbClr val="E1FFE1"/>
          </a:solidFill>
          <a:ln w="7620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h-TH" sz="3200" b="1" u="sng" dirty="0">
                <a:solidFill>
                  <a:srgbClr val="FF0000"/>
                </a:solidFill>
                <a:cs typeface="FreesiaUPC" pitchFamily="34" charset="-34"/>
              </a:rPr>
              <a:t>ยก</a:t>
            </a:r>
            <a:r>
              <a:rPr lang="th-TH" sz="3200" b="1" u="sng" dirty="0" smtClean="0">
                <a:solidFill>
                  <a:srgbClr val="FF0000"/>
                </a:solidFill>
                <a:cs typeface="FreesiaUPC" pitchFamily="34" charset="-34"/>
              </a:rPr>
              <a:t>เว้นมิให้ใช้</a:t>
            </a:r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 ใน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รายการ</a:t>
            </a:r>
            <a:r>
              <a:rPr lang="th-TH" sz="3200" b="1" dirty="0" smtClean="0">
                <a:solidFill>
                  <a:srgbClr val="00421E"/>
                </a:solidFill>
                <a:cs typeface="FreesiaUPC" pitchFamily="34" charset="-34"/>
              </a:rPr>
              <a:t>บุคลากรตั้งใหม่ </a:t>
            </a:r>
            <a:r>
              <a:rPr lang="th-TH" sz="3200" b="1" dirty="0" smtClean="0">
                <a:cs typeface="FreesiaUPC" pitchFamily="34" charset="-34"/>
              </a:rPr>
              <a:t>ค่าที่ดิน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/</a:t>
            </a:r>
            <a:r>
              <a:rPr lang="th-TH" sz="3200" b="1" dirty="0" smtClean="0">
                <a:solidFill>
                  <a:srgbClr val="F307C6"/>
                </a:solidFill>
                <a:cs typeface="FreesiaUPC" pitchFamily="34" charset="-34"/>
              </a:rPr>
              <a:t>และรายการ</a:t>
            </a:r>
            <a:r>
              <a:rPr lang="th-TH" sz="3200" b="1" dirty="0">
                <a:solidFill>
                  <a:srgbClr val="F307C6"/>
                </a:solidFill>
                <a:cs typeface="FreesiaUPC" pitchFamily="34" charset="-34"/>
              </a:rPr>
              <a:t>ก่อหนี้ผูกพันข้ามปี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/หรือนำไป</a:t>
            </a:r>
            <a:r>
              <a:rPr lang="th-TH" sz="3200" b="1" dirty="0" smtClean="0">
                <a:cs typeface="FreesiaUPC" pitchFamily="34" charset="-34"/>
              </a:rPr>
              <a:t>สมทบค่าใช้จ่ายเดินทางไปต่างประเทศชั่วคราวที่มิได้อยู่ในแผนที่สำนักงบประมาณเห็นชอบไว้แล้ว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/แต่หาก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มี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หนี้ตามสัญญาค้างชำระ/หนี้ค่าสาธารณูปโภค/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ให้นำไปจ่ายก่อ</a:t>
            </a:r>
            <a:r>
              <a:rPr lang="th-TH" b="1" dirty="0">
                <a:solidFill>
                  <a:srgbClr val="0000CC"/>
                </a:solidFill>
                <a:cs typeface="FreesiaUPC" pitchFamily="34" charset="-34"/>
              </a:rPr>
              <a:t>น</a:t>
            </a:r>
            <a:endParaRPr lang="en-US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8" name="ลูกศรขวา 7"/>
          <p:cNvSpPr/>
          <p:nvPr/>
        </p:nvSpPr>
        <p:spPr>
          <a:xfrm rot="5400000">
            <a:off x="1517649" y="911213"/>
            <a:ext cx="357189" cy="1392238"/>
          </a:xfrm>
          <a:prstGeom prst="rightArrow">
            <a:avLst/>
          </a:prstGeom>
          <a:solidFill>
            <a:srgbClr val="F307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ลูกศรลง 11"/>
          <p:cNvSpPr/>
          <p:nvPr/>
        </p:nvSpPr>
        <p:spPr>
          <a:xfrm rot="21409936">
            <a:off x="60013" y="3309695"/>
            <a:ext cx="870854" cy="642123"/>
          </a:xfrm>
          <a:prstGeom prst="downArrow">
            <a:avLst/>
          </a:prstGeom>
          <a:solidFill>
            <a:srgbClr val="F307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85720" y="1214423"/>
            <a:ext cx="8572530" cy="2214578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200" i="1" u="sng" dirty="0" smtClean="0">
                <a:solidFill>
                  <a:srgbClr val="0000CC"/>
                </a:solidFill>
                <a:cs typeface="FreesiaUPC" pitchFamily="34" charset="-34"/>
              </a:rPr>
              <a:t>ระเบียบบริหารงบประมาณฯ ข้อ ๒๖ </a:t>
            </a:r>
            <a:r>
              <a:rPr lang="th-TH" sz="3200" dirty="0" smtClean="0">
                <a:cs typeface="FreesiaUPC" pitchFamily="34" charset="-34"/>
              </a:rPr>
              <a:t>กำหนดว่า </a:t>
            </a:r>
            <a:r>
              <a:rPr lang="th-TH" sz="3200" u="sng" dirty="0" smtClean="0">
                <a:solidFill>
                  <a:srgbClr val="C00000"/>
                </a:solidFill>
                <a:cs typeface="FreesiaUPC" pitchFamily="34" charset="-34"/>
              </a:rPr>
              <a:t>กรณีไม่อาจจัดหา</a:t>
            </a:r>
            <a:r>
              <a:rPr lang="th-TH" sz="3200" dirty="0" smtClean="0">
                <a:solidFill>
                  <a:srgbClr val="C00000"/>
                </a:solidFill>
                <a:cs typeface="FreesiaUPC" pitchFamily="34" charset="-34"/>
              </a:rPr>
              <a:t>	</a:t>
            </a:r>
            <a:r>
              <a:rPr lang="th-TH" sz="3200" u="sng" dirty="0" smtClean="0">
                <a:solidFill>
                  <a:srgbClr val="C00000"/>
                </a:solidFill>
                <a:cs typeface="FreesiaUPC" pitchFamily="34" charset="-34"/>
              </a:rPr>
              <a:t>ครุภัณฑ์ หรือรายการสิ่งก่อสร้างนั้น ไม่ว่าด้วยเหตุใดๆ ก็ตาม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200" dirty="0" smtClean="0">
                <a:solidFill>
                  <a:srgbClr val="0000CC"/>
                </a:solidFill>
                <a:cs typeface="FreesiaUPC" pitchFamily="34" charset="-34"/>
              </a:rPr>
              <a:t> ให้</a:t>
            </a:r>
            <a:r>
              <a:rPr lang="th-TH" sz="3200" dirty="0" smtClean="0">
                <a:cs typeface="FreesiaUPC" pitchFamily="34" charset="-34"/>
              </a:rPr>
              <a:t>หัวหน้าส่วนราชการ หรือหัวหน้ารัฐวิสาหกิจ </a:t>
            </a:r>
            <a:r>
              <a:rPr lang="th-TH" sz="3200" u="sng" dirty="0" smtClean="0">
                <a:cs typeface="FreesiaUPC" pitchFamily="34" charset="-34"/>
              </a:rPr>
              <a:t>มีอำนาจโอน</a:t>
            </a:r>
            <a:r>
              <a:rPr lang="th-TH" sz="3200" dirty="0" smtClean="0">
                <a:cs typeface="FreesiaUPC" pitchFamily="34" charset="-34"/>
              </a:rPr>
              <a:t>	เปลี่ยนแปลงรายการรายจ่ายได้  </a:t>
            </a:r>
            <a:r>
              <a:rPr lang="th-TH" sz="3200" dirty="0" smtClean="0">
                <a:solidFill>
                  <a:srgbClr val="C00000"/>
                </a:solidFill>
                <a:cs typeface="FreesiaUPC" pitchFamily="34" charset="-34"/>
              </a:rPr>
              <a:t>โดยมีวิธีปฏิบัติดังนี้</a:t>
            </a:r>
            <a:endParaRPr lang="en-US" sz="3200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3357563"/>
            <a:ext cx="4040188" cy="3357562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6600"/>
            </a:solidFill>
          </a:ln>
        </p:spPr>
        <p:txBody>
          <a:bodyPr rtlCol="0">
            <a:normAutofit/>
          </a:bodyPr>
          <a:lstStyle/>
          <a:p>
            <a:pPr marL="95250" indent="-95250" eaLnBrk="1" fontAlgn="auto" hangingPunct="1">
              <a:spcAft>
                <a:spcPts val="0"/>
              </a:spcAft>
              <a:buFont typeface="Arial" charset="0"/>
              <a:buNone/>
              <a:tabLst>
                <a:tab pos="625475" algn="l"/>
              </a:tabLst>
              <a:defRPr/>
            </a:pPr>
            <a:r>
              <a:rPr lang="th-TH" sz="3200" b="1" dirty="0" smtClean="0">
                <a:cs typeface="FreesiaUPC" pitchFamily="34" charset="-34"/>
              </a:rPr>
              <a:t>๑.</a:t>
            </a:r>
            <a:r>
              <a:rPr lang="th-TH" sz="3000" b="1" dirty="0" smtClean="0">
                <a:cs typeface="FreesiaUPC" pitchFamily="34" charset="-34"/>
              </a:rPr>
              <a:t>ให้โอน/เปลี่ยนแปลงงบประมาณรายจ่ายต่างๆ ภายใต้แผนงบประมาณเดียวกัน หรือ</a:t>
            </a:r>
          </a:p>
          <a:p>
            <a:pPr marL="176213" indent="-176213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th-TH" sz="2800" b="1" dirty="0" smtClean="0">
                <a:cs typeface="FreesiaUPC" pitchFamily="34" charset="-34"/>
              </a:rPr>
              <a:t>๒. </a:t>
            </a:r>
            <a:r>
              <a:rPr lang="th-TH" sz="2800" b="1" dirty="0" smtClean="0">
                <a:solidFill>
                  <a:srgbClr val="C00000"/>
                </a:solidFill>
                <a:cs typeface="FreesiaUPC" pitchFamily="34" charset="-34"/>
              </a:rPr>
              <a:t>นำเงินนอกงบประมาณ ไปเพิ่ม</a:t>
            </a:r>
            <a:r>
              <a:rPr lang="th-TH" sz="2800" b="1" dirty="0" smtClean="0">
                <a:cs typeface="FreesiaUPC" pitchFamily="34" charset="-34"/>
              </a:rPr>
              <a:t>วงเงินรายการนั้น</a:t>
            </a:r>
            <a:r>
              <a:rPr lang="th-TH" sz="2800" b="1" u="sng" dirty="0" smtClean="0">
                <a:solidFill>
                  <a:srgbClr val="C00000"/>
                </a:solidFill>
                <a:cs typeface="FreesiaUPC" pitchFamily="34" charset="-34"/>
              </a:rPr>
              <a:t>ได้ไม่เกิน๑๐%</a:t>
            </a:r>
            <a:r>
              <a:rPr lang="en-US" sz="2800" b="1" u="sng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2800" b="1" dirty="0" smtClean="0">
                <a:cs typeface="FreesiaUPC" pitchFamily="34" charset="-34"/>
              </a:rPr>
              <a:t>ของวงเงินที่ได้รับการจัดสรรงบประมาณ</a:t>
            </a:r>
          </a:p>
        </p:txBody>
      </p:sp>
      <p:sp>
        <p:nvSpPr>
          <p:cNvPr id="12293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3357563"/>
            <a:ext cx="4284663" cy="3357562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6600"/>
            </a:solidFill>
          </a:ln>
        </p:spPr>
        <p:txBody>
          <a:bodyPr rtlCol="0">
            <a:normAutofit/>
          </a:bodyPr>
          <a:lstStyle/>
          <a:p>
            <a:pPr marL="92075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800" b="1" dirty="0" smtClean="0">
                <a:cs typeface="FreesiaUPC" pitchFamily="34" charset="-34"/>
              </a:rPr>
              <a:t>๓.กรณีที่มีเงินนอกงบประมาณสมทบอยู่แล้ว </a:t>
            </a:r>
            <a:r>
              <a:rPr lang="th-TH" sz="2800" b="1" dirty="0" smtClean="0">
                <a:solidFill>
                  <a:srgbClr val="C00000"/>
                </a:solidFill>
                <a:cs typeface="FreesiaUPC" pitchFamily="34" charset="-34"/>
              </a:rPr>
              <a:t>ให้ใช้เงินนอกงบประมาณไปเพิ่มได้อีกไม่เกิน ๑๐ %</a:t>
            </a:r>
            <a:r>
              <a:rPr lang="th-TH" sz="2800" b="1" dirty="0" smtClean="0">
                <a:cs typeface="FreesiaUPC" pitchFamily="34" charset="-34"/>
              </a:rPr>
              <a:t>ของวงเงินรายการนั้น</a:t>
            </a:r>
          </a:p>
          <a:p>
            <a:pPr marL="0" indent="9207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800" b="1" dirty="0" smtClean="0">
                <a:cs typeface="FreesiaUPC" pitchFamily="34" charset="-34"/>
              </a:rPr>
              <a:t>๔. ถ้ามีเงินนอกงบประมาณไม่พอ              </a:t>
            </a:r>
            <a:r>
              <a:rPr lang="th-TH" sz="2800" b="1" dirty="0" smtClean="0">
                <a:solidFill>
                  <a:srgbClr val="C00000"/>
                </a:solidFill>
                <a:cs typeface="FreesiaUPC" pitchFamily="34" charset="-34"/>
              </a:rPr>
              <a:t>จะใช้เงินงบประมาณไปเพิ่มได้ไม่เกิน ๑๐%</a:t>
            </a:r>
            <a:r>
              <a:rPr lang="th-TH" sz="2800" b="1" dirty="0" smtClean="0">
                <a:cs typeface="FreesiaUPC" pitchFamily="34" charset="-34"/>
              </a:rPr>
              <a:t> ของวงเงินในส่วนที่เป็น</a:t>
            </a:r>
            <a:r>
              <a:rPr lang="th-TH" sz="2800" b="1" dirty="0" err="1" smtClean="0">
                <a:cs typeface="FreesiaUPC" pitchFamily="34" charset="-34"/>
              </a:rPr>
              <a:t>เงินง</a:t>
            </a:r>
            <a:r>
              <a:rPr lang="th-TH" sz="2800" b="1" dirty="0" smtClean="0">
                <a:cs typeface="FreesiaUPC" pitchFamily="34" charset="-34"/>
              </a:rPr>
              <a:t>ปม.</a:t>
            </a:r>
            <a:endParaRPr lang="th-TH" b="1" dirty="0" smtClean="0">
              <a:cs typeface="FreesiaUPC" pitchFamily="34" charset="-34"/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B2B6E-46FE-435C-9952-026965F03AD4}" type="slidenum">
              <a:rPr lang="en-US"/>
              <a:pPr>
                <a:defRPr/>
              </a:pPr>
              <a:t>56</a:t>
            </a:fld>
            <a:endParaRPr lang="th-TH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14282" y="142852"/>
            <a:ext cx="8715436" cy="107157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cs typeface="FreesiaUPC" pitchFamily="34" charset="-34"/>
              </a:rPr>
              <a:t>๓.กรณีเงินงบประมาณที่ได้รับจัดสรร</a:t>
            </a:r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ไม่เพียงพอ </a:t>
            </a:r>
            <a:r>
              <a:rPr lang="th-TH" sz="4000" b="1" u="sng" dirty="0" smtClean="0">
                <a:solidFill>
                  <a:schemeClr val="tx1"/>
                </a:solidFill>
                <a:cs typeface="FreesiaUPC" pitchFamily="34" charset="-34"/>
              </a:rPr>
              <a:t/>
            </a:r>
            <a:br>
              <a:rPr lang="th-TH" sz="4000" b="1" u="sng" dirty="0" smtClean="0">
                <a:solidFill>
                  <a:schemeClr val="tx1"/>
                </a:solidFill>
                <a:cs typeface="FreesiaUPC" pitchFamily="34" charset="-34"/>
              </a:rPr>
            </a:br>
            <a:r>
              <a:rPr lang="th-TH" sz="4000" b="1" u="sng" dirty="0" smtClean="0">
                <a:solidFill>
                  <a:schemeClr val="tx1"/>
                </a:solidFill>
                <a:cs typeface="FreesiaUPC" pitchFamily="34" charset="-34"/>
              </a:rPr>
              <a:t>หัวหน้าส่วนราชการ  สามารถกระทำได้ ดังนี้</a:t>
            </a:r>
            <a:endParaRPr lang="th-TH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71438"/>
            <a:ext cx="8858250" cy="2428868"/>
          </a:xfrm>
          <a:solidFill>
            <a:srgbClr val="FFFF99"/>
          </a:solidFill>
          <a:ln w="7620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sz="4000" b="1" dirty="0" smtClean="0">
                <a:solidFill>
                  <a:srgbClr val="002060"/>
                </a:solidFill>
                <a:cs typeface="FreesiaUPC" pitchFamily="34" charset="-34"/>
              </a:rPr>
              <a:t>๔.กระทรวงการคลังอนุญาตให้นำเงิน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ที่ได้จากการริบหลักประกันสัญญา  กรณีที่คู่สัญญาปฏิบัติผิดสัญญา หรือไม่ปฏิบัติตามสัญญา</a:t>
            </a:r>
            <a:b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</a:b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มาใช้จ่าย</a:t>
            </a:r>
            <a:r>
              <a:rPr lang="th-TH" sz="3600" b="1" dirty="0" smtClean="0">
                <a:solidFill>
                  <a:srgbClr val="002060"/>
                </a:solidFill>
                <a:cs typeface="FreesiaUPC" pitchFamily="34" charset="-34"/>
              </a:rPr>
              <a:t>เพื่อบูรณะทรัพย์สินนั้นคืนมาได้โดยไม่ต้องส่ง</a:t>
            </a:r>
            <a:r>
              <a:rPr lang="th-TH" sz="4000" b="1" dirty="0" smtClean="0">
                <a:solidFill>
                  <a:srgbClr val="002060"/>
                </a:solidFill>
                <a:cs typeface="FreesiaUPC" pitchFamily="34" charset="-34"/>
              </a:rPr>
              <a:t>คลัง</a:t>
            </a:r>
          </a:p>
        </p:txBody>
      </p:sp>
      <p:sp>
        <p:nvSpPr>
          <p:cNvPr id="65539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76200" y="2643204"/>
            <a:ext cx="4495800" cy="4000506"/>
          </a:xfrm>
          <a:gradFill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13500000" scaled="1"/>
          </a:gradFill>
          <a:ln w="38100">
            <a:solidFill>
              <a:srgbClr val="00B050"/>
            </a:solidFill>
          </a:ln>
        </p:spPr>
        <p:txBody>
          <a:bodyPr/>
          <a:lstStyle/>
          <a:p>
            <a:pPr eaLnBrk="1" hangingPunct="1"/>
            <a:r>
              <a:rPr lang="th-TH" sz="3200" b="1" u="sng" dirty="0" smtClean="0">
                <a:cs typeface="FreesiaUPC" pitchFamily="34" charset="-34"/>
              </a:rPr>
              <a:t>หนังสือแจ้งเวียนกรมบัญชีกลาง ที่ </a:t>
            </a:r>
            <a:r>
              <a:rPr lang="th-TH" sz="3200" b="1" u="sng" dirty="0" err="1" smtClean="0">
                <a:cs typeface="FreesiaUPC" pitchFamily="34" charset="-34"/>
              </a:rPr>
              <a:t>กค</a:t>
            </a:r>
            <a:r>
              <a:rPr lang="th-TH" sz="3200" b="1" u="sng" dirty="0" smtClean="0">
                <a:cs typeface="FreesiaUPC" pitchFamily="34" charset="-34"/>
              </a:rPr>
              <a:t> ๐๔๐๙.๓/ว ๕๐๓ ลงวันที่ ๑๙ ธันวาคม ๒๕๔๘ </a:t>
            </a:r>
            <a:r>
              <a:rPr lang="th-TH" sz="3200" b="1" dirty="0" smtClean="0">
                <a:cs typeface="FreesiaUPC" pitchFamily="34" charset="-34"/>
              </a:rPr>
              <a:t>เรื่อง              </a:t>
            </a:r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การอนุญาตให้ส่วนราชการเก็บเงินไว้ใช้จ่ายเพื่อบูรณะทรัพย์สิน</a:t>
            </a:r>
          </a:p>
          <a:p>
            <a:pPr eaLnBrk="1" hangingPunct="1"/>
            <a:r>
              <a:rPr lang="th-TH" sz="3200" b="1" dirty="0" smtClean="0">
                <a:cs typeface="FreesiaUPC" pitchFamily="34" charset="-34"/>
              </a:rPr>
              <a:t>หลักเกณฑ์นี้ให้ใช้บังคับตั้งแต่วันที่ ๑ มกราคม ๒๕๔๙</a:t>
            </a:r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half" idx="2"/>
          </p:nvPr>
        </p:nvSpPr>
        <p:spPr>
          <a:xfrm>
            <a:off x="4500562" y="2571744"/>
            <a:ext cx="4429156" cy="4214842"/>
          </a:xfrm>
          <a:solidFill>
            <a:srgbClr val="FFFED1"/>
          </a:solidFill>
          <a:ln w="38100">
            <a:solidFill>
              <a:srgbClr val="00B050"/>
            </a:solidFill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“อนุญาตเป็นหลักการให้ส่วนราชการ</a:t>
            </a: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ที่ได้รับเงินจากการริบหลักประกันสัญญา  กรณีที่คู่สัญญาปฏิบัติผิดสัญญา หรือไม่ปฏิบัติตามสัญญา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 ภายในวงเงินครั้งละไม่เกิน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	  </a:t>
            </a: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๑ ล้านบาท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มาใช้จ่ายเพื่อบูรณะทรัพย์สิน หรือจัดให้ได้ทรัพย์สินคืนมาได้ โดยไม่ต้องนำส่งคลังเป็นรายได้แผ่นดิน”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262BD-E7B9-4F17-8260-E7FD75E9F9C1}" type="slidenum">
              <a:rPr lang="en-US"/>
              <a:pPr>
                <a:defRPr/>
              </a:pPr>
              <a:t>57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C1862-5A2D-4A68-9354-9D9C73CBEFD6}" type="slidenum">
              <a:rPr lang="en-US" smtClean="0"/>
              <a:pPr>
                <a:defRPr/>
              </a:pPr>
              <a:t>58</a:t>
            </a:fld>
            <a:endParaRPr lang="th-TH"/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357158" y="357166"/>
            <a:ext cx="8572560" cy="6143668"/>
          </a:xfrm>
          <a:prstGeom prst="flowChartAlternateProcess">
            <a:avLst/>
          </a:prstGeom>
          <a:solidFill>
            <a:srgbClr val="FFFFCC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6600" b="1" dirty="0" smtClean="0">
                <a:solidFill>
                  <a:srgbClr val="FF0000"/>
                </a:solidFill>
                <a:cs typeface="FreesiaUPC" pitchFamily="34" charset="-34"/>
              </a:rPr>
              <a:t>ข้อควรรู้</a:t>
            </a:r>
          </a:p>
          <a:p>
            <a:pPr algn="ctr">
              <a:defRPr/>
            </a:pPr>
            <a:r>
              <a:rPr lang="th-TH" sz="5400" b="1" dirty="0" smtClean="0">
                <a:solidFill>
                  <a:srgbClr val="660066"/>
                </a:solidFill>
                <a:cs typeface="FreesiaUPC" pitchFamily="34" charset="-34"/>
              </a:rPr>
              <a:t>การบริหารการจัดหาพัสดุ</a:t>
            </a:r>
          </a:p>
          <a:p>
            <a:pPr algn="ctr">
              <a:defRPr/>
            </a:pPr>
            <a:r>
              <a:rPr lang="th-TH" sz="5400" b="1" dirty="0" smtClean="0">
                <a:solidFill>
                  <a:srgbClr val="660066"/>
                </a:solidFill>
                <a:cs typeface="FreesiaUPC" pitchFamily="34" charset="-34"/>
              </a:rPr>
              <a:t>ในช่วงต้นปีงบประมาณ</a:t>
            </a:r>
          </a:p>
          <a:p>
            <a:pPr algn="ctr">
              <a:defRPr/>
            </a:pPr>
            <a:endParaRPr lang="th-TH" sz="5400" b="1" dirty="0" smtClean="0">
              <a:solidFill>
                <a:srgbClr val="007A37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sz="5400" b="1" dirty="0" smtClean="0">
              <a:solidFill>
                <a:srgbClr val="007A37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sz="5400" b="1" dirty="0" smtClean="0">
              <a:solidFill>
                <a:srgbClr val="007A37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5400" b="1" dirty="0" smtClean="0">
                <a:solidFill>
                  <a:srgbClr val="007A37"/>
                </a:solidFill>
                <a:cs typeface="FreesiaUPC" pitchFamily="34" charset="-34"/>
              </a:rPr>
              <a:t>เพื่อให้ทันต่อการใช้งาน</a:t>
            </a:r>
          </a:p>
        </p:txBody>
      </p:sp>
      <p:pic>
        <p:nvPicPr>
          <p:cNvPr id="13" name="รูปภาพ 12" descr="รูปภาพ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1571636" cy="1714512"/>
          </a:xfrm>
          <a:prstGeom prst="rect">
            <a:avLst/>
          </a:prstGeom>
        </p:spPr>
      </p:pic>
      <p:sp>
        <p:nvSpPr>
          <p:cNvPr id="16" name="ม้วนกระดาษแนวนอน 15"/>
          <p:cNvSpPr/>
          <p:nvPr/>
        </p:nvSpPr>
        <p:spPr>
          <a:xfrm>
            <a:off x="571472" y="2857496"/>
            <a:ext cx="8286808" cy="2928958"/>
          </a:xfrm>
          <a:prstGeom prst="horizontalScroll">
            <a:avLst/>
          </a:prstGeom>
          <a:solidFill>
            <a:schemeClr val="bg2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เนื่องจากพระราชบัญญัติงบประมาณรายจ่ายประจำปียังไม่มีผลใช้บังคับ หรือยังไม่ได้รับอนุมัติเงินประจำงวด</a:t>
            </a:r>
          </a:p>
        </p:txBody>
      </p:sp>
      <p:sp>
        <p:nvSpPr>
          <p:cNvPr id="6" name="ลูกศรขวา 5"/>
          <p:cNvSpPr/>
          <p:nvPr/>
        </p:nvSpPr>
        <p:spPr>
          <a:xfrm rot="1329115">
            <a:off x="2647734" y="619623"/>
            <a:ext cx="733693" cy="50006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14313" y="1643050"/>
            <a:ext cx="4281487" cy="3000396"/>
          </a:xfrm>
          <a:solidFill>
            <a:schemeClr val="bg1"/>
          </a:solidFill>
          <a:ln w="57150">
            <a:solidFill>
              <a:srgbClr val="800080"/>
            </a:solidFill>
          </a:ln>
        </p:spPr>
        <p:txBody>
          <a:bodyPr/>
          <a:lstStyle/>
          <a:p>
            <a:pPr eaLnBrk="1" hangingPunct="1"/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sz="3200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(ส.ค. ๕๐)วิธีปฏิบัติ</a:t>
            </a:r>
          </a:p>
          <a:p>
            <a:pPr marL="92075" indent="-92075" eaLnBrk="1" hangingPunct="1">
              <a:buFont typeface="Wingdings" pitchFamily="2" charset="2"/>
              <a:buChar char="q"/>
            </a:pP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๑.ให้เริ่มดำเนินการได้</a:t>
            </a:r>
            <a:r>
              <a:rPr lang="th-TH" sz="3200" b="1" dirty="0" smtClean="0">
                <a:cs typeface="FreesiaUPC" pitchFamily="34" charset="-34"/>
              </a:rPr>
              <a:t>เมื่องบประมาณ </a:t>
            </a: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ผ่านการอนุมัติจากรัฐสภา</a:t>
            </a:r>
            <a:r>
              <a:rPr lang="th-TH" sz="3200" b="1" u="sng" dirty="0" smtClean="0">
                <a:solidFill>
                  <a:srgbClr val="FF3399"/>
                </a:solidFill>
                <a:cs typeface="FreesiaUPC" pitchFamily="34" charset="-34"/>
              </a:rPr>
              <a:t> </a:t>
            </a:r>
            <a:r>
              <a:rPr lang="th-TH" sz="3200" b="1" dirty="0" smtClean="0">
                <a:cs typeface="FreesiaUPC" pitchFamily="34" charset="-34"/>
              </a:rPr>
              <a:t>หรือ</a:t>
            </a:r>
            <a:r>
              <a:rPr lang="th-TH" sz="3200" b="1" u="sng" dirty="0" smtClean="0">
                <a:solidFill>
                  <a:srgbClr val="C00000"/>
                </a:solidFill>
                <a:cs typeface="FreesiaUPC" pitchFamily="34" charset="-34"/>
              </a:rPr>
              <a:t>ได้รับอนุมัติเงินประจำงวด</a:t>
            </a:r>
            <a:r>
              <a:rPr lang="th-TH" sz="3200" b="1" dirty="0" smtClean="0">
                <a:cs typeface="FreesiaUPC" pitchFamily="34" charset="-34"/>
              </a:rPr>
              <a:t>จากสำนักงบประมาณ</a:t>
            </a:r>
          </a:p>
        </p:txBody>
      </p:sp>
      <p:sp>
        <p:nvSpPr>
          <p:cNvPr id="78851" name="ตัวยึดเนื้อหา 4"/>
          <p:cNvSpPr>
            <a:spLocks noGrp="1"/>
          </p:cNvSpPr>
          <p:nvPr>
            <p:ph sz="half" idx="2"/>
          </p:nvPr>
        </p:nvSpPr>
        <p:spPr>
          <a:xfrm>
            <a:off x="4500563" y="1643051"/>
            <a:ext cx="4500562" cy="3000396"/>
          </a:xfrm>
          <a:solidFill>
            <a:schemeClr val="bg1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>
            <a:normAutofit fontScale="62500" lnSpcReduction="20000"/>
          </a:bodyPr>
          <a:lstStyle/>
          <a:p>
            <a:pPr marL="177800" indent="-1778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5100" b="1" dirty="0" smtClean="0">
                <a:solidFill>
                  <a:srgbClr val="0000CC"/>
                </a:solidFill>
                <a:cs typeface="FreesiaUPC" pitchFamily="34" charset="-34"/>
              </a:rPr>
              <a:t>๒.ให้เตรียมการจัดหาพัสดุ</a:t>
            </a:r>
          </a:p>
          <a:p>
            <a:pPr marL="177800" indent="-1778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5100" b="1" dirty="0" smtClean="0">
                <a:solidFill>
                  <a:srgbClr val="0000CC"/>
                </a:solidFill>
                <a:cs typeface="FreesiaUPC" pitchFamily="34" charset="-34"/>
              </a:rPr>
              <a:t>โดย</a:t>
            </a:r>
            <a:r>
              <a:rPr lang="th-TH" sz="5100" b="1" u="sng" dirty="0" smtClean="0">
                <a:solidFill>
                  <a:srgbClr val="C00000"/>
                </a:solidFill>
                <a:cs typeface="FreesiaUPC" pitchFamily="34" charset="-34"/>
              </a:rPr>
              <a:t>สามารถเตรียมการ                   ในขั้นตอนใดก็ได้ เช่น</a:t>
            </a:r>
            <a:r>
              <a:rPr lang="en-US" sz="5100" b="1" u="sng" dirty="0" smtClean="0">
                <a:solidFill>
                  <a:srgbClr val="C00000"/>
                </a:solidFill>
                <a:cs typeface="FreesiaUPC" pitchFamily="34" charset="-34"/>
              </a:rPr>
              <a:t>:-</a:t>
            </a:r>
            <a:r>
              <a:rPr lang="th-TH" sz="5100" b="1" u="sng" dirty="0" smtClean="0">
                <a:solidFill>
                  <a:srgbClr val="C00000"/>
                </a:solidFill>
                <a:cs typeface="FreesiaUPC" pitchFamily="34" charset="-34"/>
              </a:rPr>
              <a:t>                        </a:t>
            </a:r>
            <a:r>
              <a:rPr lang="th-TH" sz="5100" b="1" dirty="0" smtClean="0">
                <a:cs typeface="FreesiaUPC" pitchFamily="34" charset="-34"/>
              </a:rPr>
              <a:t>(</a:t>
            </a:r>
            <a:r>
              <a:rPr lang="th-TH" sz="5100" b="1" dirty="0" smtClean="0">
                <a:solidFill>
                  <a:srgbClr val="00682F"/>
                </a:solidFill>
                <a:cs typeface="FreesiaUPC" pitchFamily="34" charset="-34"/>
              </a:rPr>
              <a:t>ออกแบบ/สอบราคา/ประกวดราคาหาผู้ขาย/ผู้รับจ้างไว้แล้ว</a:t>
            </a:r>
            <a:r>
              <a:rPr lang="th-TH" sz="5100" b="1" dirty="0" smtClean="0">
                <a:cs typeface="FreesiaUPC" pitchFamily="34" charset="-34"/>
              </a:rPr>
              <a:t>) </a:t>
            </a:r>
            <a:r>
              <a:rPr lang="th-TH" sz="5100" b="1" i="1" u="sng" dirty="0" smtClean="0">
                <a:cs typeface="FreesiaUPC" pitchFamily="34" charset="-34"/>
              </a:rPr>
              <a:t>พร้อมที่จะลงนามสัญญาได้ทันที  เมื่อได้รับอนุมัติทางการเงิน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C3DBF-A53E-421D-92AF-86524B1B2F1F}" type="slidenum">
              <a:rPr lang="en-US"/>
              <a:pPr>
                <a:defRPr/>
              </a:pPr>
              <a:t>59</a:t>
            </a:fld>
            <a:endParaRPr lang="th-TH"/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1" y="71438"/>
            <a:ext cx="9144000" cy="1571612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ระเบียบฯพัสดุข้อ ๑๓ ในช่วง</a:t>
            </a:r>
            <a:r>
              <a:rPr lang="th-TH" sz="4000" b="1" u="sng" dirty="0">
                <a:solidFill>
                  <a:srgbClr val="C00000"/>
                </a:solidFill>
                <a:cs typeface="FreesiaUPC" pitchFamily="34" charset="-34"/>
              </a:rPr>
              <a:t>ต้นปีงบประมาณ. </a:t>
            </a:r>
            <a:endParaRPr lang="th-TH" sz="4000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เพื่อให้ทันต่อการ</a:t>
            </a:r>
            <a:r>
              <a:rPr lang="th-TH" sz="4000" b="1" u="sng" dirty="0">
                <a:solidFill>
                  <a:srgbClr val="C00000"/>
                </a:solidFill>
                <a:cs typeface="FreesiaUPC" pitchFamily="34" charset="-34"/>
              </a:rPr>
              <a:t>ใช้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งาน 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ให้เตรียมการจัดซื้อจัดจ้าง                 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โดย</a:t>
            </a: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ให้เริ่มดำเนินการได้ ตั้งแต่ได้ทราบยอดเงินที่จะนำมาใช้</a:t>
            </a:r>
            <a:endParaRPr lang="th-TH" b="1" dirty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7" name="พับมุม 6"/>
          <p:cNvSpPr/>
          <p:nvPr/>
        </p:nvSpPr>
        <p:spPr>
          <a:xfrm>
            <a:off x="214313" y="4572008"/>
            <a:ext cx="8786812" cy="2143116"/>
          </a:xfrm>
          <a:prstGeom prst="foldedCorner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7800" indent="-177800" fontAlgn="auto">
              <a:spcAft>
                <a:spcPts val="0"/>
              </a:spcAft>
              <a:defRPr/>
            </a:pPr>
            <a:endParaRPr lang="th-TH" sz="3200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marL="177800" indent="-177800" fontAlgn="auto">
              <a:spcAft>
                <a:spcPts val="0"/>
              </a:spcAft>
              <a:defRPr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แต่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การดำเนินการนั้น 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ต้องยังไม่มีลักษณะเป็นการผูกนิติสัมพันธ์กับบุคคลภายนอก </a:t>
            </a:r>
            <a:r>
              <a:rPr lang="th-TH" sz="3200" b="1" u="sng" dirty="0">
                <a:solidFill>
                  <a:schemeClr val="tx1"/>
                </a:solidFill>
                <a:cs typeface="FreesiaUPC" pitchFamily="34" charset="-34"/>
              </a:rPr>
              <a:t>(เพื่อให้สอดคล้อง</a:t>
            </a:r>
            <a:r>
              <a:rPr lang="th-TH" sz="3200" b="1" u="sng" dirty="0" err="1">
                <a:solidFill>
                  <a:schemeClr val="tx1"/>
                </a:solidFill>
                <a:cs typeface="FreesiaUPC" pitchFamily="34" charset="-34"/>
              </a:rPr>
              <a:t>พรบ.</a:t>
            </a:r>
            <a:r>
              <a:rPr lang="th-TH" sz="3200" b="1" u="sng" dirty="0">
                <a:solidFill>
                  <a:schemeClr val="tx1"/>
                </a:solidFill>
                <a:cs typeface="FreesiaUPC" pitchFamily="34" charset="-34"/>
              </a:rPr>
              <a:t>วิธีการงบประมาณ มาตรา </a:t>
            </a:r>
            <a:r>
              <a:rPr lang="th-TH" sz="3200" b="1" u="sng" dirty="0" smtClean="0">
                <a:solidFill>
                  <a:schemeClr val="tx1"/>
                </a:solidFill>
                <a:cs typeface="FreesiaUPC" pitchFamily="34" charset="-34"/>
              </a:rPr>
              <a:t>๒๓ที่กำหนดสรุปว่า </a:t>
            </a:r>
            <a:r>
              <a:rPr lang="th-TH" sz="2800" b="1" u="sng" dirty="0" smtClean="0">
                <a:solidFill>
                  <a:schemeClr val="tx1"/>
                </a:solidFill>
                <a:cs typeface="FreesiaUPC" pitchFamily="34" charset="-34"/>
              </a:rPr>
              <a:t>ห้ามส่วนราชการก่อหนี้ผูกพันก่อนที่</a:t>
            </a:r>
            <a:r>
              <a:rPr lang="th-TH" sz="2800" b="1" u="sng" dirty="0" err="1" smtClean="0">
                <a:solidFill>
                  <a:schemeClr val="tx1"/>
                </a:solidFill>
                <a:cs typeface="FreesiaUPC" pitchFamily="34" charset="-34"/>
              </a:rPr>
              <a:t>พรบ.</a:t>
            </a:r>
            <a:r>
              <a:rPr lang="th-TH" sz="2800" b="1" u="sng" dirty="0" smtClean="0">
                <a:solidFill>
                  <a:schemeClr val="tx1"/>
                </a:solidFill>
                <a:cs typeface="FreesiaUPC" pitchFamily="34" charset="-34"/>
              </a:rPr>
              <a:t>งบประมาณรายจ่ายประจำปีจะมีผลใช้บังคับ หรือก่อนที่สำนักงบประมาณจะจัดสรรเงินประจำงวด)</a:t>
            </a:r>
            <a:endParaRPr lang="th-TH" sz="2800" b="1" u="sng" dirty="0">
              <a:solidFill>
                <a:schemeClr val="tx1"/>
              </a:solidFill>
              <a:cs typeface="FreesiaUPC" pitchFamily="34" charset="-34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796088" y="6356350"/>
            <a:ext cx="2133600" cy="365125"/>
          </a:xfrm>
        </p:spPr>
        <p:txBody>
          <a:bodyPr/>
          <a:lstStyle/>
          <a:p>
            <a:pPr>
              <a:defRPr/>
            </a:pPr>
            <a:fld id="{DA3509CB-5BEB-4A10-80B8-BC8103BE6D97}" type="slidenum">
              <a:rPr lang="en-US"/>
              <a:pPr>
                <a:defRPr/>
              </a:pPr>
              <a:t>60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2286000"/>
            <a:ext cx="8929688" cy="4500562"/>
          </a:xfrm>
          <a:prstGeom prst="roundRect">
            <a:avLst/>
          </a:prstGeom>
          <a:solidFill>
            <a:srgbClr val="F2EFF5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rgbClr val="441D61"/>
                </a:solidFill>
                <a:cs typeface="FreesiaUPC" pitchFamily="34" charset="-34"/>
              </a:rPr>
              <a:t>เพื่อแก้ปัญหาในช่วงต้นปีงบประมาณ หากมีการเช่าหรือจ้าง ที่</a:t>
            </a:r>
            <a:r>
              <a:rPr lang="th-TH" sz="3200" b="1" dirty="0">
                <a:solidFill>
                  <a:srgbClr val="660066"/>
                </a:solidFill>
                <a:cs typeface="FreesiaUPC" pitchFamily="34" charset="-34"/>
              </a:rPr>
              <a:t>โดย</a:t>
            </a:r>
            <a:r>
              <a:rPr lang="th-TH" sz="3200" b="1" dirty="0">
                <a:solidFill>
                  <a:srgbClr val="00A44A"/>
                </a:solidFill>
                <a:cs typeface="FreesiaUPC" pitchFamily="34" charset="-34"/>
              </a:rPr>
              <a:t>ลักษณะงาน จำเป็นต้องกระทำต่อเนื่องติดต่อไปในปีงบประมาณใหม่ </a:t>
            </a:r>
            <a:r>
              <a:rPr lang="th-TH" sz="3200" b="1" dirty="0">
                <a:solidFill>
                  <a:srgbClr val="660066"/>
                </a:solidFill>
                <a:cs typeface="FreesiaUPC" pitchFamily="34" charset="-34"/>
              </a:rPr>
              <a:t>แต่ยังลงนามสัญญาไม่ได้ เนื่องจาก</a:t>
            </a:r>
            <a:r>
              <a:rPr lang="th-TH" sz="3200" b="1" dirty="0" err="1">
                <a:solidFill>
                  <a:srgbClr val="660066"/>
                </a:solidFill>
                <a:cs typeface="FreesiaUPC" pitchFamily="34" charset="-34"/>
              </a:rPr>
              <a:t>พรบ.</a:t>
            </a:r>
            <a:r>
              <a:rPr lang="th-TH" sz="3200" b="1" dirty="0">
                <a:solidFill>
                  <a:srgbClr val="660066"/>
                </a:solidFill>
                <a:cs typeface="FreesiaUPC" pitchFamily="34" charset="-34"/>
              </a:rPr>
              <a:t>งบประมาณรายจ่ายประจำปียังไม่มีผลใช้บังคับ</a:t>
            </a:r>
            <a:r>
              <a:rPr lang="th-TH" b="1" dirty="0">
                <a:solidFill>
                  <a:srgbClr val="660066"/>
                </a:solidFill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660066"/>
                </a:solidFill>
                <a:cs typeface="FreesiaUPC" pitchFamily="34" charset="-34"/>
              </a:rPr>
              <a:t>หรือยังไม่ได้รับใบอนุมัติเงินประจำงวด</a:t>
            </a:r>
            <a:endParaRPr lang="th-TH" b="1" dirty="0">
              <a:solidFill>
                <a:srgbClr val="660066"/>
              </a:solidFill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ต่อมา ลงนามสัญญาได้แล้ว  ก็ให้สัญญามีผล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ย้อนหลังไป</a:t>
            </a: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จนถึงวันเริ่มต้นปีงบประมาณ หรือวันทำงานจริง 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เช่น </a:t>
            </a: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เช่าเครื่องถ่ายเอกสาร จ้างทำความ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สะอาดจ้างเหมาบุคคลธรรมดารายตัว                                 มา</a:t>
            </a: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ช่วยงานข้าราชการ เป็นต้น</a:t>
            </a:r>
          </a:p>
          <a:p>
            <a:pPr marL="981075" lvl="4" indent="-438150" algn="ctr"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ข้อสังเกต  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ไม่ใช้กับงานซื้อ</a:t>
            </a:r>
            <a:endParaRPr lang="th-TH" sz="3200" i="1" u="sng" dirty="0">
              <a:solidFill>
                <a:schemeClr val="tx1"/>
              </a:solidFill>
            </a:endParaRPr>
          </a:p>
        </p:txBody>
      </p:sp>
      <p:sp>
        <p:nvSpPr>
          <p:cNvPr id="5" name="คูณ 4"/>
          <p:cNvSpPr/>
          <p:nvPr/>
        </p:nvSpPr>
        <p:spPr>
          <a:xfrm>
            <a:off x="1500188" y="6357938"/>
            <a:ext cx="1143000" cy="500062"/>
          </a:xfrm>
          <a:prstGeom prst="mathMultiply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แผนผังลำดับงาน: กระบวนการ 5"/>
          <p:cNvSpPr/>
          <p:nvPr/>
        </p:nvSpPr>
        <p:spPr>
          <a:xfrm>
            <a:off x="71438" y="71438"/>
            <a:ext cx="9001125" cy="2138362"/>
          </a:xfrm>
          <a:prstGeom prst="flowChartProcess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en-US" sz="4000" b="1" dirty="0" smtClean="0">
                <a:solidFill>
                  <a:srgbClr val="C00000"/>
                </a:solidFill>
                <a:cs typeface="FreesiaUPC" pitchFamily="34" charset="-34"/>
              </a:rPr>
              <a:t>**</a:t>
            </a:r>
            <a:r>
              <a:rPr lang="th-TH" sz="3600" b="1" dirty="0" err="1" smtClean="0">
                <a:solidFill>
                  <a:srgbClr val="C00000"/>
                </a:solidFill>
                <a:cs typeface="FreesiaUPC" pitchFamily="34" charset="-34"/>
              </a:rPr>
              <a:t>กวพ.อ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นุมัติผ่อนผันให้สัญญาเช่า หรือจ้างมีผลย้อนหลังได้</a:t>
            </a:r>
            <a:r>
              <a:rPr lang="en-US" sz="3600" b="1" dirty="0" smtClean="0">
                <a:solidFill>
                  <a:srgbClr val="C00000"/>
                </a:solidFill>
                <a:cs typeface="FreesiaUPC" pitchFamily="34" charset="-34"/>
              </a:rPr>
              <a:t>**</a:t>
            </a:r>
            <a:endParaRPr lang="th-TH" sz="4000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l">
              <a:defRPr/>
            </a:pP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ในช่วงต้นปีงบประมาณ </a:t>
            </a:r>
            <a:r>
              <a:rPr lang="th-TH" sz="4000" b="1" dirty="0" smtClean="0">
                <a:solidFill>
                  <a:srgbClr val="E600AA"/>
                </a:solidFill>
                <a:cs typeface="FreesiaUPC" pitchFamily="34" charset="-34"/>
              </a:rPr>
              <a:t>จำเป็นต้องเช่า /จ้างต่อเนื่องไปในปีงบประมาณใหม่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ด่วน</a:t>
            </a: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ที่สุด ที่ </a:t>
            </a:r>
            <a:r>
              <a:rPr lang="th-TH" b="1" i="1" dirty="0" err="1">
                <a:solidFill>
                  <a:srgbClr val="0000CC"/>
                </a:solidFill>
                <a:cs typeface="FreesiaUPC" pitchFamily="34" charset="-34"/>
              </a:rPr>
              <a:t>กค</a:t>
            </a: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b="1" i="1" dirty="0" err="1">
                <a:solidFill>
                  <a:srgbClr val="0000CC"/>
                </a:solidFill>
                <a:cs typeface="FreesiaUPC" pitchFamily="34" charset="-34"/>
              </a:rPr>
              <a:t>กวพ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)๐๔๐๘.๔</a:t>
            </a: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/ว ๓๕๑ </a:t>
            </a:r>
            <a:r>
              <a:rPr lang="th-TH" b="1" i="1" dirty="0" err="1">
                <a:solidFill>
                  <a:srgbClr val="0000CC"/>
                </a:solidFill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๙ก.ย.</a:t>
            </a: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๔๘)</a:t>
            </a:r>
            <a:endParaRPr lang="th-TH" sz="3200" b="1" i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7" name="ลูกศรขวา 6"/>
          <p:cNvSpPr/>
          <p:nvPr/>
        </p:nvSpPr>
        <p:spPr>
          <a:xfrm>
            <a:off x="7929563" y="6000750"/>
            <a:ext cx="1000125" cy="285750"/>
          </a:xfrm>
          <a:prstGeom prst="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7358063" y="6357938"/>
            <a:ext cx="1285875" cy="3571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i="1" u="sng" dirty="0">
                <a:solidFill>
                  <a:srgbClr val="C00000"/>
                </a:solidFill>
                <a:cs typeface="FreesiaUPC" pitchFamily="34" charset="-34"/>
              </a:rPr>
              <a:t>ต่อ</a:t>
            </a:r>
            <a:endParaRPr lang="th-TH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pPr>
              <a:defRPr/>
            </a:pPr>
            <a:fld id="{2793041D-4E9C-4DF8-8389-3E810BC93D8C}" type="slidenum">
              <a:rPr lang="en-US"/>
              <a:pPr>
                <a:defRPr/>
              </a:pPr>
              <a:t>61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1928813"/>
            <a:ext cx="8715375" cy="32861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๑.ให้เจ้าหน้าที่พัสดุจัดหาผู้รับจ้าง หรือผู้ให้เช่าไว้ก่อนสัญญาจะสิ้นสุด </a:t>
            </a:r>
          </a:p>
          <a:p>
            <a:pPr marL="357188" indent="-357188">
              <a:defRPr/>
            </a:pP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๒.รีบเสนอให้ผู้มีอำนาจอนุมัติสั่งให้เช่าหรือสั่งจ้าง ทำการอนุมัติให้เสร็จเรียบร้อยก่อนสัญญาจะสิ้นสุด</a:t>
            </a:r>
          </a:p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๓.หลังจากนั้นแจ้งให้ผู้รับจ้างเข้าทำงาน หรือใช้พัสดุที่เช่าได้ทันทีในวันเริ่มต้นปีงบประมาณ</a:t>
            </a: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142875" y="5357813"/>
            <a:ext cx="8858250" cy="1357312"/>
          </a:xfrm>
          <a:prstGeom prst="flowChartAlternateProcess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และเมื่องบประมาณมาถึง  </a:t>
            </a:r>
            <a:r>
              <a:rPr lang="th-TH" sz="3200" b="1" i="1" u="sng" dirty="0">
                <a:solidFill>
                  <a:srgbClr val="FF0000"/>
                </a:solidFill>
                <a:cs typeface="FreesiaUPC" pitchFamily="34" charset="-34"/>
              </a:rPr>
              <a:t>ให้การลงนามสัญญามีผลย้อนหลัง</a:t>
            </a:r>
          </a:p>
          <a:p>
            <a:pPr algn="ctr">
              <a:defRPr/>
            </a:pPr>
            <a:r>
              <a:rPr lang="th-TH" sz="3200" b="1" i="1" u="sng" dirty="0">
                <a:solidFill>
                  <a:srgbClr val="0000CC"/>
                </a:solidFill>
                <a:cs typeface="FreesiaUPC" pitchFamily="34" charset="-34"/>
              </a:rPr>
              <a:t>ไปตั้งแต่วันเริ่มต้นปีงบประมาณหรือวันที่เช่าหรือวันที่ทำงานจริง 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500034" y="214290"/>
            <a:ext cx="5429288" cy="164307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660066"/>
                </a:solidFill>
                <a:cs typeface="FreesiaUPC" pitchFamily="34" charset="-34"/>
              </a:rPr>
              <a:t>ทั้งนี้ สัญญาจะมีผลย้อนหลังได้ จะต้องอยู่ภายใต้เงื่อนไขดังนี้</a:t>
            </a:r>
            <a:endParaRPr lang="th-TH" sz="4400" b="1" i="1" dirty="0">
              <a:solidFill>
                <a:srgbClr val="660066"/>
              </a:solidFill>
              <a:cs typeface="FreesiaUPC" pitchFamily="34" charset="-34"/>
            </a:endParaRPr>
          </a:p>
        </p:txBody>
      </p:sp>
      <p:sp>
        <p:nvSpPr>
          <p:cNvPr id="11" name="ลูกศรลง 10"/>
          <p:cNvSpPr/>
          <p:nvPr/>
        </p:nvSpPr>
        <p:spPr>
          <a:xfrm rot="19257148">
            <a:off x="156206" y="1215951"/>
            <a:ext cx="428625" cy="891873"/>
          </a:xfrm>
          <a:prstGeom prst="downArrow">
            <a:avLst/>
          </a:prstGeom>
          <a:solidFill>
            <a:srgbClr val="FF8B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12" name="รูปภาพ 11" descr="ATT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85728"/>
            <a:ext cx="2500330" cy="1385894"/>
          </a:xfrm>
          <a:prstGeom prst="rect">
            <a:avLst/>
          </a:prstGeom>
        </p:spPr>
      </p:pic>
      <p:sp>
        <p:nvSpPr>
          <p:cNvPr id="8" name="ลูกศรลง 7"/>
          <p:cNvSpPr/>
          <p:nvPr/>
        </p:nvSpPr>
        <p:spPr>
          <a:xfrm rot="631323">
            <a:off x="8501090" y="4572008"/>
            <a:ext cx="571504" cy="85725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62</a:t>
            </a:fld>
            <a:endParaRPr lang="th-TH"/>
          </a:p>
        </p:txBody>
      </p:sp>
      <p:sp>
        <p:nvSpPr>
          <p:cNvPr id="3" name="รูปห้าเหลี่ยม 2"/>
          <p:cNvSpPr/>
          <p:nvPr/>
        </p:nvSpPr>
        <p:spPr>
          <a:xfrm>
            <a:off x="500034" y="571480"/>
            <a:ext cx="8643966" cy="5786478"/>
          </a:xfrm>
          <a:prstGeom prst="homePlate">
            <a:avLst/>
          </a:prstGeom>
          <a:solidFill>
            <a:srgbClr val="E7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b="1" i="1" dirty="0" smtClean="0">
                <a:solidFill>
                  <a:srgbClr val="800080"/>
                </a:solidFill>
                <a:cs typeface="FreesiaUPC" pitchFamily="34" charset="-34"/>
              </a:rPr>
              <a:t>การบริหารเงินงบประมาณ</a:t>
            </a:r>
          </a:p>
          <a:p>
            <a:pPr algn="ctr"/>
            <a:r>
              <a:rPr lang="th-TH" sz="6600" b="1" i="1" dirty="0" smtClean="0">
                <a:solidFill>
                  <a:srgbClr val="800080"/>
                </a:solidFill>
                <a:cs typeface="FreesiaUPC" pitchFamily="34" charset="-34"/>
              </a:rPr>
              <a:t>ในช่วงปลายปีงบประมาณ</a:t>
            </a:r>
          </a:p>
          <a:p>
            <a:pPr algn="ctr"/>
            <a:endParaRPr lang="th-TH" sz="6600" b="1" i="1" dirty="0" smtClean="0">
              <a:solidFill>
                <a:srgbClr val="800080"/>
              </a:solidFill>
              <a:cs typeface="FreesiaUPC" pitchFamily="34" charset="-34"/>
            </a:endParaRPr>
          </a:p>
          <a:p>
            <a:pPr algn="ctr"/>
            <a:endParaRPr lang="th-TH" sz="6600" dirty="0"/>
          </a:p>
        </p:txBody>
      </p:sp>
      <p:pic>
        <p:nvPicPr>
          <p:cNvPr id="6" name="รูปภาพ 5" descr="ATT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3786190"/>
            <a:ext cx="3071834" cy="17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356350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63</a:t>
            </a:fld>
            <a:endParaRPr lang="th-TH" dirty="0"/>
          </a:p>
        </p:txBody>
      </p:sp>
      <p:sp>
        <p:nvSpPr>
          <p:cNvPr id="3" name="พับมุม 2"/>
          <p:cNvSpPr/>
          <p:nvPr/>
        </p:nvSpPr>
        <p:spPr>
          <a:xfrm>
            <a:off x="214282" y="71438"/>
            <a:ext cx="8858280" cy="2357430"/>
          </a:xfrm>
          <a:prstGeom prst="foldedCorner">
            <a:avLst/>
          </a:prstGeom>
          <a:solidFill>
            <a:srgbClr val="FFFFCC"/>
          </a:solidFill>
          <a:ln w="76200">
            <a:solidFill>
              <a:srgbClr val="E200A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7200" b="1" dirty="0" smtClean="0">
              <a:solidFill>
                <a:srgbClr val="660066"/>
              </a:solidFill>
              <a:cs typeface="FreesiaUPC" pitchFamily="34" charset="-34"/>
            </a:endParaRPr>
          </a:p>
          <a:p>
            <a:pPr algn="ctr"/>
            <a:endParaRPr lang="th-TH" sz="4000" b="1" dirty="0" smtClean="0">
              <a:solidFill>
                <a:srgbClr val="800080"/>
              </a:solidFill>
              <a:cs typeface="FreesiaUPC" pitchFamily="34" charset="-34"/>
            </a:endParaRPr>
          </a:p>
          <a:p>
            <a:pPr algn="ctr"/>
            <a:endParaRPr lang="th-TH" sz="4000" b="1" dirty="0" smtClean="0">
              <a:solidFill>
                <a:srgbClr val="800080"/>
              </a:solidFill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</a:pPr>
            <a:r>
              <a:rPr lang="th-TH" sz="4000" b="1" i="1" u="sng" dirty="0" smtClean="0">
                <a:solidFill>
                  <a:srgbClr val="800080"/>
                </a:solidFill>
                <a:cs typeface="FreesiaUPC" pitchFamily="34" charset="-34"/>
              </a:rPr>
              <a:t>การบริหารเงินงบประมาณในช่วงใกล้สิ้นปีงบประมาณ</a:t>
            </a:r>
          </a:p>
          <a:p>
            <a:pPr algn="ctr"/>
            <a:r>
              <a:rPr lang="th-TH" sz="3200" b="1" dirty="0" smtClean="0">
                <a:solidFill>
                  <a:srgbClr val="0070C0"/>
                </a:solidFill>
                <a:cs typeface="FreesiaUPC" pitchFamily="34" charset="-34"/>
              </a:rPr>
              <a:t>ให้ขอกันเงินไว้เบิกจ่ายเหลื่อมปี /หรือขยายเวลาเบิกจ่ายเงิน แล้วแต่กรณี ไว้ตาม</a:t>
            </a:r>
            <a:r>
              <a:rPr lang="th-TH" sz="3200" b="1" u="sng" dirty="0" smtClean="0">
                <a:solidFill>
                  <a:srgbClr val="0000CC"/>
                </a:solidFill>
                <a:latin typeface="CordiaUPC" pitchFamily="34" charset="-34"/>
                <a:cs typeface="FreesiaUPC" pitchFamily="34" charset="-34"/>
              </a:rPr>
              <a:t>ระเบียบการเบิกจ่ายเงินจากคลัง การเก็บรักษาเงิน และ การนำเงินส่งคลัง พ.ศ.๒๕๕๑ ข้อ ๑๐๑ ซึ่งสรุปว่า</a:t>
            </a:r>
          </a:p>
          <a:p>
            <a:pPr algn="ctr"/>
            <a:endParaRPr lang="th-TH" b="1" dirty="0" smtClean="0">
              <a:solidFill>
                <a:srgbClr val="0070C0"/>
              </a:solidFill>
              <a:cs typeface="FreesiaUPC" pitchFamily="34" charset="-34"/>
            </a:endParaRPr>
          </a:p>
          <a:p>
            <a:pPr algn="ctr"/>
            <a:endParaRPr lang="th-TH" sz="72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4643438" y="2643182"/>
            <a:ext cx="4500562" cy="39290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4000" b="1" dirty="0" smtClean="0">
              <a:solidFill>
                <a:srgbClr val="0000CC"/>
              </a:solidFill>
              <a:latin typeface="CordiaUPC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b="1" u="sng" dirty="0" smtClean="0">
                <a:solidFill>
                  <a:srgbClr val="E200A7"/>
                </a:solidFill>
                <a:cs typeface="FreesiaUPC" pitchFamily="34" charset="-34"/>
              </a:rPr>
              <a:t>๒.</a:t>
            </a:r>
            <a:r>
              <a:rPr lang="th-TH" sz="3600" b="1" u="sng" dirty="0" smtClean="0">
                <a:solidFill>
                  <a:srgbClr val="E200A7"/>
                </a:solidFill>
                <a:cs typeface="FreesiaUPC" pitchFamily="34" charset="-34"/>
              </a:rPr>
              <a:t>หากไม่ได้ก่อหนี้ผูกพันไว้ แต่จำเป็นต้องใช้จ่ายเงินนั้นต่อไปอีก </a:t>
            </a:r>
            <a:r>
              <a:rPr lang="th-TH" sz="3600" b="1" u="sng" dirty="0" smtClean="0">
                <a:solidFill>
                  <a:srgbClr val="7030A0"/>
                </a:solidFill>
                <a:cs typeface="FreesiaUPC" pitchFamily="34" charset="-34"/>
              </a:rPr>
              <a:t>ให้ขอตกลงกับกระทรวงการคลัง  ก่อนสิ้นปีงบประมาณ หากได้รับอนุมัติแล้ว จึงให้กันเงินไว้เบิกเหลื่อมปีได้</a:t>
            </a:r>
          </a:p>
          <a:p>
            <a:pPr>
              <a:defRPr/>
            </a:pPr>
            <a:endParaRPr lang="th-TH" sz="3200" b="1" u="sng" dirty="0">
              <a:solidFill>
                <a:srgbClr val="C00000"/>
              </a:solidFill>
            </a:endParaRP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0" y="2571744"/>
            <a:ext cx="4714876" cy="4143404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</a:rPr>
              <a:t>๑.ส่วนราชการใดได้ก่อหนี้ผูกพันไว้ก่อนสิ้นปีงบประมาณ...และมีวงเงินตั้งแต่ ๕๐,๐๐๐บาทขึ้นไป ...</a:t>
            </a:r>
          </a:p>
          <a:p>
            <a:pPr algn="ctr"/>
            <a:r>
              <a:rPr lang="th-TH" sz="3200" b="1" dirty="0" smtClean="0">
                <a:solidFill>
                  <a:schemeClr val="tx1"/>
                </a:solidFill>
              </a:rPr>
              <a:t>หากเบิกเงินไปชำระหนี้ไม่ทันสิ้นปีงบประมาณ </a:t>
            </a:r>
            <a:r>
              <a:rPr lang="th-TH" sz="3200" b="1" u="sng" dirty="0" smtClean="0">
                <a:solidFill>
                  <a:srgbClr val="C00000"/>
                </a:solidFill>
              </a:rPr>
              <a:t>ให้ถือว่าใบสั่งซื้อ/จ้าง/สัญญาที่ได้ลงไว้ในระบบ              เป็นการขอกันเงินไว้เบิกเหลื่อมปีได้อีก ๖ เดือนนับจากวันสิ้นปีงบประมาณ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462FC-F43F-4EF0-801E-D4B26297E97A}" type="slidenum">
              <a:rPr lang="en-US"/>
              <a:pPr>
                <a:defRPr/>
              </a:pPr>
              <a:t>64</a:t>
            </a:fld>
            <a:endParaRPr lang="th-TH"/>
          </a:p>
        </p:txBody>
      </p:sp>
      <p:sp>
        <p:nvSpPr>
          <p:cNvPr id="6" name="เมฆ 5"/>
          <p:cNvSpPr/>
          <p:nvPr/>
        </p:nvSpPr>
        <p:spPr>
          <a:xfrm>
            <a:off x="228600" y="228600"/>
            <a:ext cx="8610600" cy="6477000"/>
          </a:xfrm>
          <a:prstGeom prst="cloud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th-TH" sz="8800" b="1" dirty="0" smtClean="0">
                <a:solidFill>
                  <a:srgbClr val="0000CC"/>
                </a:solidFill>
                <a:cs typeface="FreesiaUPC" pitchFamily="34" charset="-34"/>
              </a:rPr>
              <a:t>การบริหาร</a:t>
            </a:r>
          </a:p>
          <a:p>
            <a:pPr>
              <a:defRPr/>
            </a:pPr>
            <a:r>
              <a:rPr lang="th-TH" sz="8800" b="1" dirty="0" smtClean="0">
                <a:solidFill>
                  <a:srgbClr val="E600AA"/>
                </a:solidFill>
                <a:cs typeface="FreesiaUPC" pitchFamily="34" charset="-34"/>
              </a:rPr>
              <a:t>ด้านบุคลากร</a:t>
            </a:r>
          </a:p>
          <a:p>
            <a:pPr>
              <a:defRPr/>
            </a:pPr>
            <a:endParaRPr lang="th-TH" sz="8800" b="1" dirty="0" smtClean="0">
              <a:solidFill>
                <a:srgbClr val="E600AA"/>
              </a:solidFill>
              <a:cs typeface="FreesiaUPC" pitchFamily="34" charset="-34"/>
            </a:endParaRPr>
          </a:p>
        </p:txBody>
      </p:sp>
      <p:pic>
        <p:nvPicPr>
          <p:cNvPr id="7" name="Picture 5" descr="http://cartoon.siamha.com/animation/animation/2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4191000"/>
            <a:ext cx="4572000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คำบรรยายภาพแบบเมฆ 7"/>
          <p:cNvSpPr/>
          <p:nvPr/>
        </p:nvSpPr>
        <p:spPr>
          <a:xfrm>
            <a:off x="2286000" y="3733800"/>
            <a:ext cx="1066800" cy="533400"/>
          </a:xfrm>
          <a:prstGeom prst="cloud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EF0C4F92-CEAD-4B28-8D6D-43ECAAF9FA37}" type="slidenum">
              <a:rPr lang="en-US" smtClean="0"/>
              <a:pPr>
                <a:defRPr/>
              </a:pPr>
              <a:t>65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428625" y="142875"/>
            <a:ext cx="8358188" cy="15716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66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5400" b="1" dirty="0" smtClean="0">
                <a:solidFill>
                  <a:srgbClr val="0000CC"/>
                </a:solidFill>
                <a:cs typeface="FreesiaUPC" pitchFamily="34" charset="-34"/>
              </a:rPr>
              <a:t>บุคลากร</a:t>
            </a:r>
            <a:r>
              <a:rPr lang="th-TH" sz="5400" b="1" dirty="0">
                <a:solidFill>
                  <a:srgbClr val="0000CC"/>
                </a:solidFill>
                <a:cs typeface="FreesiaUPC" pitchFamily="34" charset="-34"/>
              </a:rPr>
              <a:t>ในการจัดหาพัสดุ </a:t>
            </a:r>
          </a:p>
          <a:p>
            <a:pPr algn="ctr">
              <a:defRPr/>
            </a:pPr>
            <a:r>
              <a:rPr lang="th-TH" sz="5400" b="1" dirty="0">
                <a:solidFill>
                  <a:srgbClr val="0000CC"/>
                </a:solidFill>
                <a:cs typeface="FreesiaUPC" pitchFamily="34" charset="-34"/>
              </a:rPr>
              <a:t>มี ๒ </a:t>
            </a:r>
            <a:r>
              <a:rPr lang="th-TH" sz="5400" b="1" dirty="0" smtClean="0">
                <a:solidFill>
                  <a:srgbClr val="0000CC"/>
                </a:solidFill>
                <a:cs typeface="FreesiaUPC" pitchFamily="34" charset="-34"/>
              </a:rPr>
              <a:t>ส่วน</a:t>
            </a:r>
            <a:endParaRPr lang="th-TH" sz="54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sz="6600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714375" y="2428875"/>
            <a:ext cx="3714750" cy="1143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 smtClean="0">
                <a:solidFill>
                  <a:schemeClr val="tx1"/>
                </a:solidFill>
                <a:cs typeface="FreesiaUPC" pitchFamily="34" charset="-34"/>
              </a:rPr>
              <a:t>๑.ผู้</a:t>
            </a:r>
            <a:r>
              <a:rPr lang="th-TH" sz="4400" b="1" dirty="0">
                <a:solidFill>
                  <a:schemeClr val="tx1"/>
                </a:solidFill>
                <a:cs typeface="FreesiaUPC" pitchFamily="34" charset="-34"/>
              </a:rPr>
              <a:t>มีอำนาจ</a:t>
            </a:r>
            <a:endParaRPr lang="th-TH" sz="4400" dirty="0">
              <a:solidFill>
                <a:schemeClr val="tx1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857750" y="2428875"/>
            <a:ext cx="3857625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 smtClean="0">
                <a:solidFill>
                  <a:schemeClr val="tx1"/>
                </a:solidFill>
                <a:cs typeface="FreesiaUPC" pitchFamily="34" charset="-34"/>
              </a:rPr>
              <a:t>๒.ผู้</a:t>
            </a:r>
            <a:r>
              <a:rPr lang="th-TH" sz="4800" b="1" dirty="0">
                <a:solidFill>
                  <a:schemeClr val="tx1"/>
                </a:solidFill>
                <a:cs typeface="FreesiaUPC" pitchFamily="34" charset="-34"/>
              </a:rPr>
              <a:t>มีหน้าที่</a:t>
            </a:r>
          </a:p>
        </p:txBody>
      </p:sp>
      <p:sp>
        <p:nvSpPr>
          <p:cNvPr id="6" name="ลูกศรลง 5"/>
          <p:cNvSpPr/>
          <p:nvPr/>
        </p:nvSpPr>
        <p:spPr>
          <a:xfrm>
            <a:off x="2214563" y="1785938"/>
            <a:ext cx="357187" cy="64293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ลูกศรลง 6"/>
          <p:cNvSpPr/>
          <p:nvPr/>
        </p:nvSpPr>
        <p:spPr>
          <a:xfrm>
            <a:off x="6357938" y="1714500"/>
            <a:ext cx="428625" cy="64293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14313" y="4000500"/>
            <a:ext cx="2071687" cy="25717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๑.๑</a:t>
            </a:r>
            <a:endParaRPr lang="th-TH" sz="36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อำนาจ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ดำเนินการจัดหาพัสดุ</a:t>
            </a:r>
            <a:endParaRPr lang="th-TH" sz="36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dirty="0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5000625" y="3929063"/>
            <a:ext cx="3786188" cy="25717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เจ้าหน้าที่พัสดุ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หัวหน้าเจ้าหน้าที่พัสดุ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คณะกรรมการต่างๆ	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ผู้ควบคุมงาน</a:t>
            </a:r>
            <a:endParaRPr lang="th-TH" sz="3600" dirty="0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2428875" y="4071938"/>
            <a:ext cx="2286000" cy="2571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๑.๒</a:t>
            </a:r>
            <a:endParaRPr lang="th-TH" sz="36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อำนาจอนุมัติสั่งซื้อ/สั่งจ้าง</a:t>
            </a:r>
          </a:p>
          <a:p>
            <a:pPr algn="ctr">
              <a:defRPr/>
            </a:pP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dirty="0"/>
          </a:p>
        </p:txBody>
      </p:sp>
      <p:sp>
        <p:nvSpPr>
          <p:cNvPr id="11" name="ลูกศรลง 10"/>
          <p:cNvSpPr/>
          <p:nvPr/>
        </p:nvSpPr>
        <p:spPr>
          <a:xfrm>
            <a:off x="1071563" y="3643313"/>
            <a:ext cx="500062" cy="357187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2" name="ลูกศรลง 11"/>
          <p:cNvSpPr/>
          <p:nvPr/>
        </p:nvSpPr>
        <p:spPr>
          <a:xfrm>
            <a:off x="3214688" y="3643313"/>
            <a:ext cx="571500" cy="357187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75789" name="Picture 6" descr="1053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25" y="785813"/>
            <a:ext cx="135731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ลูกศรลง 13"/>
          <p:cNvSpPr/>
          <p:nvPr/>
        </p:nvSpPr>
        <p:spPr>
          <a:xfrm>
            <a:off x="6500813" y="3571875"/>
            <a:ext cx="428625" cy="357188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ลูกศรลง 3"/>
          <p:cNvSpPr/>
          <p:nvPr/>
        </p:nvSpPr>
        <p:spPr>
          <a:xfrm>
            <a:off x="3643313" y="1357313"/>
            <a:ext cx="1928812" cy="642937"/>
          </a:xfrm>
          <a:prstGeom prst="downArrow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cs typeface="FreesiaUPC" pitchFamily="34" charset="-34"/>
              </a:rPr>
              <a:t>ได้แก่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pPr>
              <a:defRPr/>
            </a:pPr>
            <a:fld id="{27DFBFA8-C672-4C51-B4C9-461A05108DB9}" type="slidenum">
              <a:rPr lang="en-US"/>
              <a:pPr>
                <a:defRPr/>
              </a:pPr>
              <a:t>66</a:t>
            </a:fld>
            <a:endParaRPr lang="th-TH" dirty="0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1500188" y="1928813"/>
            <a:ext cx="6072187" cy="928687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i="1" dirty="0">
                <a:solidFill>
                  <a:srgbClr val="0000CC"/>
                </a:solidFill>
                <a:cs typeface="FreesiaUPC" pitchFamily="34" charset="-34"/>
              </a:rPr>
              <a:t>หัวหน้าส่วนราชการ</a:t>
            </a:r>
          </a:p>
          <a:p>
            <a:pPr algn="ctr">
              <a:defRPr/>
            </a:pPr>
            <a:r>
              <a:rPr lang="th-TH" sz="3200" b="1" i="1" dirty="0">
                <a:solidFill>
                  <a:schemeClr val="tx1"/>
                </a:solidFill>
                <a:cs typeface="FreesiaUPC" pitchFamily="34" charset="-34"/>
              </a:rPr>
              <a:t>ปลัดกระทรวง/อธิบดี /ที่เรียกชื่ออย่างอื่น/ผู้ว่าฯ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71438" y="3000375"/>
            <a:ext cx="4143375" cy="3643313"/>
          </a:xfrm>
          <a:prstGeom prst="round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5738" indent="-185738" algn="ctr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และจะมอบอำนาจต่อไป</a:t>
            </a:r>
          </a:p>
          <a:p>
            <a:pPr marL="185738" indent="-185738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ให้แก่ผู้ดำรงตำแหน่งใดอีกก็ได้ </a:t>
            </a:r>
          </a:p>
          <a:p>
            <a:pPr marL="185738" indent="-185738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200" b="1" i="1" dirty="0">
                <a:solidFill>
                  <a:srgbClr val="004821"/>
                </a:solidFill>
                <a:cs typeface="FreesiaUPC" pitchFamily="34" charset="-34"/>
              </a:rPr>
              <a:t>โดยให้คำนึงถึง ระดับตำแหน่ง /หน้าที่ และความรับผิดชอบ ของผู้ได้รับมอบอำนาจเป็นสำคัญ</a:t>
            </a:r>
            <a:endParaRPr lang="th-TH" sz="3200" b="1" dirty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4071938" y="3071813"/>
            <a:ext cx="2500312" cy="35718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85725" indent="-85725"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ผู้ได้รับมอบอำนาจ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               มีหน้าที่ต้อง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             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รับมอบอำนาจ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จะมอบอำนาจนั้นต่อไปอีกไม่ได้</a:t>
            </a:r>
          </a:p>
        </p:txBody>
      </p:sp>
      <p:sp>
        <p:nvSpPr>
          <p:cNvPr id="14" name="สี่เหลี่ยมมุมมน 13"/>
          <p:cNvSpPr/>
          <p:nvPr/>
        </p:nvSpPr>
        <p:spPr>
          <a:xfrm>
            <a:off x="6643688" y="2928938"/>
            <a:ext cx="2357437" cy="3857625"/>
          </a:xfrm>
          <a:prstGeom prst="roundRect">
            <a:avLst/>
          </a:prstGeom>
          <a:solidFill>
            <a:srgbClr val="FFE8A7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เว้นแต่ เจ้าของอำนาจได้มอบให้ผู้ว่าฯ 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ผู้ว่าฯ สามารถมอบต่อไปให้รองผู้ว่าฯ ผู้ช่วยผู้ว่าฯ หรือ </a:t>
            </a:r>
            <a:r>
              <a:rPr lang="th-TH" sz="3200" b="1" dirty="0" err="1">
                <a:solidFill>
                  <a:srgbClr val="0000CC"/>
                </a:solidFill>
                <a:cs typeface="FreesiaUPC" pitchFamily="34" charset="-34"/>
              </a:rPr>
              <a:t>หส.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ราชการ อีกก็ได้</a:t>
            </a:r>
            <a:endParaRPr lang="th-TH" sz="3200" b="1" u="sng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15" name="ลูกศรโค้งขวา 14"/>
          <p:cNvSpPr/>
          <p:nvPr/>
        </p:nvSpPr>
        <p:spPr>
          <a:xfrm rot="1599055">
            <a:off x="368300" y="1768475"/>
            <a:ext cx="1052513" cy="1252538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6" name="ลูกศรโค้งซ้าย 15"/>
          <p:cNvSpPr/>
          <p:nvPr/>
        </p:nvSpPr>
        <p:spPr>
          <a:xfrm rot="19748367">
            <a:off x="7454900" y="1795463"/>
            <a:ext cx="1038225" cy="115252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7" name="ลูกศรขวา 16"/>
          <p:cNvSpPr/>
          <p:nvPr/>
        </p:nvSpPr>
        <p:spPr>
          <a:xfrm>
            <a:off x="3714750" y="2857500"/>
            <a:ext cx="785813" cy="35718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8" name="ลูกศรโค้งซ้าย 17"/>
          <p:cNvSpPr/>
          <p:nvPr/>
        </p:nvSpPr>
        <p:spPr>
          <a:xfrm>
            <a:off x="6357938" y="4714875"/>
            <a:ext cx="285750" cy="71437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9" name="รูปหกเหลี่ยม 18"/>
          <p:cNvSpPr/>
          <p:nvPr/>
        </p:nvSpPr>
        <p:spPr>
          <a:xfrm>
            <a:off x="0" y="71438"/>
            <a:ext cx="8929688" cy="1214422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6000" b="1" i="1" u="sng" dirty="0" smtClean="0">
                <a:solidFill>
                  <a:srgbClr val="FF0000"/>
                </a:solidFill>
                <a:cs typeface="FreesiaUPC" pitchFamily="34" charset="-34"/>
              </a:rPr>
              <a:t>อำนาจที่ ๑</a:t>
            </a:r>
            <a:endParaRPr lang="th-TH" sz="6000" b="1" i="1" u="sng" dirty="0">
              <a:solidFill>
                <a:srgbClr val="FF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800" b="1" dirty="0">
                <a:solidFill>
                  <a:srgbClr val="006600"/>
                </a:solidFill>
                <a:cs typeface="FreesiaUPC" pitchFamily="34" charset="-34"/>
              </a:rPr>
              <a:t>ผู้มีอำนาจดำเนินการจัดหาพัสดุ </a:t>
            </a:r>
            <a:r>
              <a:rPr lang="th-TH" sz="4400" b="1" dirty="0">
                <a:solidFill>
                  <a:srgbClr val="006600"/>
                </a:solidFill>
                <a:cs typeface="FreesiaUPC" pitchFamily="34" charset="-34"/>
              </a:rPr>
              <a:t>(ข้อ ๙)</a:t>
            </a:r>
            <a:endParaRPr lang="th-TH" sz="44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09902-2DCC-4D11-8BD5-E7C4C1471018}" type="slidenum">
              <a:rPr lang="en-US"/>
              <a:pPr>
                <a:defRPr/>
              </a:pPr>
              <a:t>67</a:t>
            </a:fld>
            <a:endParaRPr lang="th-TH" dirty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5750" y="2181225"/>
            <a:ext cx="4572000" cy="4462463"/>
          </a:xfrm>
          <a:solidFill>
            <a:srgbClr val="FEDEF8"/>
          </a:solidFill>
          <a:ln w="57150">
            <a:solidFill>
              <a:srgbClr val="F200F2"/>
            </a:solidFill>
          </a:ln>
        </p:spPr>
        <p:txBody>
          <a:bodyPr rtlCol="0">
            <a:sp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th-TH" sz="4000" b="1" dirty="0" smtClean="0">
                <a:solidFill>
                  <a:srgbClr val="005C2A"/>
                </a:solidFill>
                <a:cs typeface="FreesiaUPC" pitchFamily="34" charset="-34"/>
              </a:rPr>
              <a:t>ว</a:t>
            </a:r>
            <a:r>
              <a:rPr lang="th-TH" sz="4000" b="1" u="sng" dirty="0" smtClean="0">
                <a:solidFill>
                  <a:srgbClr val="005C2A"/>
                </a:solidFill>
                <a:cs typeface="FreesiaUPC" pitchFamily="34" charset="-34"/>
              </a:rPr>
              <a:t>งเงิน</a:t>
            </a:r>
            <a:r>
              <a:rPr lang="th-TH" sz="4000" b="1" u="sng" dirty="0" smtClean="0">
                <a:solidFill>
                  <a:srgbClr val="005C2A"/>
                </a:solidFill>
                <a:cs typeface="EucrosiaUPC" pitchFamily="18" charset="-34"/>
              </a:rPr>
              <a:t>วิธีตกลงราคา/     สอบราคา/ประกวดราคา              (ข้อ ๖๕)ได้แก่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th-TH" sz="4000" b="1" i="1" dirty="0" err="1" smtClean="0">
                <a:solidFill>
                  <a:srgbClr val="C00000"/>
                </a:solidFill>
                <a:cs typeface="EucrosiaUPC" pitchFamily="18" charset="-34"/>
              </a:rPr>
              <a:t>หส.</a:t>
            </a:r>
            <a:r>
              <a:rPr lang="th-TH" sz="4000" b="1" i="1" dirty="0" smtClean="0">
                <a:solidFill>
                  <a:srgbClr val="C00000"/>
                </a:solidFill>
                <a:cs typeface="EucrosiaUPC" pitchFamily="18" charset="-34"/>
              </a:rPr>
              <a:t>ราชการ</a:t>
            </a:r>
            <a:r>
              <a:rPr lang="th-TH" sz="4000" b="1" dirty="0" smtClean="0">
                <a:solidFill>
                  <a:srgbClr val="002060"/>
                </a:solidFill>
                <a:cs typeface="EucrosiaUPC" pitchFamily="18" charset="-34"/>
              </a:rPr>
              <a:t>ไม่เกิน ๕๐ล้าน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th-TH" sz="4000" b="1" i="1" dirty="0" smtClean="0">
                <a:solidFill>
                  <a:srgbClr val="C00000"/>
                </a:solidFill>
                <a:cs typeface="EucrosiaUPC" pitchFamily="18" charset="-34"/>
              </a:rPr>
              <a:t>ปลัดกระทรวง</a:t>
            </a:r>
            <a:r>
              <a:rPr lang="th-TH" sz="4000" b="1" dirty="0" smtClean="0">
                <a:solidFill>
                  <a:srgbClr val="002060"/>
                </a:solidFill>
                <a:cs typeface="EucrosiaUPC" pitchFamily="18" charset="-34"/>
              </a:rPr>
              <a:t> เกิน ๕๐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solidFill>
                  <a:srgbClr val="002060"/>
                </a:solidFill>
                <a:cs typeface="EucrosiaUPC" pitchFamily="18" charset="-34"/>
              </a:rPr>
              <a:t>   ไม่เกิน ๑๐๐ ล้าน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solidFill>
                  <a:srgbClr val="002060"/>
                </a:solidFill>
                <a:cs typeface="EucrosiaUPC" pitchFamily="18" charset="-34"/>
              </a:rPr>
              <a:t>- </a:t>
            </a:r>
            <a:r>
              <a:rPr lang="th-TH" sz="4000" b="1" i="1" dirty="0" smtClean="0">
                <a:solidFill>
                  <a:srgbClr val="C00000"/>
                </a:solidFill>
                <a:cs typeface="EucrosiaUPC" pitchFamily="18" charset="-34"/>
              </a:rPr>
              <a:t>รัฐมนตรี </a:t>
            </a:r>
            <a:r>
              <a:rPr lang="th-TH" sz="4000" b="1" dirty="0" smtClean="0">
                <a:solidFill>
                  <a:srgbClr val="002060"/>
                </a:solidFill>
                <a:cs typeface="EucrosiaUPC" pitchFamily="18" charset="-34"/>
              </a:rPr>
              <a:t>เกิน ๑๐๐ ล้าน</a:t>
            </a:r>
          </a:p>
        </p:txBody>
      </p:sp>
      <p:sp>
        <p:nvSpPr>
          <p:cNvPr id="75781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29188" y="2214563"/>
            <a:ext cx="4071937" cy="4429125"/>
          </a:xfrm>
          <a:solidFill>
            <a:srgbClr val="CCFFFF"/>
          </a:solidFill>
          <a:ln w="57150">
            <a:solidFill>
              <a:srgbClr val="F200F2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u="sng" dirty="0" smtClean="0">
                <a:solidFill>
                  <a:srgbClr val="FF0000"/>
                </a:solidFill>
                <a:cs typeface="EucrosiaUPC" pitchFamily="18" charset="-34"/>
              </a:rPr>
              <a:t>วิธีพิเศษ(ข้อ ๖๖)ได้แก่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srgbClr val="008000"/>
                </a:solidFill>
                <a:cs typeface="EucrosiaUPC" pitchFamily="18" charset="-34"/>
              </a:rPr>
              <a:t>-</a:t>
            </a:r>
            <a:r>
              <a:rPr lang="th-TH" sz="3600" b="1" i="1" dirty="0" err="1" smtClean="0">
                <a:solidFill>
                  <a:srgbClr val="C00000"/>
                </a:solidFill>
                <a:cs typeface="EucrosiaUPC" pitchFamily="18" charset="-34"/>
              </a:rPr>
              <a:t>หส.</a:t>
            </a:r>
            <a:r>
              <a:rPr lang="th-TH" sz="3600" b="1" i="1" dirty="0" smtClean="0">
                <a:solidFill>
                  <a:srgbClr val="C00000"/>
                </a:solidFill>
                <a:cs typeface="EucrosiaUPC" pitchFamily="18" charset="-34"/>
              </a:rPr>
              <a:t>ราชการ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ไม่เกิน ๒๕ ล้าน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-</a:t>
            </a:r>
            <a:r>
              <a:rPr lang="th-TH" sz="3600" b="1" i="1" dirty="0" smtClean="0">
                <a:solidFill>
                  <a:srgbClr val="C00000"/>
                </a:solidFill>
                <a:cs typeface="EucrosiaUPC" pitchFamily="18" charset="-34"/>
              </a:rPr>
              <a:t>ปลัดกระทรวง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 เกิน ๒๕ แต่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  ไม่เกิน ๕๐ ล้าน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-</a:t>
            </a:r>
            <a:r>
              <a:rPr lang="th-TH" sz="3600" b="1" dirty="0" smtClean="0">
                <a:solidFill>
                  <a:srgbClr val="C00000"/>
                </a:solidFill>
                <a:cs typeface="EucrosiaUPC" pitchFamily="18" charset="-34"/>
              </a:rPr>
              <a:t>รัฐมนตรี 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เกิน ๕๐ ล้าน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u="sng" dirty="0" smtClean="0">
                <a:solidFill>
                  <a:srgbClr val="CC0000"/>
                </a:solidFill>
                <a:cs typeface="EucrosiaUPC" pitchFamily="18" charset="-34"/>
              </a:rPr>
              <a:t>วิธีกรณีพิเศษ</a:t>
            </a:r>
            <a:r>
              <a:rPr lang="th-TH" sz="3600" b="1" u="sng" dirty="0" smtClean="0">
                <a:solidFill>
                  <a:srgbClr val="FF0066"/>
                </a:solidFill>
                <a:cs typeface="EucrosiaUPC" pitchFamily="18" charset="-34"/>
              </a:rPr>
              <a:t> </a:t>
            </a:r>
            <a:r>
              <a:rPr lang="th-TH" sz="3600" b="1" u="sng" dirty="0" smtClean="0">
                <a:solidFill>
                  <a:srgbClr val="FF0000"/>
                </a:solidFill>
                <a:cs typeface="EucrosiaUPC" pitchFamily="18" charset="-34"/>
              </a:rPr>
              <a:t>(ข้อ ๖๗)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u="sng" dirty="0" smtClean="0">
                <a:solidFill>
                  <a:srgbClr val="202394"/>
                </a:solidFill>
                <a:cs typeface="EucrosiaUPC" pitchFamily="18" charset="-34"/>
              </a:rPr>
              <a:t>-</a:t>
            </a:r>
            <a:r>
              <a:rPr lang="th-TH" sz="3600" b="1" u="sng" dirty="0" err="1" smtClean="0">
                <a:solidFill>
                  <a:srgbClr val="002060"/>
                </a:solidFill>
                <a:cs typeface="EucrosiaUPC" pitchFamily="18" charset="-34"/>
              </a:rPr>
              <a:t>หส.</a:t>
            </a:r>
            <a:r>
              <a:rPr lang="th-TH" sz="3600" b="1" u="sng" dirty="0" smtClean="0">
                <a:solidFill>
                  <a:srgbClr val="002060"/>
                </a:solidFill>
                <a:cs typeface="EucrosiaUPC" pitchFamily="18" charset="-34"/>
              </a:rPr>
              <a:t>ราชการ ไม่จำกัดวงเงิน</a:t>
            </a:r>
          </a:p>
        </p:txBody>
      </p:sp>
      <p:sp>
        <p:nvSpPr>
          <p:cNvPr id="6" name="ลูกศรลง 5"/>
          <p:cNvSpPr/>
          <p:nvPr/>
        </p:nvSpPr>
        <p:spPr>
          <a:xfrm>
            <a:off x="2000250" y="1357313"/>
            <a:ext cx="546100" cy="64293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>
            <a:off x="6500813" y="1357313"/>
            <a:ext cx="500062" cy="71437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3071813" y="3429000"/>
            <a:ext cx="714375" cy="3571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77832" name="สี่เหลี่ยมผืนผ้า 11"/>
          <p:cNvSpPr>
            <a:spLocks noChangeArrowheads="1"/>
          </p:cNvSpPr>
          <p:nvPr/>
        </p:nvSpPr>
        <p:spPr bwMode="auto">
          <a:xfrm>
            <a:off x="214313" y="142875"/>
            <a:ext cx="8715375" cy="2585323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5400" b="1" i="1" u="sng" dirty="0" smtClean="0">
                <a:solidFill>
                  <a:srgbClr val="FF0000"/>
                </a:solidFill>
                <a:cs typeface="EucrosiaUPC" pitchFamily="18" charset="-34"/>
              </a:rPr>
              <a:t>อำนาจที่ ๒</a:t>
            </a:r>
            <a:r>
              <a:rPr lang="th-TH" sz="4800" b="1" i="1" dirty="0" smtClean="0">
                <a:solidFill>
                  <a:srgbClr val="FF0000"/>
                </a:solidFill>
                <a:cs typeface="EucrosiaUPC" pitchFamily="18" charset="-34"/>
              </a:rPr>
              <a:t>“</a:t>
            </a:r>
            <a:r>
              <a:rPr lang="th-TH" sz="4800" b="1" dirty="0">
                <a:solidFill>
                  <a:srgbClr val="C00000"/>
                </a:solidFill>
                <a:cs typeface="EucrosiaUPC" pitchFamily="18" charset="-34"/>
              </a:rPr>
              <a:t>ผู้มี</a:t>
            </a:r>
            <a:r>
              <a:rPr lang="th-TH" sz="4800" b="1" dirty="0" smtClean="0">
                <a:solidFill>
                  <a:srgbClr val="C00000"/>
                </a:solidFill>
                <a:cs typeface="EucrosiaUPC" pitchFamily="18" charset="-34"/>
              </a:rPr>
              <a:t>อำนาจอนุมัติให้สั่งซื้อ </a:t>
            </a:r>
            <a:r>
              <a:rPr lang="th-TH" sz="4800" b="1" dirty="0">
                <a:solidFill>
                  <a:srgbClr val="C00000"/>
                </a:solidFill>
                <a:cs typeface="EucrosiaUPC" pitchFamily="18" charset="-34"/>
              </a:rPr>
              <a:t>/สั่งจ้าง”</a:t>
            </a:r>
            <a:endParaRPr lang="th-TH" sz="4000" b="1" i="1" u="sng" dirty="0">
              <a:solidFill>
                <a:srgbClr val="C00000"/>
              </a:solidFill>
              <a:cs typeface="EucrosiaUPC" pitchFamily="18" charset="-34"/>
            </a:endParaRPr>
          </a:p>
          <a:p>
            <a:pPr algn="ctr"/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ใช้กับกรณีเมื่อ</a:t>
            </a:r>
            <a:r>
              <a:rPr lang="th-TH" sz="3600" b="1" dirty="0">
                <a:solidFill>
                  <a:srgbClr val="002060"/>
                </a:solidFill>
                <a:cs typeface="EucrosiaUPC" pitchFamily="18" charset="-34"/>
              </a:rPr>
              <a:t>หาตัว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ผู้ขาย หรือรับจ้าง ได้</a:t>
            </a:r>
            <a:r>
              <a:rPr lang="th-TH" sz="3600" b="1" dirty="0">
                <a:solidFill>
                  <a:srgbClr val="002060"/>
                </a:solidFill>
                <a:cs typeface="EucrosiaUPC" pitchFamily="18" charset="-34"/>
              </a:rPr>
              <a:t>แล้ว</a:t>
            </a:r>
          </a:p>
          <a:p>
            <a:pPr algn="ctr">
              <a:buFont typeface="Wingdings" pitchFamily="2" charset="2"/>
              <a:buChar char="ü"/>
            </a:pPr>
            <a:r>
              <a:rPr lang="th-TH" sz="3600" b="1" dirty="0">
                <a:solidFill>
                  <a:srgbClr val="7030A0"/>
                </a:solidFill>
                <a:cs typeface="FreesiaUPC" pitchFamily="34" charset="-34"/>
              </a:rPr>
              <a:t>ให้พิจารณาจากวงเงินที่ได้จากผลชนะ</a:t>
            </a:r>
            <a:r>
              <a:rPr lang="th-TH" sz="3600" b="1" dirty="0" smtClean="0">
                <a:solidFill>
                  <a:srgbClr val="7030A0"/>
                </a:solidFill>
                <a:cs typeface="FreesiaUPC" pitchFamily="34" charset="-34"/>
              </a:rPr>
              <a:t>ราคา ที่จะทำสัญญา</a:t>
            </a:r>
            <a:r>
              <a:rPr lang="th-TH" sz="3600" b="1" dirty="0" smtClean="0">
                <a:solidFill>
                  <a:srgbClr val="7030A0"/>
                </a:solidFill>
                <a:cs typeface="EucrosiaUPC" pitchFamily="18" charset="-34"/>
              </a:rPr>
              <a:t> </a:t>
            </a:r>
            <a:r>
              <a:rPr lang="th-TH" sz="3600" b="1" dirty="0">
                <a:cs typeface="EucrosiaUPC" pitchFamily="18" charset="-34"/>
              </a:rPr>
              <a:t>ตามวงเงินดังนี้</a:t>
            </a:r>
            <a:endParaRPr lang="th-TH" sz="36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472518" cy="2000240"/>
          </a:xfrm>
          <a:solidFill>
            <a:srgbClr val="CC0099"/>
          </a:solidFill>
          <a:ln w="762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>
              <a:tabLst>
                <a:tab pos="1074738" algn="l"/>
              </a:tabLst>
            </a:pP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แนววินิจฉัยขอ</a:t>
            </a:r>
            <a:r>
              <a:rPr lang="th-TH" b="1" dirty="0" err="1" smtClean="0">
                <a:solidFill>
                  <a:schemeClr val="bg1"/>
                </a:solidFill>
                <a:cs typeface="FreesiaUPC" pitchFamily="34" charset="-34"/>
              </a:rPr>
              <a:t>งกวพ.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/>
            </a:r>
            <a:b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การประกาศจัดซื้อ หรือจัดจ้างครั้งเดียวกัน</a:t>
            </a:r>
            <a:b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แต่มีหลายรายการ แม้จะตัดสินแยกแต่ละรายการ</a:t>
            </a:r>
            <a:endParaRPr lang="th-TH" b="1" dirty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1643073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th-TH" sz="4000" b="1" dirty="0" smtClean="0">
                <a:cs typeface="FreesiaUPC" pitchFamily="34" charset="-34"/>
              </a:rPr>
              <a:t>ในการจะเสนอว่า วงเงินอยู่ในอำนาจของใคร?</a:t>
            </a:r>
          </a:p>
          <a:p>
            <a:pPr algn="ctr"/>
            <a:r>
              <a:rPr lang="th-TH" sz="4000" b="1" dirty="0" smtClean="0">
                <a:cs typeface="FreesiaUPC" pitchFamily="34" charset="-34"/>
              </a:rPr>
              <a:t>ที่จะเป็นผู้มีอำนาจอนุมัติสั่งซื้อ/สั่งจ้าง 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642910" y="4357694"/>
            <a:ext cx="7858180" cy="2357430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30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ให้ดูจากวงเงินของทุกรายการที่ชนะราคา</a:t>
            </a:r>
          </a:p>
          <a:p>
            <a:pPr marL="363538" indent="85725"/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แล้วเอามารวมกัน</a:t>
            </a:r>
          </a:p>
          <a:p>
            <a:pPr algn="ctr">
              <a:buFont typeface="Wingdings" pitchFamily="2" charset="2"/>
              <a:buChar char="q"/>
            </a:pPr>
            <a:r>
              <a:rPr lang="th-TH" sz="4000" b="1" i="1" u="sng" dirty="0" smtClean="0">
                <a:solidFill>
                  <a:srgbClr val="CC0099"/>
                </a:solidFill>
                <a:cs typeface="FreesiaUPC" pitchFamily="34" charset="-34"/>
              </a:rPr>
              <a:t>มิใช่ดูจากยอดรวมที่ชนะราคาแต่ละรายการ</a:t>
            </a:r>
            <a:endParaRPr lang="th-TH" sz="4000" b="1" i="1" u="sng" dirty="0">
              <a:solidFill>
                <a:srgbClr val="CC0099"/>
              </a:solidFill>
              <a:cs typeface="FreesiaUPC" pitchFamily="34" charset="-34"/>
            </a:endParaRPr>
          </a:p>
        </p:txBody>
      </p:sp>
      <p:sp>
        <p:nvSpPr>
          <p:cNvPr id="5" name="ลูกศรลง 4"/>
          <p:cNvSpPr/>
          <p:nvPr/>
        </p:nvSpPr>
        <p:spPr>
          <a:xfrm>
            <a:off x="4143372" y="2000240"/>
            <a:ext cx="500066" cy="357190"/>
          </a:xfrm>
          <a:prstGeom prst="downArrow">
            <a:avLst/>
          </a:prstGeom>
          <a:ln>
            <a:solidFill>
              <a:srgbClr val="F30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ลูกศรลง 5"/>
          <p:cNvSpPr/>
          <p:nvPr/>
        </p:nvSpPr>
        <p:spPr>
          <a:xfrm>
            <a:off x="4071934" y="4071942"/>
            <a:ext cx="500066" cy="428628"/>
          </a:xfrm>
          <a:prstGeom prst="downArrow">
            <a:avLst/>
          </a:prstGeom>
          <a:ln>
            <a:solidFill>
              <a:srgbClr val="F30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รูปภาพ 6" descr="125olx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14346" y="1928802"/>
            <a:ext cx="1285852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FAC1C6-FC09-4CE5-85D5-BDBFF775A48A}" type="slidenum">
              <a:rPr lang="en-US" smtClean="0"/>
              <a:pPr/>
              <a:t>69</a:t>
            </a:fld>
            <a:endParaRPr lang="th-TH" smtClean="0"/>
          </a:p>
        </p:txBody>
      </p:sp>
      <p:sp>
        <p:nvSpPr>
          <p:cNvPr id="4" name="กากบาท 3"/>
          <p:cNvSpPr/>
          <p:nvPr/>
        </p:nvSpPr>
        <p:spPr>
          <a:xfrm>
            <a:off x="357188" y="214313"/>
            <a:ext cx="8143875" cy="6357937"/>
          </a:xfrm>
          <a:prstGeom prst="plus">
            <a:avLst/>
          </a:prstGeom>
          <a:solidFill>
            <a:srgbClr val="7030A0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92075" algn="l"/>
              </a:tabLst>
              <a:defRPr/>
            </a:pPr>
            <a:r>
              <a:rPr lang="th-TH" sz="8000" b="1" dirty="0" smtClean="0">
                <a:solidFill>
                  <a:schemeClr val="bg1"/>
                </a:solidFill>
                <a:latin typeface="CordiaUPC" pitchFamily="34" charset="-34"/>
                <a:cs typeface="FreesiaUPC" pitchFamily="34" charset="-34"/>
              </a:rPr>
              <a:t>การบริหารด้าน</a:t>
            </a:r>
          </a:p>
          <a:p>
            <a:pPr>
              <a:tabLst>
                <a:tab pos="92075" algn="l"/>
              </a:tabLst>
              <a:defRPr/>
            </a:pPr>
            <a:r>
              <a:rPr lang="th-TH" sz="8000" b="1" dirty="0" smtClean="0">
                <a:solidFill>
                  <a:schemeClr val="bg1"/>
                </a:solidFill>
                <a:latin typeface="CordiaUPC" pitchFamily="34" charset="-34"/>
                <a:cs typeface="FreesiaUPC" pitchFamily="34" charset="-34"/>
              </a:rPr>
              <a:t>การจัดซื้อ-จัดจ้าง</a:t>
            </a:r>
            <a:endParaRPr lang="th-TH" sz="8000" b="1" dirty="0">
              <a:solidFill>
                <a:schemeClr val="bg1"/>
              </a:solidFill>
              <a:latin typeface="CordiaUPC" pitchFamily="34" charset="-34"/>
              <a:cs typeface="FreesiaUPC" pitchFamily="34" charset="-34"/>
            </a:endParaRPr>
          </a:p>
        </p:txBody>
      </p:sp>
      <p:pic>
        <p:nvPicPr>
          <p:cNvPr id="77828" name="รูปภาพ 5" descr="atoon0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285750"/>
            <a:ext cx="13525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รูปภาพ 7" descr="btoon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142875"/>
            <a:ext cx="13525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C309D1-56D8-42EA-8201-7B417FD897CC}" type="slidenum">
              <a:rPr lang="en-US" smtClean="0"/>
              <a:pPr/>
              <a:t>70</a:t>
            </a:fld>
            <a:endParaRPr lang="th-TH" smtClean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785813" y="142875"/>
            <a:ext cx="7858125" cy="7143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แผนผัง/ขั้นตอนกระบวนการจัดซื้อ/จัดจ้าง</a:t>
            </a:r>
            <a:endParaRPr lang="th-TH" sz="4800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1143000"/>
            <a:ext cx="1785938" cy="10715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เจ้าหน้าที่พัสดุ</a:t>
            </a:r>
            <a:endParaRPr lang="th-TH" dirty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071688" y="1071563"/>
            <a:ext cx="3714750" cy="1857375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ก่อนการจัดซื้อจัดจ้างทุกวิธี</a:t>
            </a:r>
            <a:endParaRPr lang="th-TH" sz="3200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-ให้จัดทำรายงาน ขอซื้อ/จ้าง เพื่อขอความเห็นชอบ                       </a:t>
            </a:r>
            <a:r>
              <a:rPr lang="th-TH" sz="3200" b="1" dirty="0" err="1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หส.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ราชการก่อนทุกครั้ง</a:t>
            </a: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6357938" y="2071688"/>
            <a:ext cx="2786062" cy="7858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ซื้อที่ดิน/</a:t>
            </a:r>
            <a:r>
              <a:rPr lang="th-TH" sz="2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สิ่งก่อสร้าง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(ข้อ๒๘)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5715000" y="1071563"/>
            <a:ext cx="3357563" cy="8572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ซื้อ/จ้างทั่วไปต้องมี </a:t>
            </a:r>
          </a:p>
          <a:p>
            <a:pPr>
              <a:defRPr/>
            </a:pPr>
            <a:r>
              <a:rPr lang="th-TH" sz="2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รายการตามข้อ๒๗) </a:t>
            </a:r>
            <a:endParaRPr lang="th-TH" sz="2800" dirty="0"/>
          </a:p>
        </p:txBody>
      </p:sp>
      <p:sp>
        <p:nvSpPr>
          <p:cNvPr id="9" name="ลูกศรขวา 8"/>
          <p:cNvSpPr/>
          <p:nvPr/>
        </p:nvSpPr>
        <p:spPr>
          <a:xfrm>
            <a:off x="5786438" y="1000125"/>
            <a:ext cx="428625" cy="260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ลูกศรขวา 9"/>
          <p:cNvSpPr/>
          <p:nvPr/>
        </p:nvSpPr>
        <p:spPr>
          <a:xfrm>
            <a:off x="6000750" y="1928813"/>
            <a:ext cx="357188" cy="4286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ลูกศรขวา 10"/>
          <p:cNvSpPr/>
          <p:nvPr/>
        </p:nvSpPr>
        <p:spPr>
          <a:xfrm>
            <a:off x="2000250" y="1214438"/>
            <a:ext cx="428625" cy="3571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2214563" y="3071813"/>
            <a:ext cx="6143625" cy="85725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หัวหน้าส่วนราชการ</a:t>
            </a:r>
            <a:endParaRPr lang="th-TH" sz="3600" dirty="0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428625" y="2928938"/>
            <a:ext cx="8715375" cy="71437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สี่เหลี่ยมมุมมน 15"/>
          <p:cNvSpPr/>
          <p:nvPr/>
        </p:nvSpPr>
        <p:spPr>
          <a:xfrm>
            <a:off x="1857375" y="4214813"/>
            <a:ext cx="6143625" cy="1071562"/>
          </a:xfrm>
          <a:prstGeom prst="roundRect">
            <a:avLst>
              <a:gd name="adj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พิจารณาให้ความเห็นชอบรายงานขอซื้อ/จ้าง </a:t>
            </a:r>
          </a:p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(ข้อ ๒๙)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5000625" y="5715000"/>
            <a:ext cx="4000500" cy="1000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ลงนามคำสั่งแต่งตั้งคณะกรรมการต่างๆที่เกี่ยวข้อง(ข้อ ๓๔)</a:t>
            </a:r>
            <a:endParaRPr lang="th-TH" sz="2800" dirty="0"/>
          </a:p>
        </p:txBody>
      </p:sp>
      <p:sp>
        <p:nvSpPr>
          <p:cNvPr id="18" name="สี่เหลี่ยมมุมมน 17"/>
          <p:cNvSpPr/>
          <p:nvPr/>
        </p:nvSpPr>
        <p:spPr>
          <a:xfrm>
            <a:off x="928688" y="5786438"/>
            <a:ext cx="3714750" cy="9286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ลงนามประกาศสอบราคา/ประกวดราคา</a:t>
            </a:r>
            <a:endParaRPr lang="th-TH" sz="3200" dirty="0"/>
          </a:p>
        </p:txBody>
      </p:sp>
      <p:sp>
        <p:nvSpPr>
          <p:cNvPr id="23" name="ลูกศรลง 22"/>
          <p:cNvSpPr/>
          <p:nvPr/>
        </p:nvSpPr>
        <p:spPr>
          <a:xfrm>
            <a:off x="4643438" y="5286375"/>
            <a:ext cx="500062" cy="42862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cxnSp>
        <p:nvCxnSpPr>
          <p:cNvPr id="25" name="ตัวเชื่อมต่อตรง 24"/>
          <p:cNvCxnSpPr/>
          <p:nvPr/>
        </p:nvCxnSpPr>
        <p:spPr>
          <a:xfrm>
            <a:off x="2928938" y="5427663"/>
            <a:ext cx="3857625" cy="15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ลูกศรลง 25"/>
          <p:cNvSpPr/>
          <p:nvPr/>
        </p:nvSpPr>
        <p:spPr>
          <a:xfrm>
            <a:off x="6572250" y="5429250"/>
            <a:ext cx="260350" cy="3571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7" name="ลูกศรลง 26"/>
          <p:cNvSpPr/>
          <p:nvPr/>
        </p:nvSpPr>
        <p:spPr>
          <a:xfrm>
            <a:off x="2857500" y="5429250"/>
            <a:ext cx="285750" cy="3571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9" name="ลูกศรลง 28"/>
          <p:cNvSpPr/>
          <p:nvPr/>
        </p:nvSpPr>
        <p:spPr>
          <a:xfrm>
            <a:off x="4643438" y="3929063"/>
            <a:ext cx="428625" cy="28575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30" name="ลูกศรโค้งขวา 29"/>
          <p:cNvSpPr/>
          <p:nvPr/>
        </p:nvSpPr>
        <p:spPr>
          <a:xfrm>
            <a:off x="1214438" y="2357438"/>
            <a:ext cx="1214437" cy="135731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22" name="สี่เหลี่ยมมุมมน 21"/>
          <p:cNvSpPr/>
          <p:nvPr/>
        </p:nvSpPr>
        <p:spPr>
          <a:xfrm>
            <a:off x="142875" y="500063"/>
            <a:ext cx="571500" cy="500062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24" name="สี่เหลี่ยมมุมมน 23"/>
          <p:cNvSpPr/>
          <p:nvPr/>
        </p:nvSpPr>
        <p:spPr>
          <a:xfrm>
            <a:off x="142875" y="3143250"/>
            <a:ext cx="642938" cy="57150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๒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19CE48-01AB-412E-9E5D-9DF3DC70EAE3}" type="slidenum">
              <a:rPr lang="en-US" smtClean="0"/>
              <a:pPr/>
              <a:t>71</a:t>
            </a:fld>
            <a:endParaRPr lang="th-TH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214313"/>
            <a:ext cx="8429625" cy="164306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เมื่อได้รับความเห็นชอบตามรายงานขอซื้อ/ขอจ้างแล้ว</a:t>
            </a:r>
          </a:p>
          <a:p>
            <a:pPr>
              <a:defRPr/>
            </a:pPr>
            <a:endParaRPr lang="th-TH" b="1" dirty="0">
              <a:solidFill>
                <a:srgbClr val="C0000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-ให้เจ้าหน้าที่พัสดุดำเนินการจัดหาตามวิธีต่างๆ ได้แก่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714625" y="2214563"/>
            <a:ext cx="3143250" cy="19288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วิธีสอบราคา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(เกิน๑แสน-๒ล้าน)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 ๒๐,๔๐-๔๓)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75" y="2214563"/>
            <a:ext cx="2428875" cy="19288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วิธีตกลง</a:t>
            </a:r>
            <a:r>
              <a:rPr lang="th-TH" sz="3200" b="1" dirty="0" smtClean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ราคา          </a:t>
            </a:r>
            <a:r>
              <a:rPr lang="th-TH" sz="3200" b="1" dirty="0" smtClean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(</a:t>
            </a: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ไม่เกินแสน) </a:t>
            </a: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 ๑๙,๓๙</a:t>
            </a:r>
            <a:r>
              <a:rPr lang="th-TH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)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143625" y="2071688"/>
            <a:ext cx="2786063" cy="20716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2060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วิธีประกวดราคา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เกิน๒ล้านขึ้นไป </a:t>
            </a:r>
            <a:r>
              <a:rPr lang="th-TH" sz="3200" b="1" dirty="0" smtClean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         </a:t>
            </a:r>
            <a:r>
              <a:rPr lang="th-TH" sz="3200" b="1" dirty="0" smtClean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</a:t>
            </a: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ข้อ ๒๑,๔๔-๕๖)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71438" y="4286250"/>
            <a:ext cx="3857625" cy="2357438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วิธีพิเศษ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(เกิน ๑ แสนขึ้นไป) </a:t>
            </a:r>
          </a:p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(ซื้อข้อ ๒๓,๕๗-จ้าง๒๔,๕๘)</a:t>
            </a:r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3714750" y="4429125"/>
            <a:ext cx="2428875" cy="2143125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วิธีกรณีพิเศษ</a:t>
            </a:r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ไม่จำกัดวงเงิน</a:t>
            </a:r>
          </a:p>
          <a:p>
            <a:pPr>
              <a:defRPr/>
            </a:pPr>
            <a:r>
              <a:rPr lang="th-TH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(ข้อ ๒๖,๕๙)</a:t>
            </a:r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0" y="71438"/>
            <a:ext cx="500063" cy="500062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๓</a:t>
            </a:r>
            <a:endParaRPr lang="th-TH" sz="4000" dirty="0">
              <a:solidFill>
                <a:srgbClr val="C00000"/>
              </a:solidFill>
            </a:endParaRPr>
          </a:p>
        </p:txBody>
      </p:sp>
      <p:cxnSp>
        <p:nvCxnSpPr>
          <p:cNvPr id="19" name="ตัวเชื่อมต่อตรง 18"/>
          <p:cNvCxnSpPr>
            <a:stCxn id="5" idx="1"/>
            <a:endCxn id="5" idx="3"/>
          </p:cNvCxnSpPr>
          <p:nvPr/>
        </p:nvCxnSpPr>
        <p:spPr>
          <a:xfrm rot="10800000" flipH="1">
            <a:off x="285750" y="1035050"/>
            <a:ext cx="8429625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ลูกศรลง 22"/>
          <p:cNvSpPr/>
          <p:nvPr/>
        </p:nvSpPr>
        <p:spPr>
          <a:xfrm>
            <a:off x="1143000" y="1785938"/>
            <a:ext cx="331788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4" name="ลูกศรลง 23"/>
          <p:cNvSpPr/>
          <p:nvPr/>
        </p:nvSpPr>
        <p:spPr>
          <a:xfrm>
            <a:off x="4143375" y="1857375"/>
            <a:ext cx="285750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5" name="ลูกศรลง 24"/>
          <p:cNvSpPr/>
          <p:nvPr/>
        </p:nvSpPr>
        <p:spPr>
          <a:xfrm>
            <a:off x="7215188" y="1857375"/>
            <a:ext cx="3571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6" name="ลูกศรลง 25"/>
          <p:cNvSpPr/>
          <p:nvPr/>
        </p:nvSpPr>
        <p:spPr>
          <a:xfrm>
            <a:off x="2500313" y="1857375"/>
            <a:ext cx="214312" cy="235743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7" name="ลูกศรลง 26"/>
          <p:cNvSpPr/>
          <p:nvPr/>
        </p:nvSpPr>
        <p:spPr>
          <a:xfrm flipH="1">
            <a:off x="5857875" y="1857375"/>
            <a:ext cx="285750" cy="242887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สี่เหลี่ยมมุมมน 17"/>
          <p:cNvSpPr/>
          <p:nvPr/>
        </p:nvSpPr>
        <p:spPr>
          <a:xfrm>
            <a:off x="6072188" y="4214813"/>
            <a:ext cx="3000375" cy="2571750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latin typeface="Antique Olive Compact" pitchFamily="34" charset="0"/>
                <a:cs typeface="FreesiaUPC" pitchFamily="34" charset="-34"/>
              </a:rPr>
              <a:t>วิธีประกวดราคา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ทางอิเล็กทรอนิกส์</a:t>
            </a:r>
            <a:r>
              <a:rPr lang="th-TH" sz="32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       วงเงิน</a:t>
            </a:r>
            <a:r>
              <a:rPr lang="th-TH" sz="28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ตั้งแต่ ๒ล้าน</a:t>
            </a:r>
          </a:p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ระเบียบฯพัสดุ               พ.ศ.๒๕๔๙</a:t>
            </a:r>
          </a:p>
        </p:txBody>
      </p:sp>
      <p:sp>
        <p:nvSpPr>
          <p:cNvPr id="22" name="ลูกศรลง 21"/>
          <p:cNvSpPr/>
          <p:nvPr/>
        </p:nvSpPr>
        <p:spPr>
          <a:xfrm>
            <a:off x="4500563" y="4143375"/>
            <a:ext cx="285750" cy="28575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B4422C-1CA1-41CD-AC47-4237E65CC111}" type="slidenum">
              <a:rPr lang="en-US" smtClean="0"/>
              <a:pPr/>
              <a:t>72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00063" y="71438"/>
            <a:ext cx="8501062" cy="128587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คัดเลือกได้ตัวผู้ขาย/รับจ้างแล้ว ให้คณะกรรมการฯทำบันทึกสรุปผลรายงานเสนอขออนุมัติสั่งซื้อ/จ้าง(ผ่านหน.</a:t>
            </a:r>
            <a:r>
              <a:rPr lang="th-TH" sz="32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จนท.</a:t>
            </a: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พัสดุ)</a:t>
            </a:r>
            <a:endParaRPr lang="th-TH" sz="3200" dirty="0">
              <a:solidFill>
                <a:srgbClr val="0000CC"/>
              </a:solidFill>
            </a:endParaRPr>
          </a:p>
        </p:txBody>
      </p:sp>
      <p:sp>
        <p:nvSpPr>
          <p:cNvPr id="4" name="รูปหกเหลี่ยม 3"/>
          <p:cNvSpPr/>
          <p:nvPr/>
        </p:nvSpPr>
        <p:spPr>
          <a:xfrm>
            <a:off x="0" y="1571625"/>
            <a:ext cx="9144000" cy="1071563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ผู้มีอำนาจอนุมัติสั่งซื้อ/จ้าง (ข้อ๖๕,๖๖,๖๗)                        จะพิจารณาอนุมัติสั่งให้ซื้อ/จ้างได้ตามที่คณะกรรมการเสนอ</a:t>
            </a:r>
            <a:endParaRPr lang="th-TH" sz="2800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500063" y="3000375"/>
            <a:ext cx="6072187" cy="15001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solidFill>
                <a:srgbClr val="0000CC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งานพัสดุแจ้งรับราคาและ ผู้ได้รับคัดเลือก</a:t>
            </a:r>
          </a:p>
          <a:p>
            <a:pPr>
              <a:defRPr/>
            </a:pPr>
            <a:r>
              <a:rPr lang="th-TH" sz="3200" b="1" i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มาทำสัญญา/บันทึกข้อตกลง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(ข้อ ๑๓๒,๑๓๓)</a:t>
            </a:r>
            <a:endParaRPr lang="th-TH" sz="3200" dirty="0"/>
          </a:p>
          <a:p>
            <a:pPr>
              <a:defRPr/>
            </a:pP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6357938" y="2857500"/>
            <a:ext cx="2786062" cy="400050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บริหารสัญญา/ข้อตกลง</a:t>
            </a:r>
          </a:p>
          <a:p>
            <a:pPr>
              <a:defRPr/>
            </a:pPr>
            <a:r>
              <a:rPr lang="th-TH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(แก้ไข/งด,ลดค่าปรับ,ขยายเวลา  (๑๓๙)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-บอกเลิกสัญญา                    ( ๑๓๗-๑๓๘-</a:t>
            </a:r>
            <a:r>
              <a:rPr lang="th-TH" sz="3200" b="1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๑๔๐ </a:t>
            </a: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-สั่งทิ้งงาน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(ข้อ ๑๔๕-๑๔๕ </a:t>
            </a:r>
            <a:r>
              <a:rPr lang="th-TH" sz="32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สัต</a:t>
            </a:r>
            <a:r>
              <a:rPr lang="th-TH" sz="28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</a:t>
            </a:r>
            <a:r>
              <a:rPr lang="th-TH" sz="28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)</a:t>
            </a:r>
            <a:endParaRPr lang="th-TH" sz="2800" dirty="0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928688" y="4643438"/>
            <a:ext cx="5357812" cy="14287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ผู้ขาย/รับจ้างส่งมอบ</a:t>
            </a:r>
          </a:p>
          <a:p>
            <a:pPr>
              <a:defRPr/>
            </a:pPr>
            <a:r>
              <a:rPr lang="th-TH" sz="3200" b="1" dirty="0" err="1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คกก.</a:t>
            </a: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ตรวจรับพัสดุ/ตรวจการจ้าง</a:t>
            </a:r>
          </a:p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(ข้อ ๗๑ , ๗๒)</a:t>
            </a:r>
            <a:endParaRPr lang="th-TH" sz="3200" dirty="0">
              <a:solidFill>
                <a:srgbClr val="C00000"/>
              </a:solidFill>
            </a:endParaRPr>
          </a:p>
        </p:txBody>
      </p:sp>
      <p:sp>
        <p:nvSpPr>
          <p:cNvPr id="11" name="ลูกศรลง 10"/>
          <p:cNvSpPr/>
          <p:nvPr/>
        </p:nvSpPr>
        <p:spPr>
          <a:xfrm>
            <a:off x="3714750" y="1285875"/>
            <a:ext cx="571500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ลูกศรลง 11"/>
          <p:cNvSpPr/>
          <p:nvPr/>
        </p:nvSpPr>
        <p:spPr>
          <a:xfrm>
            <a:off x="3786188" y="2643188"/>
            <a:ext cx="428625" cy="35718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ลูกศรลง 12"/>
          <p:cNvSpPr/>
          <p:nvPr/>
        </p:nvSpPr>
        <p:spPr>
          <a:xfrm>
            <a:off x="3786188" y="4429125"/>
            <a:ext cx="500062" cy="2143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ลูกศรโค้งซ้าย 13"/>
          <p:cNvSpPr/>
          <p:nvPr/>
        </p:nvSpPr>
        <p:spPr>
          <a:xfrm rot="17338179">
            <a:off x="6189890" y="2585335"/>
            <a:ext cx="593725" cy="62230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6" name="ลูกศรโค้งซ้าย 15"/>
          <p:cNvSpPr/>
          <p:nvPr/>
        </p:nvSpPr>
        <p:spPr>
          <a:xfrm rot="13219677">
            <a:off x="5630863" y="3497263"/>
            <a:ext cx="655637" cy="1303337"/>
          </a:xfrm>
          <a:prstGeom prst="curvedLeftArrow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1500188" y="6286500"/>
            <a:ext cx="4429125" cy="50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เบิกจ่ายเงินชำระหนี้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19" name="ลูกศรลง 18"/>
          <p:cNvSpPr/>
          <p:nvPr/>
        </p:nvSpPr>
        <p:spPr>
          <a:xfrm>
            <a:off x="3643313" y="6072188"/>
            <a:ext cx="357187" cy="285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สี่เหลี่ยมมุมมน 19"/>
          <p:cNvSpPr/>
          <p:nvPr/>
        </p:nvSpPr>
        <p:spPr>
          <a:xfrm>
            <a:off x="0" y="214313"/>
            <a:ext cx="571500" cy="714375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๔</a:t>
            </a:r>
          </a:p>
        </p:txBody>
      </p:sp>
      <p:sp>
        <p:nvSpPr>
          <p:cNvPr id="21" name="สี่เหลี่ยมมุมมน 20"/>
          <p:cNvSpPr/>
          <p:nvPr/>
        </p:nvSpPr>
        <p:spPr>
          <a:xfrm>
            <a:off x="142875" y="1643063"/>
            <a:ext cx="785813" cy="714375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๕</a:t>
            </a:r>
          </a:p>
        </p:txBody>
      </p:sp>
      <p:sp>
        <p:nvSpPr>
          <p:cNvPr id="22" name="สี่เหลี่ยมมุมมน 21"/>
          <p:cNvSpPr/>
          <p:nvPr/>
        </p:nvSpPr>
        <p:spPr>
          <a:xfrm>
            <a:off x="142875" y="3214688"/>
            <a:ext cx="642938" cy="785812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๖</a:t>
            </a:r>
          </a:p>
        </p:txBody>
      </p:sp>
      <p:sp>
        <p:nvSpPr>
          <p:cNvPr id="23" name="สี่เหลี่ยมมุมมน 22"/>
          <p:cNvSpPr/>
          <p:nvPr/>
        </p:nvSpPr>
        <p:spPr>
          <a:xfrm>
            <a:off x="142875" y="4786313"/>
            <a:ext cx="928688" cy="85725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๗</a:t>
            </a:r>
          </a:p>
        </p:txBody>
      </p:sp>
      <p:sp>
        <p:nvSpPr>
          <p:cNvPr id="24" name="สี่เหลี่ยมมุมมน 23"/>
          <p:cNvSpPr/>
          <p:nvPr/>
        </p:nvSpPr>
        <p:spPr>
          <a:xfrm>
            <a:off x="142875" y="6000750"/>
            <a:ext cx="1000125" cy="785813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๘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75F91A-A81C-477F-A6F8-E5B76B546B5B}" type="slidenum">
              <a:rPr lang="en-US" smtClean="0"/>
              <a:pPr/>
              <a:t>73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143000" y="214313"/>
            <a:ext cx="7715250" cy="185737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400" b="1" dirty="0">
              <a:solidFill>
                <a:srgbClr val="0000CC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44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คกก.</a:t>
            </a: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ตรวจรับฯส่งมอบสิ่งของ/งาน</a:t>
            </a:r>
          </a:p>
          <a:p>
            <a:pPr>
              <a:defRPr/>
            </a:pPr>
            <a:r>
              <a:rPr lang="th-TH" sz="44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ให้เจ้าหน้าที่พัสดุเพื่อนำไปลงบัญชี/ลงทะเบียนควบคุมทรัพย์สิน(ข้อ๑๕๑-๑๕๒)</a:t>
            </a:r>
            <a:endParaRPr lang="th-TH" sz="4400" dirty="0">
              <a:solidFill>
                <a:srgbClr val="0000CC"/>
              </a:solidFill>
            </a:endParaRPr>
          </a:p>
          <a:p>
            <a:pPr>
              <a:defRPr/>
            </a:pPr>
            <a:endParaRPr lang="th-TH" sz="44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214438" y="2500313"/>
            <a:ext cx="7215187" cy="1785937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000" b="1" dirty="0">
              <a:solidFill>
                <a:schemeClr val="bg1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endParaRPr lang="th-TH" sz="4000" b="1" dirty="0">
              <a:solidFill>
                <a:schemeClr val="bg1"/>
              </a:solidFill>
              <a:latin typeface="Antique Olive Compact" pitchFamily="34" charset="0"/>
              <a:cs typeface="FreesiaUPC" pitchFamily="34" charset="-34"/>
            </a:endParaRPr>
          </a:p>
          <a:p>
            <a:pPr>
              <a:defRPr/>
            </a:pPr>
            <a:r>
              <a:rPr lang="th-TH" sz="40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เจ้าหน้าที่พัสดุ ส่ง/แจกจ่ายพัสดุไปยัง             หน่วยของผู้ใช้งาน</a:t>
            </a:r>
          </a:p>
          <a:p>
            <a:pPr>
              <a:defRPr/>
            </a:pPr>
            <a:r>
              <a:rPr lang="th-TH" sz="40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(เบิก-จ่ายพัสดุ) ข้อ ๑๕๓-๑๕๔</a:t>
            </a:r>
          </a:p>
          <a:p>
            <a:pPr>
              <a:defRPr/>
            </a:pPr>
            <a:endParaRPr lang="th-TH" sz="4000" dirty="0">
              <a:solidFill>
                <a:schemeClr val="bg1"/>
              </a:solidFill>
            </a:endParaRPr>
          </a:p>
          <a:p>
            <a:pPr>
              <a:defRPr/>
            </a:pPr>
            <a:endParaRPr lang="th-TH" sz="4000" dirty="0">
              <a:solidFill>
                <a:schemeClr val="bg1"/>
              </a:solidFill>
            </a:endParaRPr>
          </a:p>
        </p:txBody>
      </p:sp>
      <p:sp>
        <p:nvSpPr>
          <p:cNvPr id="5" name="ลูกศรลง 4"/>
          <p:cNvSpPr/>
          <p:nvPr/>
        </p:nvSpPr>
        <p:spPr>
          <a:xfrm>
            <a:off x="4071938" y="2071688"/>
            <a:ext cx="785812" cy="5000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42875" y="714375"/>
            <a:ext cx="1000125" cy="928688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๙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75" y="2857500"/>
            <a:ext cx="857250" cy="785813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dirty="0">
                <a:solidFill>
                  <a:srgbClr val="C00000"/>
                </a:solidFill>
              </a:rPr>
              <a:t>๑๐</a:t>
            </a: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143000" y="4714875"/>
            <a:ext cx="7858125" cy="14287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การบำรุงรักษาพัสดุ ให้มีความคงทน /อยู่ในสภาพที่ดี สามารถใช้ได้ตลอดอายุการใช้งาน</a:t>
            </a:r>
            <a:endParaRPr lang="en-US" sz="3200" dirty="0"/>
          </a:p>
        </p:txBody>
      </p:sp>
      <p:sp>
        <p:nvSpPr>
          <p:cNvPr id="9" name="ลูกศรลง 8"/>
          <p:cNvSpPr/>
          <p:nvPr/>
        </p:nvSpPr>
        <p:spPr>
          <a:xfrm>
            <a:off x="4071938" y="4286250"/>
            <a:ext cx="785812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142875" y="5000625"/>
            <a:ext cx="857250" cy="714375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๑๑</a:t>
            </a: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CBF42A-717B-4603-BAA0-1FCA31BDCEA4}" type="slidenum">
              <a:rPr lang="en-US" smtClean="0"/>
              <a:pPr/>
              <a:t>74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500063" y="142875"/>
            <a:ext cx="3500437" cy="18573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การตรวจสอบพัสดุประจำปี</a:t>
            </a:r>
          </a:p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(ข้อ๑๕๕-๑๕๖)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5214938" y="142875"/>
            <a:ext cx="3571875" cy="178593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การจำหน่ายพัสดุ</a:t>
            </a:r>
          </a:p>
          <a:p>
            <a:pPr>
              <a:defRPr/>
            </a:pPr>
            <a:r>
              <a:rPr lang="th-TH" sz="40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ข้อ ๑๕๗-๑๖๑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42875" y="2214563"/>
            <a:ext cx="3857625" cy="32861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ก่อนสิ้น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เดิอน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กันยายนทุกปี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หส.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ราชการ-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แต่งตั้งค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กก.           ที่มิ</a:t>
            </a:r>
            <a:r>
              <a:rPr lang="th-TH" sz="3200" b="1" dirty="0" err="1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ไช่จนท.</a:t>
            </a: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พัสดุตรวจ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-ให้เริ่มตรวจวันทำการแรกของเดือนตุลาคม/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ให้แล้วเสร็จภายใน              ๓๐วันทำการ นับจากตรวจ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5572125"/>
            <a:ext cx="3929062" cy="1143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หากพบว่าเสื่อมสภาพ,ชำรุด /สูญหายให้</a:t>
            </a:r>
            <a:r>
              <a:rPr lang="th-TH" sz="28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แต่งตั้งค</a:t>
            </a:r>
            <a:r>
              <a:rPr lang="th-TH" sz="28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กก.สอบข้อเท็จจริง</a:t>
            </a:r>
            <a:endParaRPr lang="th-TH" sz="28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4214813" y="2286000"/>
            <a:ext cx="2571750" cy="114300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พัสดุใดหมดความจำเป็นใช้งาน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643688" y="2143125"/>
            <a:ext cx="2500312" cy="1428750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หรือหากใช้งาน จะสิ้นเปลืองค่าใช้จ่ายมาก</a:t>
            </a:r>
            <a:endParaRPr lang="th-TH" sz="3200" dirty="0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429125" y="4714875"/>
            <a:ext cx="2500313" cy="785813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ขาย/ทอดตลาด</a:t>
            </a:r>
            <a:endParaRPr lang="th-TH" sz="3200" dirty="0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7000875" y="4643438"/>
            <a:ext cx="1785938" cy="78581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แลกเปลี่ยน</a:t>
            </a:r>
            <a:endParaRPr lang="th-TH" sz="3200" dirty="0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4643438" y="5643563"/>
            <a:ext cx="2000250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โอน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6786563" y="5572125"/>
            <a:ext cx="2214562" cy="9286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แปรสภาพ/ทำลาย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3" name="ลูกศรลง 12"/>
          <p:cNvSpPr/>
          <p:nvPr/>
        </p:nvSpPr>
        <p:spPr>
          <a:xfrm>
            <a:off x="1571625" y="2000250"/>
            <a:ext cx="714375" cy="2143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ลูกศรลง 13"/>
          <p:cNvSpPr/>
          <p:nvPr/>
        </p:nvSpPr>
        <p:spPr>
          <a:xfrm>
            <a:off x="6572250" y="1857375"/>
            <a:ext cx="785813" cy="4286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สี่เหลี่ยมมุมมน 14"/>
          <p:cNvSpPr/>
          <p:nvPr/>
        </p:nvSpPr>
        <p:spPr>
          <a:xfrm>
            <a:off x="4286250" y="3500438"/>
            <a:ext cx="4714875" cy="85725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ให้</a:t>
            </a:r>
            <a:r>
              <a:rPr lang="th-TH" sz="3200" b="1" dirty="0" err="1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เสนอหส.</a:t>
            </a:r>
            <a:r>
              <a:rPr lang="th-TH" sz="32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ราชการเพื่อสั่งจำหน่าย</a:t>
            </a:r>
            <a:endParaRPr lang="th-TH" sz="3200" dirty="0"/>
          </a:p>
        </p:txBody>
      </p:sp>
      <p:sp>
        <p:nvSpPr>
          <p:cNvPr id="16" name="ลูกศรโค้งขวา 15"/>
          <p:cNvSpPr/>
          <p:nvPr/>
        </p:nvSpPr>
        <p:spPr>
          <a:xfrm>
            <a:off x="4071938" y="4214813"/>
            <a:ext cx="500062" cy="1000125"/>
          </a:xfrm>
          <a:prstGeom prst="curvedRightArrow">
            <a:avLst>
              <a:gd name="adj1" fmla="val 25000"/>
              <a:gd name="adj2" fmla="val 50000"/>
              <a:gd name="adj3" fmla="val 3405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7" name="ลูกศรโค้งซ้าย 16"/>
          <p:cNvSpPr/>
          <p:nvPr/>
        </p:nvSpPr>
        <p:spPr>
          <a:xfrm>
            <a:off x="8715375" y="4286250"/>
            <a:ext cx="428625" cy="785813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8" name="ลูกศรโค้งขวา 17"/>
          <p:cNvSpPr/>
          <p:nvPr/>
        </p:nvSpPr>
        <p:spPr>
          <a:xfrm>
            <a:off x="4143375" y="4429125"/>
            <a:ext cx="500063" cy="1714500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9" name="ลูกศรโค้งซ้าย 18"/>
          <p:cNvSpPr/>
          <p:nvPr/>
        </p:nvSpPr>
        <p:spPr>
          <a:xfrm>
            <a:off x="8572500" y="4357688"/>
            <a:ext cx="571500" cy="1643062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25" name="ตัวเชื่อมต่อตรง 24"/>
          <p:cNvCxnSpPr/>
          <p:nvPr/>
        </p:nvCxnSpPr>
        <p:spPr>
          <a:xfrm rot="16200000" flipH="1">
            <a:off x="785813" y="3357562"/>
            <a:ext cx="6858000" cy="142875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สี่เหลี่ยมมุมมน 25"/>
          <p:cNvSpPr/>
          <p:nvPr/>
        </p:nvSpPr>
        <p:spPr>
          <a:xfrm>
            <a:off x="0" y="142875"/>
            <a:ext cx="785813" cy="785813"/>
          </a:xfrm>
          <a:prstGeom prst="round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๑๒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4286250" y="214313"/>
            <a:ext cx="857250" cy="785812"/>
          </a:xfrm>
          <a:prstGeom prst="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๑๓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23" name="สี่เหลี่ยมมุมมน 22"/>
          <p:cNvSpPr/>
          <p:nvPr/>
        </p:nvSpPr>
        <p:spPr>
          <a:xfrm>
            <a:off x="5786438" y="4214813"/>
            <a:ext cx="2071687" cy="428625"/>
          </a:xfrm>
          <a:prstGeom prst="roundRect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โดยวิธี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24" name="ลูกศรลง 23"/>
          <p:cNvSpPr/>
          <p:nvPr/>
        </p:nvSpPr>
        <p:spPr>
          <a:xfrm>
            <a:off x="6786563" y="4572000"/>
            <a:ext cx="214312" cy="142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000125"/>
          </a:xfrm>
          <a:solidFill>
            <a:srgbClr val="FFC000"/>
          </a:solidFill>
          <a:ln w="57150">
            <a:solidFill>
              <a:schemeClr val="accent1"/>
            </a:solidFill>
          </a:ln>
        </p:spPr>
        <p:txBody>
          <a:bodyPr/>
          <a:lstStyle/>
          <a:p>
            <a:r>
              <a:rPr lang="th-TH" b="1" smtClean="0">
                <a:cs typeface="FreesiaUPC" pitchFamily="34" charset="-34"/>
              </a:rPr>
              <a:t>การจำหน่ายพัสดุเป็นสูญ</a:t>
            </a:r>
          </a:p>
        </p:txBody>
      </p:sp>
      <p:sp>
        <p:nvSpPr>
          <p:cNvPr id="83971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  <a:noFill/>
        </p:spPr>
        <p:txBody>
          <a:bodyPr/>
          <a:lstStyle/>
          <a:p>
            <a:fld id="{76BDEC97-F62F-4F76-BBEA-D8E009BEBD0F}" type="slidenum">
              <a:rPr lang="en-US" smtClean="0"/>
              <a:pPr/>
              <a:t>75</a:t>
            </a:fld>
            <a:endParaRPr lang="th-TH" smtClean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42875" y="1571625"/>
            <a:ext cx="2428875" cy="2428875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กรณีพัสดุสูญไป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โดยไม่มีตัวผู้รับผิด</a:t>
            </a: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857500" y="1643063"/>
            <a:ext cx="3071813" cy="24288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กรณีพัสดุสูญไป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โดยมีตัวผู้รับผิด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แต่ไม่สามารถชดใช้ตามหลักเกณฑ์ความรับผิดทางแพ่ง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072188" y="1500188"/>
            <a:ext cx="2928937" cy="2643187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cs typeface="FreesiaUPC" pitchFamily="34" charset="-34"/>
              </a:rPr>
              <a:t>กรณียังมีตัวพัสดุอยู่แต่ไม่สมควรจำหน่ายตามระเบียบข้อ๑๕๗</a:t>
            </a:r>
          </a:p>
        </p:txBody>
      </p:sp>
      <p:sp>
        <p:nvSpPr>
          <p:cNvPr id="9" name="ลูกศรลง 8"/>
          <p:cNvSpPr/>
          <p:nvPr/>
        </p:nvSpPr>
        <p:spPr>
          <a:xfrm>
            <a:off x="7143750" y="785813"/>
            <a:ext cx="428625" cy="714375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>
            <a:off x="4071938" y="785813"/>
            <a:ext cx="428625" cy="85725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ลูกศรลง 10"/>
          <p:cNvSpPr/>
          <p:nvPr/>
        </p:nvSpPr>
        <p:spPr>
          <a:xfrm>
            <a:off x="1000125" y="785813"/>
            <a:ext cx="500063" cy="78581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142875" y="4357688"/>
            <a:ext cx="8858250" cy="2071687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i="1" u="sng" dirty="0">
              <a:cs typeface="FreesiaUPC" pitchFamily="34" charset="-34"/>
            </a:endParaRPr>
          </a:p>
          <a:p>
            <a:pPr>
              <a:defRPr/>
            </a:pPr>
            <a:endParaRPr lang="th-TH" b="1" i="1" u="sng" dirty="0">
              <a:cs typeface="FreesiaUPC" pitchFamily="34" charset="-34"/>
            </a:endParaRPr>
          </a:p>
          <a:p>
            <a:pPr>
              <a:defRPr/>
            </a:pPr>
            <a:r>
              <a:rPr lang="th-TH" b="1" i="1" u="sng" dirty="0">
                <a:solidFill>
                  <a:srgbClr val="0000CC"/>
                </a:solidFill>
                <a:cs typeface="FreesiaUPC" pitchFamily="34" charset="-34"/>
              </a:rPr>
              <a:t>ผู้</a:t>
            </a:r>
            <a:r>
              <a:rPr lang="th-TH" sz="3200" b="1" i="1" u="sng" dirty="0">
                <a:solidFill>
                  <a:srgbClr val="0000CC"/>
                </a:solidFill>
                <a:cs typeface="FreesiaUPC" pitchFamily="34" charset="-34"/>
              </a:rPr>
              <a:t>มีอำนาจอนุมัติจำหน่าย (๑๕๙)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๑.วงเงินซื้อ/ได้มา รวมกันไม่เกิน ๕ แสน หน.ส่วนราชการ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๒. วงเงินซื้อ/ได้มา รวมกันเกิน ๕ แสน –กระทรวงการคลัง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หรือที่กระทรวงการคลังมอบหมาย</a:t>
            </a:r>
          </a:p>
          <a:p>
            <a:pPr>
              <a:defRPr/>
            </a:pPr>
            <a:endParaRPr lang="th-TH" b="1" dirty="0">
              <a:cs typeface="FreesiaUPC" pitchFamily="34" charset="-34"/>
            </a:endParaRPr>
          </a:p>
          <a:p>
            <a:pPr>
              <a:defRPr/>
            </a:pPr>
            <a:endParaRPr lang="th-TH" dirty="0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71438" y="71438"/>
            <a:ext cx="857250" cy="785812"/>
          </a:xfrm>
          <a:prstGeom prst="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๑๔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714375"/>
          </a:xfr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h-TH" b="1" dirty="0" smtClean="0">
                <a:solidFill>
                  <a:srgbClr val="004D86"/>
                </a:solidFill>
                <a:cs typeface="FreesiaUPC" pitchFamily="34" charset="-34"/>
              </a:rPr>
              <a:t>การลงจ่ายออกจากบัญชี/ทะเบียน</a:t>
            </a:r>
            <a:endParaRPr lang="th-TH" dirty="0" smtClean="0"/>
          </a:p>
        </p:txBody>
      </p:sp>
      <p:sp>
        <p:nvSpPr>
          <p:cNvPr id="84995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142875" y="857250"/>
            <a:ext cx="8858250" cy="2857500"/>
          </a:xfrm>
          <a:solidFill>
            <a:srgbClr val="FFFFCC"/>
          </a:solidFill>
          <a:ln>
            <a:solidFill>
              <a:srgbClr val="00B05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th-TH" sz="3200" b="1" dirty="0" smtClean="0"/>
              <a:t>๑.</a:t>
            </a:r>
            <a:r>
              <a:rPr lang="th-TH" sz="3200" b="1" dirty="0" smtClean="0">
                <a:cs typeface="FreesiaUPC" pitchFamily="34" charset="-34"/>
              </a:rPr>
              <a:t>เมื่อดำเนินการตามข้อ ๑๕๗ แล้ว ให้ลงจ่ายออกจากบัญชี/ทะเบียน</a:t>
            </a:r>
          </a:p>
          <a:p>
            <a:r>
              <a:rPr lang="th-TH" sz="3200" b="1" dirty="0" smtClean="0">
                <a:cs typeface="FreesiaUPC" pitchFamily="34" charset="-34"/>
              </a:rPr>
              <a:t>แล้วแจ้ง</a:t>
            </a:r>
            <a:r>
              <a:rPr lang="th-TH" sz="3200" b="1" dirty="0" err="1" smtClean="0">
                <a:cs typeface="FreesiaUPC" pitchFamily="34" charset="-34"/>
              </a:rPr>
              <a:t>สตง</a:t>
            </a:r>
            <a:r>
              <a:rPr lang="th-TH" sz="3200" b="1" dirty="0" smtClean="0">
                <a:cs typeface="FreesiaUPC" pitchFamily="34" charset="-34"/>
              </a:rPr>
              <a:t>/</a:t>
            </a:r>
            <a:r>
              <a:rPr lang="th-TH" sz="3200" b="1" dirty="0" err="1" smtClean="0">
                <a:cs typeface="FreesiaUPC" pitchFamily="34" charset="-34"/>
              </a:rPr>
              <a:t>สตง.</a:t>
            </a:r>
            <a:r>
              <a:rPr lang="th-TH" sz="3200" b="1" dirty="0" smtClean="0">
                <a:cs typeface="FreesiaUPC" pitchFamily="34" charset="-34"/>
              </a:rPr>
              <a:t>ภูมิภาคภายใน ๓๐ วัน นับแต่วันลงจ่าย</a:t>
            </a:r>
          </a:p>
          <a:p>
            <a:pPr>
              <a:buFontTx/>
              <a:buNone/>
            </a:pP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๒.เมื่อดำเนินการตามข้อ ๑๕๙แล้ว ให้ลงจ่ายออกจากบัญชี/ทะเบียน</a:t>
            </a:r>
          </a:p>
          <a:p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แล้วแจ้งกระทรวงการคลัง หรือผู้ที่กระทรวงการคลังมอบหมาย และ</a:t>
            </a:r>
            <a:r>
              <a:rPr lang="th-TH" sz="3200" b="1" dirty="0" err="1" smtClean="0">
                <a:solidFill>
                  <a:srgbClr val="C00000"/>
                </a:solidFill>
                <a:cs typeface="FreesiaUPC" pitchFamily="34" charset="-34"/>
              </a:rPr>
              <a:t>สตง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/</a:t>
            </a:r>
            <a:r>
              <a:rPr lang="th-TH" sz="3200" b="1" dirty="0" err="1" smtClean="0">
                <a:solidFill>
                  <a:srgbClr val="C00000"/>
                </a:solidFill>
                <a:cs typeface="FreesiaUPC" pitchFamily="34" charset="-34"/>
              </a:rPr>
              <a:t>สตง.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ภูมิภาค ภายใน ๓๐ วัน นับแต่วันลงจ่าย</a:t>
            </a:r>
          </a:p>
        </p:txBody>
      </p:sp>
      <p:sp>
        <p:nvSpPr>
          <p:cNvPr id="8499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142875" y="3714750"/>
            <a:ext cx="8858250" cy="428625"/>
          </a:xfrm>
          <a:solidFill>
            <a:srgbClr val="00B0F0"/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cs typeface="FreesiaUPC" pitchFamily="34" charset="-34"/>
              </a:rPr>
              <a:t>เมื่อดำเนินการตามข้อ ๑๕๐,๑๕๒ แล้ว ให้ลงจ่ายออกจากบัญชี/ทะเบียน</a:t>
            </a:r>
          </a:p>
          <a:p>
            <a:endParaRPr lang="th-TH" sz="2800" dirty="0" smtClean="0">
              <a:solidFill>
                <a:schemeClr val="bg1"/>
              </a:solidFill>
            </a:endParaRPr>
          </a:p>
        </p:txBody>
      </p:sp>
      <p:sp>
        <p:nvSpPr>
          <p:cNvPr id="8499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39DA2A-A904-45AB-B6DA-1E7FE5B28CEE}" type="slidenum">
              <a:rPr lang="en-US" smtClean="0"/>
              <a:pPr/>
              <a:t>76</a:t>
            </a:fld>
            <a:endParaRPr lang="th-TH" smtClean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42875" y="4214813"/>
            <a:ext cx="8858250" cy="714375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พัสดุที่ต้องจดทะเบียนตามกม.ให้แจ้งต่อนายทะเบียนภายในเวลาที่กม.กำหนด</a:t>
            </a:r>
            <a:endParaRPr lang="th-TH" sz="3200" dirty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9" name="ลูกศรลง 8"/>
          <p:cNvSpPr/>
          <p:nvPr/>
        </p:nvSpPr>
        <p:spPr>
          <a:xfrm>
            <a:off x="8072438" y="3571875"/>
            <a:ext cx="357187" cy="285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214313" y="5000625"/>
            <a:ext cx="8929687" cy="1714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2800" b="1" dirty="0"/>
          </a:p>
          <a:p>
            <a:pPr>
              <a:defRPr/>
            </a:pPr>
            <a:r>
              <a:rPr lang="th-TH" sz="3200" b="1" dirty="0">
                <a:solidFill>
                  <a:srgbClr val="FF0000"/>
                </a:solidFill>
                <a:cs typeface="FreesiaUPC" pitchFamily="34" charset="-34"/>
              </a:rPr>
              <a:t>ข้อ ๑๖๑</a:t>
            </a:r>
          </a:p>
          <a:p>
            <a:pPr>
              <a:defRPr/>
            </a:pPr>
            <a:r>
              <a:rPr lang="th-TH" sz="3200" b="1" dirty="0">
                <a:cs typeface="FreesiaUPC" pitchFamily="34" charset="-34"/>
              </a:rPr>
              <a:t>ก่อนตรวจสอบพัสดุประจำปี หากพัสดุสูญ/เสื่อมไป/ชำรุดบกพร่องเมื่อดำเนินการเรื่องความรับผิดทางแพ่ง หรือระเบียบนี้โดยอนุโลม</a:t>
            </a:r>
            <a:r>
              <a:rPr lang="th-TH" sz="3200" b="1" dirty="0" smtClean="0">
                <a:cs typeface="FreesiaUPC" pitchFamily="34" charset="-34"/>
              </a:rPr>
              <a:t>แล้วให้ดำเนินการ</a:t>
            </a:r>
            <a:r>
              <a:rPr lang="th-TH" sz="3200" b="1" dirty="0">
                <a:cs typeface="FreesiaUPC" pitchFamily="34" charset="-34"/>
              </a:rPr>
              <a:t>จำหน่ายตามที่ระเบียบกำหนด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71438" y="71438"/>
            <a:ext cx="857250" cy="785812"/>
          </a:xfrm>
          <a:prstGeom prst="rect">
            <a:avLst/>
          </a:prstGeom>
          <a:solidFill>
            <a:srgbClr val="FFF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๑๕</a:t>
            </a:r>
            <a:endParaRPr lang="th-TH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77</a:t>
            </a:fld>
            <a:endParaRPr lang="th-TH"/>
          </a:p>
        </p:txBody>
      </p:sp>
      <p:sp>
        <p:nvSpPr>
          <p:cNvPr id="4" name="ม้วนกระดาษแนวนอน 3"/>
          <p:cNvSpPr/>
          <p:nvPr/>
        </p:nvSpPr>
        <p:spPr>
          <a:xfrm>
            <a:off x="357158" y="357166"/>
            <a:ext cx="8286808" cy="6000792"/>
          </a:xfrm>
          <a:prstGeom prst="horizontalScroll">
            <a:avLst/>
          </a:prstGeom>
          <a:solidFill>
            <a:srgbClr val="00B050"/>
          </a:solidFill>
          <a:ln w="76200">
            <a:solidFill>
              <a:srgbClr val="FF05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ปัญหา</a:t>
            </a:r>
          </a:p>
          <a:p>
            <a:pPr algn="ctr"/>
            <a:r>
              <a:rPr lang="th-TH" sz="80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การซื้อ / การจ้าง </a:t>
            </a:r>
            <a:endParaRPr lang="th-TH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14282" y="71414"/>
            <a:ext cx="8572560" cy="71438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63538" algn="ctr"/>
            <a:r>
              <a:rPr lang="th-TH" sz="4400" b="1" i="1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การซื้อ/การจ้าง หมายความว่าอย่างไร?</a:t>
            </a: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0" y="785794"/>
            <a:ext cx="9144000" cy="350046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63538"/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มติ</a:t>
            </a:r>
            <a:r>
              <a:rPr lang="th-TH" b="1" i="1" u="sng" dirty="0" err="1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กวพ.</a:t>
            </a:r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ครั้งที่ ๕๑/๒๕๕๓(๒๓ ธ.ค.๒๕๕๓)</a:t>
            </a:r>
          </a:p>
          <a:p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การซื้อ หมายถึง </a:t>
            </a:r>
            <a:r>
              <a:rPr lang="th-TH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ผู้ขายสินค้าได้มีการกำหนดคุณลักษณะเฉพาะของสิ่งของนั้นๆไว้แล้วตามตัวอย่าง /</a:t>
            </a:r>
            <a:r>
              <a:rPr lang="th-TH" b="1" i="1" u="sng" dirty="0" err="1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แค็ตตาล็อก</a:t>
            </a:r>
            <a:r>
              <a:rPr lang="th-TH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 เมื่อผู้ซื้อสั่งซื้อ ผู้ขายจะดำเนินผลิตตามตัวอย่าง/</a:t>
            </a:r>
            <a:r>
              <a:rPr lang="th-TH" b="1" i="1" u="sng" dirty="0" err="1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แค็ตตาล็อก</a:t>
            </a:r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</a:p>
          <a:p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-นอกจากนี้ ผู้ซื้อยังสามารถให้ผู้ขายจัดทำรายการใดๆเพิ่มเติม</a:t>
            </a:r>
            <a:r>
              <a:rPr lang="th-TH" sz="32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นอกเหนือไปจากรูปแบบในตัวอย่าง/</a:t>
            </a:r>
            <a:r>
              <a:rPr lang="th-TH" sz="3200" b="1" i="1" u="sng" dirty="0" err="1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แค็ตตาล็</a:t>
            </a:r>
            <a:r>
              <a:rPr lang="th-TH" sz="32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อกเป็นพิเศษอีกก็ได้ </a:t>
            </a:r>
            <a:endParaRPr lang="th-TH" b="1" i="1" u="sng" dirty="0" smtClean="0">
              <a:solidFill>
                <a:srgbClr val="800080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0" y="4357694"/>
            <a:ext cx="9001156" cy="24288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3538"/>
            <a:endParaRPr lang="th-TH" b="1" i="1" u="sng" dirty="0" smtClean="0">
              <a:solidFill>
                <a:srgbClr val="C00000"/>
              </a:solidFill>
              <a:latin typeface="Antique Olive Compact" pitchFamily="34" charset="0"/>
              <a:cs typeface="FreesiaUPC" pitchFamily="34" charset="-34"/>
            </a:endParaRPr>
          </a:p>
          <a:p>
            <a:pPr marL="363538"/>
            <a:r>
              <a:rPr lang="th-TH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การจ้าง หมายถึง </a:t>
            </a:r>
            <a:r>
              <a:rPr lang="th-TH" b="1" i="1" u="sng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ผู้ว่าจ้างจะเป็นผู้ออกแบบคุณลักษณะเฉพาะของสิ่งของที่จะจ้างทำนั้นๆก่อน แล้วจึงจะนำแบบที่คิดไว้นั้น ไปจ้างทำตามแบบที่ต้องการ</a:t>
            </a:r>
          </a:p>
          <a:p>
            <a:pPr marL="363538"/>
            <a:r>
              <a:rPr lang="th-TH" sz="3200" b="1" i="1" u="sng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มีข้อหารือของหน่วยงานก. ซื้อรถยนต์ แต่ขอให้ผู้ขายติดตั้งอุปกรณ์ต่างๆเพิ่มเป็นพิเศษ จึงถือได้ว่าเป็นงานซื้อ/มิใช่จ้าง</a:t>
            </a:r>
          </a:p>
          <a:p>
            <a:pPr marL="363538"/>
            <a:endParaRPr lang="th-TH" b="1" i="1" u="sng" dirty="0" smtClean="0">
              <a:solidFill>
                <a:schemeClr val="tx1"/>
              </a:solidFill>
              <a:latin typeface="Antique Olive Compact" pitchFamily="34" charset="0"/>
              <a:cs typeface="FreesiaUPC" pitchFamily="34" charset="-34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628680" y="214313"/>
            <a:ext cx="8229600" cy="2428875"/>
          </a:xfrm>
          <a:solidFill>
            <a:srgbClr val="FFFF00"/>
          </a:solidFill>
          <a:ln w="762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th-TH" sz="6000" b="1" i="1" dirty="0" smtClean="0">
                <a:solidFill>
                  <a:srgbClr val="7030A0"/>
                </a:solidFill>
                <a:cs typeface="FreesiaUPC" pitchFamily="34" charset="-34"/>
              </a:rPr>
              <a:t>การซื้อ /การจ้าง ตามความหมายของระเบียบฯ </a:t>
            </a:r>
            <a:r>
              <a:rPr lang="th-TH" sz="6000" b="1" dirty="0" smtClean="0">
                <a:solidFill>
                  <a:srgbClr val="C00000"/>
                </a:solidFill>
                <a:cs typeface="FreesiaUPC" pitchFamily="34" charset="-34"/>
              </a:rPr>
              <a:t>ข้อ ๕</a:t>
            </a:r>
            <a:endParaRPr lang="th-TH" sz="6000" b="1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357188" y="3071833"/>
            <a:ext cx="4143375" cy="3214687"/>
          </a:xfrm>
          <a:prstGeom prst="roundRect">
            <a:avLst/>
          </a:prstGeom>
          <a:solidFill>
            <a:srgbClr val="FFFF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การซื้อ หมายความว่า           </a:t>
            </a:r>
            <a:r>
              <a:rPr lang="th-TH" sz="4000" b="1" dirty="0">
                <a:solidFill>
                  <a:srgbClr val="800080"/>
                </a:solidFill>
                <a:cs typeface="FreesiaUPC" pitchFamily="34" charset="-34"/>
              </a:rPr>
              <a:t>ซื้อพัสดุ ทั้งที่มีการติดตั้ง ทดลอง และบริการที่เกี่ยวเนื่องอื่น ๆ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786313" y="2928951"/>
            <a:ext cx="4143375" cy="2357437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cs typeface="FreesiaUPC" pitchFamily="34" charset="-34"/>
              </a:rPr>
              <a:t>การจ้าง หมายความว่า           การจ้างทำของ/ การรับขน/การจ้างเหมาบริการ </a:t>
            </a:r>
          </a:p>
        </p:txBody>
      </p:sp>
      <p:sp>
        <p:nvSpPr>
          <p:cNvPr id="10" name="วงรี 9"/>
          <p:cNvSpPr/>
          <p:nvPr/>
        </p:nvSpPr>
        <p:spPr>
          <a:xfrm>
            <a:off x="5072063" y="5072086"/>
            <a:ext cx="3714750" cy="178593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การจ้างก่อสร้าง 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11" name="ลูกศรลง 10"/>
          <p:cNvSpPr/>
          <p:nvPr/>
        </p:nvSpPr>
        <p:spPr>
          <a:xfrm>
            <a:off x="6357938" y="5072063"/>
            <a:ext cx="857250" cy="285750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เครื่องหมายบั้ง 11"/>
          <p:cNvSpPr/>
          <p:nvPr/>
        </p:nvSpPr>
        <p:spPr>
          <a:xfrm rot="5400000">
            <a:off x="1750015" y="2398400"/>
            <a:ext cx="668609" cy="1158173"/>
          </a:xfrm>
          <a:prstGeom prst="chevron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เครื่องหมายบั้ง 12"/>
          <p:cNvSpPr/>
          <p:nvPr/>
        </p:nvSpPr>
        <p:spPr>
          <a:xfrm rot="5226401">
            <a:off x="5744752" y="2315786"/>
            <a:ext cx="663758" cy="1147187"/>
          </a:xfrm>
          <a:prstGeom prst="chevron">
            <a:avLst>
              <a:gd name="adj" fmla="val 47108"/>
            </a:avLst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142875"/>
            <a:ext cx="8715375" cy="857250"/>
          </a:xfrm>
          <a:solidFill>
            <a:srgbClr val="3333CC"/>
          </a:solidFill>
          <a:ln w="76200">
            <a:solidFill>
              <a:srgbClr val="00B0F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 smtClean="0">
                <a:solidFill>
                  <a:srgbClr val="FFFF00"/>
                </a:solidFill>
                <a:cs typeface="EucrosiaUPC" pitchFamily="18" charset="-34"/>
              </a:rPr>
              <a:t>งานจ้างก่อสร้าง คืองานอะไร (มติ</a:t>
            </a:r>
            <a:r>
              <a:rPr lang="th-TH" sz="5400" b="1" dirty="0" err="1" smtClean="0">
                <a:solidFill>
                  <a:srgbClr val="FFFF00"/>
                </a:solidFill>
                <a:cs typeface="EucrosiaUPC" pitchFamily="18" charset="-34"/>
              </a:rPr>
              <a:t>กวพ.</a:t>
            </a:r>
            <a:r>
              <a:rPr lang="th-TH" sz="5400" b="1" dirty="0" smtClean="0">
                <a:solidFill>
                  <a:srgbClr val="FFFF00"/>
                </a:solidFill>
                <a:cs typeface="EucrosiaUPC" pitchFamily="18" charset="-34"/>
              </a:rPr>
              <a:t>ปี๕๒)</a:t>
            </a:r>
          </a:p>
        </p:txBody>
      </p:sp>
      <p:sp>
        <p:nvSpPr>
          <p:cNvPr id="13315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14313" y="928688"/>
            <a:ext cx="5357812" cy="5857875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3333FF"/>
            </a:solidFill>
          </a:ln>
        </p:spPr>
        <p:txBody>
          <a:bodyPr rtlCol="0">
            <a:noAutofit/>
          </a:bodyPr>
          <a:lstStyle/>
          <a:p>
            <a:pPr marL="174625" indent="-174625"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งานก่อสร้าง </a:t>
            </a:r>
            <a:r>
              <a:rPr lang="th-TH" b="1" dirty="0" smtClean="0">
                <a:solidFill>
                  <a:srgbClr val="000099"/>
                </a:solidFill>
                <a:cs typeface="FreesiaUPC" pitchFamily="34" charset="-34"/>
              </a:rPr>
              <a:t>หมายถึง งานก่อสร้างตามหลักทั่วไป ที่มีกม. ระเบียบ /มติครม./ หนังสือเวียนที่เกี่ยวข้องอ้างอิงได้ เช่น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แจ้งเวียน /ว ๑๙๓๙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๒๔ก.พ.๓๗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ว่า-งานก่อสร้างหมายรวมถึง 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งานเคลื่อนย้ายอาคาร,งานดัดแปลง/ปรับปรุง ต่อเติม/ซ่อมแซมสิ่งก่อสร้าง 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ที่หัวหน้าส่วนราชการเห็นว่าจำเป็นต้องมีผู้ควบคุมดูแลการปฏิบัติงานของผู้รับจ้างตลอดเวลา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/</a:t>
            </a:r>
          </a:p>
          <a:p>
            <a:pPr marL="174625" indent="-174625"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FF0000"/>
                </a:solidFill>
                <a:cs typeface="FreesiaUPC" pitchFamily="34" charset="-34"/>
              </a:rPr>
              <a:t>ครม.ว</a:t>
            </a:r>
            <a:r>
              <a:rPr lang="th-TH" b="1" u="sng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  <a:r>
              <a:rPr lang="th-TH" b="1" u="sng" dirty="0" smtClean="0">
                <a:solidFill>
                  <a:srgbClr val="800080"/>
                </a:solidFill>
                <a:cs typeface="FreesiaUPC" pitchFamily="34" charset="-34"/>
              </a:rPr>
              <a:t>๙ลว. ๖กพ๕๐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- งานก่อสร้างอาคาร/ชลประทาน/ทาง สะพานและท่อเหลี่ยม</a:t>
            </a:r>
            <a:endParaRPr lang="th-TH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marL="174625" indent="-174625"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ครม.ว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๑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๓ ม.ค.๓๗ 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งานดินที่ไม่มีการดาดคอนกรีต ได้แก่</a:t>
            </a:r>
            <a:r>
              <a:rPr lang="th-TH" b="1" dirty="0" smtClean="0">
                <a:solidFill>
                  <a:srgbClr val="FF0000"/>
                </a:solidFill>
                <a:cs typeface="FreesiaUPC" pitchFamily="34" charset="-34"/>
              </a:rPr>
              <a:t>ถนนลูกรัง/ถนนดิน/</a:t>
            </a: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งานขุดลอกคู คลอง สระ หนอง เป็นงานก่อสร้าง </a:t>
            </a:r>
          </a:p>
        </p:txBody>
      </p:sp>
      <p:sp>
        <p:nvSpPr>
          <p:cNvPr id="37892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500688" y="1000125"/>
            <a:ext cx="3500437" cy="5715000"/>
          </a:xfrm>
          <a:solidFill>
            <a:srgbClr val="FFE5FF"/>
          </a:solidFill>
          <a:ln w="57150">
            <a:solidFill>
              <a:srgbClr val="CC66FF"/>
            </a:solidFill>
          </a:ln>
        </p:spPr>
        <p:txBody>
          <a:bodyPr rtlCol="0">
            <a:normAutofit/>
          </a:bodyPr>
          <a:lstStyle/>
          <a:p>
            <a:pPr marL="92075" indent="-92075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หลักพิจารณาว่าอะไรเป็นงานจ้างก่อสร้าง ได้แก่</a:t>
            </a:r>
          </a:p>
          <a:p>
            <a:pPr marL="92075" lvl="1" indent="365125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2800" b="1" dirty="0" smtClean="0">
                <a:solidFill>
                  <a:srgbClr val="000099"/>
                </a:solidFill>
                <a:cs typeface="FreesiaUPC" pitchFamily="34" charset="-34"/>
              </a:rPr>
              <a:t>สัญญาซื้อขายที่มีงานก่อสร้าง หรือพร้อมติดตั้งโครงสร้างพื้นฐานรวมอยู่ด้วย</a:t>
            </a:r>
          </a:p>
          <a:p>
            <a:pPr marL="269875" lvl="1" indent="187325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2800" b="1" dirty="0" smtClean="0">
                <a:solidFill>
                  <a:srgbClr val="000099"/>
                </a:solidFill>
                <a:cs typeface="FreesiaUPC" pitchFamily="34" charset="-34"/>
              </a:rPr>
              <a:t>  </a:t>
            </a:r>
            <a:r>
              <a:rPr lang="th-TH" sz="2800" b="1" u="sng" dirty="0" smtClean="0">
                <a:solidFill>
                  <a:srgbClr val="000099"/>
                </a:solidFill>
                <a:cs typeface="FreesiaUPC" pitchFamily="34" charset="-34"/>
              </a:rPr>
              <a:t>ให้พิจารณาว่า </a:t>
            </a:r>
            <a:r>
              <a:rPr lang="th-TH" sz="2800" b="1" u="sng" dirty="0" smtClean="0">
                <a:solidFill>
                  <a:srgbClr val="FF0000"/>
                </a:solidFill>
                <a:cs typeface="FreesiaUPC" pitchFamily="34" charset="-34"/>
              </a:rPr>
              <a:t>หากมีงานก่อสร้างเป็นสาระสำคัญ ซึ่งราคาสูงกว่าราคาพัสดุที่ติดตั้ง</a:t>
            </a:r>
            <a:r>
              <a:rPr lang="th-TH" sz="2800" b="1" u="sng" dirty="0" smtClean="0">
                <a:solidFill>
                  <a:srgbClr val="000099"/>
                </a:solidFill>
                <a:cs typeface="FreesiaUPC" pitchFamily="34" charset="-34"/>
              </a:rPr>
              <a:t>  ถือว่า เป็นงานก่อสร้าง </a:t>
            </a:r>
            <a:r>
              <a:rPr lang="th-TH" sz="2800" b="1" dirty="0" smtClean="0">
                <a:solidFill>
                  <a:srgbClr val="000099"/>
                </a:solidFill>
                <a:cs typeface="FreesiaUPC" pitchFamily="34" charset="-34"/>
              </a:rPr>
              <a:t>เช่น งานติดตั้งสะพานลอยทางเดินข้ามถนน  ก่อสร้างรั้ว 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8149D-5ABC-4281-A1D6-8361E4EF08E9}" type="slidenum">
              <a:rPr lang="en-US"/>
              <a:pPr>
                <a:defRPr/>
              </a:pPr>
              <a:t>80</a:t>
            </a:fld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3286124"/>
          </a:xfrm>
          <a:solidFill>
            <a:srgbClr val="3303E3"/>
          </a:solidFill>
          <a:ln w="76200">
            <a:solidFill>
              <a:srgbClr val="FFC0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1973263" algn="l"/>
              </a:tabLst>
              <a:defRPr/>
            </a:pPr>
            <a:r>
              <a:rPr lang="th-TH" sz="6000" b="1" dirty="0" smtClean="0">
                <a:solidFill>
                  <a:schemeClr val="bg1"/>
                </a:solidFill>
                <a:cs typeface="FreesiaUPC" pitchFamily="34" charset="-34"/>
              </a:rPr>
              <a:t/>
            </a:r>
            <a:br>
              <a:rPr lang="th-TH" sz="6000" b="1" dirty="0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5300" b="1" dirty="0" smtClean="0">
                <a:solidFill>
                  <a:srgbClr val="FFFF00"/>
                </a:solidFill>
                <a:cs typeface="FreesiaUPC" pitchFamily="34" charset="-34"/>
              </a:rPr>
              <a:t>ถ้าเป็นงานจ้างก่อสร้าง  ทุกวิธี/ทุกวงเงิน</a:t>
            </a:r>
            <a:br>
              <a:rPr lang="th-TH" sz="5300" b="1" dirty="0" smtClean="0">
                <a:solidFill>
                  <a:srgbClr val="FFFF00"/>
                </a:solidFill>
                <a:cs typeface="FreesiaUPC" pitchFamily="34" charset="-34"/>
              </a:rPr>
            </a:br>
            <a:r>
              <a:rPr lang="th-TH" b="1" i="1" dirty="0" smtClean="0">
                <a:solidFill>
                  <a:srgbClr val="FFFF00"/>
                </a:solidFill>
                <a:cs typeface="FreesiaUPC" pitchFamily="34" charset="-34"/>
              </a:rPr>
              <a:t>(ยกเว้น การจัดทำเอง และงานก่อสร้างในต่างประเทศ)</a:t>
            </a:r>
            <a:br>
              <a:rPr lang="th-TH" b="1" i="1" dirty="0" smtClean="0">
                <a:solidFill>
                  <a:srgbClr val="FFFF00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ต้องแต่งตั้งคณะกรรมการกำหนดราคากลาง ก่อนการจัดทำรายงานขอจ้างทุกครั้ง   เพื่อนำราคากลางไปจัดทำรายงานขอจ้างตามข้อ ๒๗ </a:t>
            </a:r>
            <a:r>
              <a:rPr lang="th-TH" sz="4000" b="1" dirty="0" smtClean="0">
                <a:solidFill>
                  <a:schemeClr val="bg1"/>
                </a:solidFill>
                <a:cs typeface="FreesiaUPC" pitchFamily="34" charset="-34"/>
              </a:rPr>
              <a:t>และใช้เปรียบเทียบราคาของผู้เข้าเสนอราคา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/>
            </a:r>
            <a:b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</a:br>
            <a:endParaRPr lang="th-TH" b="1" dirty="0" smtClean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E79437-57CB-4760-82B8-17CB46EAC219}" type="slidenum">
              <a:rPr lang="en-US"/>
              <a:pPr>
                <a:defRPr/>
              </a:pPr>
              <a:t>81</a:t>
            </a:fld>
            <a:endParaRPr lang="th-TH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" y="3357562"/>
            <a:ext cx="8858250" cy="2000264"/>
          </a:xfrm>
          <a:prstGeom prst="roundRect">
            <a:avLst/>
          </a:prstGeom>
          <a:solidFill>
            <a:srgbClr val="FFF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th-TH" b="1" u="sng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u="sng" dirty="0">
                <a:solidFill>
                  <a:srgbClr val="C00000"/>
                </a:solidFill>
                <a:cs typeface="FreesiaUPC" pitchFamily="34" charset="-34"/>
              </a:rPr>
              <a:t>เคยวินิจฉัยไว้ว่า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th-TH" sz="3200" b="1" u="sng" dirty="0">
                <a:solidFill>
                  <a:srgbClr val="FF0000"/>
                </a:solidFill>
                <a:cs typeface="EucrosiaUPC" pitchFamily="18" charset="-34"/>
              </a:rPr>
              <a:t>ราคากลาง หมายถึง </a:t>
            </a: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ราคาค่าก่อสร้างในงานก่อสร้างของทางราชการในแต่ละงาน/โครงการ ซึ่งได้จากการประเมิน หรือ </a:t>
            </a:r>
            <a:r>
              <a:rPr lang="th-TH" sz="3200" b="1" dirty="0">
                <a:cs typeface="EucrosiaUPC" pitchFamily="18" charset="-34"/>
              </a:rPr>
              <a:t>คำนวณตามหลักเกณฑ์ และวิธีการตามที่คณะรัฐมนตรีกำหนด 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44" y="5500702"/>
            <a:ext cx="9001156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th-TH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ดังนั้น 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ราคากลางที่คำนวณได้ จึงมิใช่ราคามาตรฐานของ              งานก่อสร้าง  แต่เป็นราคาที่ทางราชการยอมรับ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ได้ (ต่อ)</a:t>
            </a:r>
            <a:endParaRPr lang="th-TH" b="1" u="sng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algn="ctr" fontAlgn="auto">
              <a:spcAft>
                <a:spcPts val="0"/>
              </a:spcAft>
              <a:defRPr/>
            </a:pPr>
            <a:endParaRPr lang="th-TH" b="1" u="sng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8" name="ลูกศรโค้งซ้าย 7"/>
          <p:cNvSpPr/>
          <p:nvPr/>
        </p:nvSpPr>
        <p:spPr>
          <a:xfrm rot="20350801">
            <a:off x="8451507" y="3219157"/>
            <a:ext cx="571500" cy="785812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2137429">
            <a:off x="209714" y="4677922"/>
            <a:ext cx="389999" cy="84540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ลูกศรขวา 10"/>
          <p:cNvSpPr/>
          <p:nvPr/>
        </p:nvSpPr>
        <p:spPr>
          <a:xfrm>
            <a:off x="8501090" y="6215082"/>
            <a:ext cx="357190" cy="285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C33A-FBBE-4913-B87F-BB632E1F77D2}" type="slidenum">
              <a:rPr lang="en-US"/>
              <a:pPr>
                <a:defRPr/>
              </a:pPr>
              <a:t>82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42875"/>
            <a:ext cx="8786812" cy="3214688"/>
          </a:xfrm>
          <a:prstGeom prst="roundRect">
            <a:avLst/>
          </a:prstGeom>
          <a:solidFill>
            <a:srgbClr val="FFFFB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rgbClr val="002060"/>
                </a:solidFill>
                <a:cs typeface="FreesiaUPC" pitchFamily="34" charset="-34"/>
              </a:rPr>
              <a:t>โดยเมื่อนำมาเปรียบเทียบราคาของผู้ประกอบการที่เข้าเสนอราคาแล้ว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rgbClr val="002060"/>
                </a:solidFill>
                <a:cs typeface="FreesiaUPC" pitchFamily="34" charset="-34"/>
              </a:rPr>
              <a:t> </a:t>
            </a:r>
            <a:r>
              <a:rPr lang="th-TH" sz="4400" b="1" i="1" u="sng" dirty="0">
                <a:solidFill>
                  <a:srgbClr val="C00000"/>
                </a:solidFill>
                <a:cs typeface="FreesiaUPC" pitchFamily="34" charset="-34"/>
              </a:rPr>
              <a:t>ไม่สูงจนผู้ประกอบกอบการได้กำไรมากเกินกว่าที่ควรได้รับ และไม่เป็นราคาที่ต่ำจนผู้ประกอบการไม่สามาร</a:t>
            </a:r>
            <a:r>
              <a:rPr lang="th-TH" sz="4000" b="1" i="1" u="sng" dirty="0">
                <a:solidFill>
                  <a:srgbClr val="C00000"/>
                </a:solidFill>
                <a:cs typeface="FreesiaUPC" pitchFamily="34" charset="-34"/>
              </a:rPr>
              <a:t>ถที่จะดำเนินการก่อสร้างได้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313" y="3500438"/>
            <a:ext cx="8715375" cy="30003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400" b="1" i="1" dirty="0">
                <a:solidFill>
                  <a:schemeClr val="bg1"/>
                </a:solidFill>
                <a:cs typeface="EucrosiaUPC" pitchFamily="18" charset="-34"/>
              </a:rPr>
              <a:t>หากผลประกวดราคาปรากฏว่า  </a:t>
            </a:r>
          </a:p>
          <a:p>
            <a:pPr algn="ctr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chemeClr val="bg1"/>
                </a:solidFill>
                <a:cs typeface="EucrosiaUPC" pitchFamily="18" charset="-34"/>
              </a:rPr>
              <a:t>ราคากลางที่กำหนดไว้/  สูงหรือ ต่ำกว่าราคาที่ประกวดราคาได้  เกิน ๑๕</a:t>
            </a:r>
            <a:r>
              <a:rPr lang="en-US" sz="4400" b="1" i="1" u="sng" dirty="0">
                <a:solidFill>
                  <a:schemeClr val="bg1"/>
                </a:solidFill>
                <a:cs typeface="EucrosiaUPC" pitchFamily="18" charset="-34"/>
              </a:rPr>
              <a:t>%</a:t>
            </a:r>
            <a:r>
              <a:rPr lang="th-TH" sz="4400" b="1" i="1" u="sng" dirty="0">
                <a:solidFill>
                  <a:schemeClr val="bg1"/>
                </a:solidFill>
                <a:cs typeface="EucrosiaUPC" pitchFamily="18" charset="-34"/>
              </a:rPr>
              <a:t> ขึ้นไป</a:t>
            </a:r>
          </a:p>
          <a:p>
            <a:pPr algn="ctr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400" b="1" i="1" dirty="0">
                <a:solidFill>
                  <a:schemeClr val="bg1"/>
                </a:solidFill>
                <a:cs typeface="FreesiaUPC" pitchFamily="34" charset="-34"/>
              </a:rPr>
              <a:t>ให้ทำบันทึกส่งสำนักงานการตรวจเงินแผ่นดิน(หรือ </a:t>
            </a:r>
            <a:r>
              <a:rPr lang="th-TH" sz="4400" b="1" i="1" dirty="0" err="1">
                <a:solidFill>
                  <a:schemeClr val="bg1"/>
                </a:solidFill>
                <a:cs typeface="FreesiaUPC" pitchFamily="34" charset="-34"/>
              </a:rPr>
              <a:t>สตง.</a:t>
            </a:r>
            <a:r>
              <a:rPr lang="th-TH" sz="4400" b="1" i="1" dirty="0">
                <a:solidFill>
                  <a:schemeClr val="bg1"/>
                </a:solidFill>
                <a:cs typeface="FreesiaUPC" pitchFamily="34" charset="-34"/>
              </a:rPr>
              <a:t>ภูมิภาค แล้วแต่กรณี)</a:t>
            </a:r>
          </a:p>
        </p:txBody>
      </p:sp>
      <p:sp>
        <p:nvSpPr>
          <p:cNvPr id="5" name="ลูกศรโค้งขวา 4"/>
          <p:cNvSpPr/>
          <p:nvPr/>
        </p:nvSpPr>
        <p:spPr>
          <a:xfrm rot="1220957">
            <a:off x="-47625" y="2525713"/>
            <a:ext cx="881063" cy="1119187"/>
          </a:xfrm>
          <a:prstGeom prst="curved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คลื่นคู่ 1"/>
          <p:cNvSpPr/>
          <p:nvPr/>
        </p:nvSpPr>
        <p:spPr>
          <a:xfrm>
            <a:off x="304800" y="381000"/>
            <a:ext cx="8382000" cy="6324600"/>
          </a:xfrm>
          <a:prstGeom prst="double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6600" b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ปัญหาการกำหนด</a:t>
            </a:r>
          </a:p>
          <a:p>
            <a:r>
              <a:rPr lang="th-TH" sz="5400" b="1" dirty="0" smtClean="0">
                <a:solidFill>
                  <a:srgbClr val="002060"/>
                </a:solidFill>
                <a:cs typeface="FreesiaUPC" pitchFamily="34" charset="-34"/>
              </a:rPr>
              <a:t>คุณลักษณะเฉพาะของสิ่งของ ที่จะชื้อ  </a:t>
            </a:r>
          </a:p>
          <a:p>
            <a:r>
              <a:rPr lang="th-TH" sz="5400" b="1" dirty="0" smtClean="0">
                <a:solidFill>
                  <a:srgbClr val="002060"/>
                </a:solidFill>
                <a:cs typeface="FreesiaUPC" pitchFamily="34" charset="-34"/>
              </a:rPr>
              <a:t>หรือ  ขอบเขตงานที่จ้าง</a:t>
            </a:r>
            <a:r>
              <a:rPr lang="en-US" sz="5400" b="1" dirty="0" smtClean="0">
                <a:solidFill>
                  <a:srgbClr val="C00000"/>
                </a:solidFill>
                <a:cs typeface="EucrosiaUPC" pitchFamily="18" charset="-34"/>
              </a:rPr>
              <a:t>(Specification (Spec))</a:t>
            </a:r>
            <a:endParaRPr lang="th-TH" sz="5400" dirty="0"/>
          </a:p>
        </p:txBody>
      </p:sp>
      <p:pic>
        <p:nvPicPr>
          <p:cNvPr id="3" name="รูปภาพ 2" descr="1DTA3CAINK9RHCA26REBUCAGD8TB5CAF4P3WKCAG7WOR6CA8WI5DZCARF4M0RCAB7C7EVCAU1D6BUCAXQ99YYCADJIB5KCA9LDFNECAU79QQACAJTVESVCAHL35QCCA82OY55CA9A5RZ2CAGDI2V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2286000" cy="1276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84</a:t>
            </a:fld>
            <a:endParaRPr lang="th-TH" dirty="0"/>
          </a:p>
        </p:txBody>
      </p:sp>
      <p:sp>
        <p:nvSpPr>
          <p:cNvPr id="7" name="มนมุมสี่เหลี่ยมด้านทแยงมุม 6"/>
          <p:cNvSpPr/>
          <p:nvPr/>
        </p:nvSpPr>
        <p:spPr>
          <a:xfrm>
            <a:off x="357158" y="2143116"/>
            <a:ext cx="8501122" cy="1428760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4400" b="1" dirty="0" smtClean="0">
                <a:solidFill>
                  <a:srgbClr val="C00000"/>
                </a:solidFill>
                <a:cs typeface="FreesiaUPC" pitchFamily="34" charset="-34"/>
              </a:rPr>
              <a:t>อยู่ในดุลยพินิจของหัวหน้าส่วนราชการ                 ที่จะกำหนดได้ตามความต้องการของหน่วยงาน </a:t>
            </a:r>
          </a:p>
        </p:txBody>
      </p:sp>
      <p:pic>
        <p:nvPicPr>
          <p:cNvPr id="8" name="รูปภาพ 7" descr="the-than3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0" y="0"/>
            <a:ext cx="1357290" cy="1643050"/>
          </a:xfrm>
          <a:prstGeom prst="rect">
            <a:avLst/>
          </a:prstGeom>
        </p:spPr>
      </p:pic>
      <p:sp>
        <p:nvSpPr>
          <p:cNvPr id="9" name="ลูกศรโค้งขวา 8"/>
          <p:cNvSpPr/>
          <p:nvPr/>
        </p:nvSpPr>
        <p:spPr>
          <a:xfrm rot="1232321">
            <a:off x="24949" y="101186"/>
            <a:ext cx="785786" cy="11533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0" name="ลูกศรขวา 9"/>
          <p:cNvSpPr/>
          <p:nvPr/>
        </p:nvSpPr>
        <p:spPr>
          <a:xfrm rot="2945335">
            <a:off x="-122110" y="1988920"/>
            <a:ext cx="928694" cy="85725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609600" y="142852"/>
            <a:ext cx="8429652" cy="1857388"/>
          </a:xfrm>
          <a:prstGeom prst="flowChartAlternateProcess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การกำหนด</a:t>
            </a:r>
            <a:r>
              <a:rPr lang="th-TH" sz="4800" b="1" dirty="0" smtClean="0">
                <a:solidFill>
                  <a:srgbClr val="0070C0"/>
                </a:solidFill>
                <a:cs typeface="FreesiaUPC" pitchFamily="34" charset="-34"/>
              </a:rPr>
              <a:t>คุณลักษณะเฉพาะของสิ่งของ ที่จะชื้อ  หรือ  ขอบเขตงานที่จ้าง</a:t>
            </a:r>
            <a:r>
              <a:rPr lang="en-US" sz="4000" b="1" dirty="0" smtClean="0">
                <a:solidFill>
                  <a:srgbClr val="C00000"/>
                </a:solidFill>
                <a:cs typeface="EucrosiaUPC" pitchFamily="18" charset="-34"/>
              </a:rPr>
              <a:t>(Spec)</a:t>
            </a:r>
            <a:endParaRPr lang="th-TH" sz="4000" dirty="0"/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214282" y="3786190"/>
            <a:ext cx="8643998" cy="250033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rgbClr val="CC0099"/>
                </a:solidFill>
                <a:cs typeface="FreesiaUPC" pitchFamily="34" charset="-34"/>
              </a:rPr>
              <a:t>แต่ต้องกำหนดให้สอดคล้องกับ</a:t>
            </a:r>
            <a:r>
              <a:rPr lang="th-TH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FreesiaUPC" pitchFamily="34" charset="-34"/>
              </a:rPr>
              <a:t>กฎหมาย</a:t>
            </a:r>
            <a:r>
              <a:rPr lang="th-TH" sz="4400" b="1" dirty="0" smtClean="0">
                <a:solidFill>
                  <a:srgbClr val="CC0099"/>
                </a:solidFill>
                <a:cs typeface="FreesiaUPC" pitchFamily="34" charset="-34"/>
              </a:rPr>
              <a:t> /ระเบียบ  / มติคณะรัฐมนตรี /หนังสือเวียน ที่เกี่ยวข้อง ได้แก่</a:t>
            </a:r>
            <a:endParaRPr lang="th-TH" sz="4400" dirty="0">
              <a:solidFill>
                <a:srgbClr val="CC0099"/>
              </a:solidFill>
            </a:endParaRPr>
          </a:p>
        </p:txBody>
      </p:sp>
      <p:sp>
        <p:nvSpPr>
          <p:cNvPr id="13" name="ลูกศรโค้งขวา 12"/>
          <p:cNvSpPr/>
          <p:nvPr/>
        </p:nvSpPr>
        <p:spPr>
          <a:xfrm>
            <a:off x="0" y="3276600"/>
            <a:ext cx="785818" cy="857256"/>
          </a:xfrm>
          <a:prstGeom prst="curvedRightArrow">
            <a:avLst/>
          </a:prstGeom>
          <a:solidFill>
            <a:srgbClr val="BC04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94" y="6492899"/>
            <a:ext cx="2133600" cy="365125"/>
          </a:xfrm>
        </p:spPr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85</a:t>
            </a:fld>
            <a:endParaRPr lang="th-TH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282" y="152400"/>
            <a:ext cx="8715436" cy="17763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กรณีที่เป็นการแข่งขันราคา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การกำหนด</a:t>
            </a:r>
            <a:r>
              <a:rPr lang="en-US" sz="3600" b="1" dirty="0" smtClean="0">
                <a:solidFill>
                  <a:schemeClr val="tx1"/>
                </a:solidFill>
                <a:cs typeface="EucrosiaUPC" pitchFamily="18" charset="-34"/>
              </a:rPr>
              <a:t>Spec</a:t>
            </a: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 ของสิ่งของ /หรือยี่ห้อสิ่งของ</a:t>
            </a: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ในงานซื้อ  </a:t>
            </a:r>
            <a:r>
              <a:rPr lang="th-TH" sz="4000" b="1" dirty="0" err="1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ห้ามล็อกสเปค</a:t>
            </a:r>
            <a:endParaRPr lang="th-TH" sz="4000" b="1" u="sng" dirty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643210" y="3651240"/>
            <a:ext cx="5214938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sz="3400" b="1" dirty="0">
                <a:latin typeface="Angsana New" pitchFamily="18" charset="-34"/>
                <a:cs typeface="FreesiaUPC" pitchFamily="34" charset="-34"/>
              </a:rPr>
              <a:t>คำ</a:t>
            </a:r>
            <a:r>
              <a:rPr lang="th-TH" sz="3400" b="1" dirty="0" smtClean="0">
                <a:latin typeface="Angsana New" pitchFamily="18" charset="-34"/>
                <a:cs typeface="FreesiaUPC" pitchFamily="34" charset="-34"/>
              </a:rPr>
              <a:t>ว่า</a:t>
            </a:r>
            <a:r>
              <a:rPr lang="en-US" sz="3400" b="1" dirty="0" smtClean="0">
                <a:latin typeface="Angsana New" pitchFamily="18" charset="-34"/>
                <a:cs typeface="FreesiaUPC" pitchFamily="34" charset="-34"/>
              </a:rPr>
              <a:t> Lock </a:t>
            </a:r>
            <a:r>
              <a:rPr lang="en-US" sz="3400" b="1" dirty="0">
                <a:latin typeface="Angsana New" pitchFamily="18" charset="-34"/>
                <a:cs typeface="FreesiaUPC" pitchFamily="34" charset="-34"/>
              </a:rPr>
              <a:t>Spec</a:t>
            </a:r>
            <a:r>
              <a:rPr lang="th-TH" sz="3400" b="1" dirty="0">
                <a:latin typeface="Angsana New" pitchFamily="18" charset="-34"/>
                <a:cs typeface="FreesiaUPC" pitchFamily="34" charset="-34"/>
              </a:rPr>
              <a:t> หมายความว่า</a:t>
            </a:r>
          </a:p>
        </p:txBody>
      </p:sp>
      <p:sp>
        <p:nvSpPr>
          <p:cNvPr id="7" name="ตัดและมนมุมสี่เหลี่ยมหนึ่งมุม 6"/>
          <p:cNvSpPr/>
          <p:nvPr/>
        </p:nvSpPr>
        <p:spPr>
          <a:xfrm>
            <a:off x="357158" y="4500570"/>
            <a:ext cx="8572560" cy="2071702"/>
          </a:xfrm>
          <a:prstGeom prst="snip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400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1</a:t>
            </a:r>
            <a:r>
              <a:rPr lang="th-TH" sz="34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. </a:t>
            </a:r>
            <a:r>
              <a:rPr lang="th-TH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กำหนดคุณลักษณะสิ่งของให้ใกล้เคียงกับยี่ห้อใดยี่ห้อหนึ่ง</a:t>
            </a:r>
          </a:p>
          <a:p>
            <a:r>
              <a:rPr lang="th-TH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2. หรือระบุยี่ห้อสิ่งของที่จะซื้อ โดยเจาะจง</a:t>
            </a:r>
          </a:p>
          <a:p>
            <a:r>
              <a:rPr lang="th-TH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เว้นแต่ ที่</a:t>
            </a:r>
            <a:r>
              <a:rPr lang="th-TH" sz="32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มีข้อยกเว้นไว้ เช่น ยารักษาโรค เครื่องอะไหล่  เป็นต้น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8" name="วงรี 7"/>
          <p:cNvSpPr/>
          <p:nvPr/>
        </p:nvSpPr>
        <p:spPr>
          <a:xfrm>
            <a:off x="142844" y="3500438"/>
            <a:ext cx="2357454" cy="1285884"/>
          </a:xfrm>
          <a:prstGeom prst="ellipse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i="1" dirty="0" smtClean="0">
                <a:solidFill>
                  <a:schemeClr val="bg1"/>
                </a:solidFill>
                <a:latin typeface="Angsana New" pitchFamily="18" charset="-34"/>
              </a:rPr>
              <a:t>*** </a:t>
            </a:r>
            <a:r>
              <a:rPr lang="th-TH" b="1" i="1" u="sng" dirty="0" smtClean="0">
                <a:solidFill>
                  <a:schemeClr val="bg1"/>
                </a:solidFill>
                <a:latin typeface="Angsana New" pitchFamily="18" charset="-34"/>
              </a:rPr>
              <a:t>ห้าม</a:t>
            </a:r>
            <a:endParaRPr lang="th-TH" b="1" i="1" dirty="0" smtClean="0">
              <a:solidFill>
                <a:schemeClr val="bg1"/>
              </a:solidFill>
              <a:latin typeface="Angsana New" pitchFamily="18" charset="-34"/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 rot="1928043">
            <a:off x="-12457" y="4114711"/>
            <a:ext cx="776211" cy="749184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0" name="มนมุมสี่เหลี่ยมด้านเดียวกัน 9"/>
          <p:cNvSpPr/>
          <p:nvPr/>
        </p:nvSpPr>
        <p:spPr>
          <a:xfrm>
            <a:off x="71406" y="1938326"/>
            <a:ext cx="9072594" cy="1643074"/>
          </a:xfrm>
          <a:prstGeom prst="round2Same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ตามมติ</a:t>
            </a:r>
            <a:r>
              <a:rPr lang="th-TH" sz="44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คณะรัฐมนตรี</a:t>
            </a:r>
            <a:r>
              <a:rPr lang="th-TH" sz="4400" b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algn="ctr"/>
            <a:r>
              <a:rPr lang="th-TH" b="1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ตามหนังสือ</a:t>
            </a:r>
            <a:r>
              <a:rPr lang="th-TH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สำนักเลขาธิการคณะรัฐมนตรี ที่สร ๐๔๐๓/ว ๙๓ </a:t>
            </a:r>
            <a:r>
              <a:rPr lang="th-TH" b="1" i="1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 ๗ พ.ย. ๒๕๑๒ -และสร ๐๒๐๓/ว ๑๕๗ </a:t>
            </a:r>
            <a:r>
              <a:rPr lang="th-TH" b="1" i="1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๒๗ ธ.ค. ๒๕๑๙</a:t>
            </a:r>
            <a:endParaRPr lang="th-TH" b="1" i="1" dirty="0">
              <a:solidFill>
                <a:srgbClr val="0000FF"/>
              </a:solidFill>
              <a:latin typeface="Angsana New" pitchFamily="18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94E60D-69AD-4F6C-8CD2-A8AF7F30FE31}" type="slidenum">
              <a:rPr lang="en-US"/>
              <a:pPr>
                <a:defRPr/>
              </a:pPr>
              <a:t>86</a:t>
            </a:fld>
            <a:endParaRPr lang="th-TH"/>
          </a:p>
        </p:txBody>
      </p:sp>
      <p:sp>
        <p:nvSpPr>
          <p:cNvPr id="94214" name="Rectangle 8"/>
          <p:cNvSpPr>
            <a:spLocks noChangeArrowheads="1"/>
          </p:cNvSpPr>
          <p:nvPr/>
        </p:nvSpPr>
        <p:spPr bwMode="auto">
          <a:xfrm>
            <a:off x="214282" y="71438"/>
            <a:ext cx="8715436" cy="2214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tabLst>
                <a:tab pos="354013" algn="l"/>
              </a:tabLst>
            </a:pPr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การกำหนด</a:t>
            </a:r>
            <a:r>
              <a:rPr lang="th-TH" sz="4800" b="1" dirty="0" smtClean="0">
                <a:cs typeface="EucrosiaUPC" pitchFamily="18" charset="-34"/>
              </a:rPr>
              <a:t> </a:t>
            </a:r>
            <a:r>
              <a:rPr lang="th-TH" b="1" dirty="0" smtClean="0">
                <a:cs typeface="EucrosiaUPC" pitchFamily="18" charset="-34"/>
              </a:rPr>
              <a:t>(</a:t>
            </a:r>
            <a:r>
              <a:rPr lang="en-US" b="1" dirty="0" smtClean="0">
                <a:cs typeface="EucrosiaUPC" pitchFamily="18" charset="-34"/>
              </a:rPr>
              <a:t>Spec</a:t>
            </a:r>
            <a:r>
              <a:rPr lang="th-TH" sz="4800" b="1" dirty="0" smtClean="0">
                <a:cs typeface="FreesiaUPC" pitchFamily="34" charset="-34"/>
              </a:rPr>
              <a:t>)</a:t>
            </a:r>
            <a:r>
              <a:rPr lang="th-TH" sz="4800" b="1" dirty="0" smtClean="0">
                <a:cs typeface="EucrosiaUPC" pitchFamily="18" charset="-34"/>
              </a:rPr>
              <a:t> ต้อง</a:t>
            </a:r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สนับสนุนสินค้า</a:t>
            </a:r>
          </a:p>
          <a:p>
            <a:pPr algn="ctr">
              <a:tabLst>
                <a:tab pos="354013" algn="l"/>
              </a:tabLst>
            </a:pPr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ที่มีผลิตในประเทศไทย</a:t>
            </a:r>
            <a:r>
              <a:rPr lang="th-TH" sz="4800" b="1" i="1" dirty="0" smtClean="0">
                <a:solidFill>
                  <a:srgbClr val="FF0000"/>
                </a:solidFill>
                <a:latin typeface="Angsana New" pitchFamily="18" charset="-34"/>
              </a:rPr>
              <a:t> </a:t>
            </a:r>
          </a:p>
          <a:p>
            <a:pPr algn="ctr">
              <a:tabLst>
                <a:tab pos="354013" algn="l"/>
              </a:tabLst>
            </a:pPr>
            <a:r>
              <a:rPr lang="th-TH" sz="3200" b="1" i="1" dirty="0" smtClean="0">
                <a:solidFill>
                  <a:srgbClr val="006600"/>
                </a:solidFill>
                <a:latin typeface="Angsana New" pitchFamily="18" charset="-34"/>
              </a:rPr>
              <a:t>**</a:t>
            </a:r>
            <a:r>
              <a:rPr lang="th-TH" sz="3200" b="1" i="1" dirty="0" smtClean="0">
                <a:latin typeface="Angsana New" pitchFamily="18" charset="-34"/>
              </a:rPr>
              <a:t> 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มติ ครม. 29 พ.ค. 50 -ที่ </a:t>
            </a:r>
            <a:r>
              <a:rPr lang="th-TH" sz="3200" b="1" i="1" dirty="0" err="1" smtClean="0"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 0505/ว 83 </a:t>
            </a:r>
            <a:r>
              <a:rPr lang="th-TH" sz="3200" b="1" i="1" dirty="0" err="1" smtClean="0"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 30 พ.ค. 50</a:t>
            </a:r>
            <a:endParaRPr lang="th-TH" sz="3200" b="1" dirty="0">
              <a:cs typeface="FreesiaUPC" pitchFamily="34" charset="-34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0" y="2571744"/>
            <a:ext cx="9144000" cy="407196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200" b="1" i="1" u="sng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ในประกาศสอบหรือประกวดราคา/ในหนังสือเชิญชวน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200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-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ให้</a:t>
            </a:r>
            <a:r>
              <a:rPr lang="th-TH" sz="3200" b="1" i="1" u="sng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ห้ว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หน้าหน่วยงานของรัฐ ระบุความต้องการสิ่งของ(สินค้า) </a:t>
            </a:r>
            <a:r>
              <a:rPr lang="th-TH" sz="3200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	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เฉพาะสินค้าที่ได้มาตรฐาน </a:t>
            </a:r>
            <a:r>
              <a:rPr lang="th-TH" sz="3200" b="1" i="1" u="sng" dirty="0" err="1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มอก.</a:t>
            </a:r>
            <a:r>
              <a:rPr lang="th-TH" sz="3200" b="1" i="1" u="sng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ตามระเบียบฯ ข้อ ๑๖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i="1" u="sng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พัสดุที่ผลิตในประเทศ</a:t>
            </a:r>
            <a:r>
              <a:rPr lang="th-TH" sz="3200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   </a:t>
            </a:r>
            <a:r>
              <a:rPr lang="th-TH" sz="3200" b="1" i="1" dirty="0" smtClean="0">
                <a:latin typeface="Angsana New" pitchFamily="18" charset="-34"/>
                <a:cs typeface="FreesiaUPC" pitchFamily="34" charset="-34"/>
              </a:rPr>
              <a:t>หมายความว่า .......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200" b="1" dirty="0" smtClean="0"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008000"/>
                </a:solidFill>
                <a:latin typeface="Angsana New" pitchFamily="18" charset="-34"/>
                <a:cs typeface="FreesiaUPC" pitchFamily="34" charset="-34"/>
              </a:rPr>
              <a:t>**</a:t>
            </a:r>
            <a:r>
              <a:rPr lang="th-TH" sz="3200" b="1" dirty="0" smtClean="0">
                <a:latin typeface="Angsana New" pitchFamily="18" charset="-34"/>
                <a:cs typeface="FreesiaUPC" pitchFamily="34" charset="-34"/>
              </a:rPr>
              <a:t> ผลิตภัณฑ์ที่ผลิตสำเร็จรูปแล้ว โดยสถานที่ผลิตตั้งอยู่ในประเทศไทย </a:t>
            </a:r>
            <a:r>
              <a:rPr lang="th-TH" sz="3200" b="1" i="1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(ระเบียบฯ ข้อ 5)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200" b="1" dirty="0" smtClean="0">
                <a:solidFill>
                  <a:srgbClr val="008000"/>
                </a:solidFill>
                <a:latin typeface="Angsana New" pitchFamily="18" charset="-34"/>
                <a:cs typeface="FreesiaUPC" pitchFamily="34" charset="-34"/>
              </a:rPr>
              <a:t>** </a:t>
            </a:r>
            <a:r>
              <a:rPr lang="th-TH" sz="3200" b="1" dirty="0" smtClean="0">
                <a:latin typeface="Angsana New" pitchFamily="18" charset="-34"/>
                <a:cs typeface="FreesiaUPC" pitchFamily="34" charset="-34"/>
              </a:rPr>
              <a:t>หมายความรวมถึง ผลิตภัณฑ์ที่ได้จากการประกอบ   หรือขึ้นรูป               ในประเทศไทยด้วย  (</a:t>
            </a:r>
            <a:r>
              <a:rPr lang="th-TH" sz="3200" b="1" i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ตรวจสอบจาก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3200" b="1" i="1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กรมโรงงานอุตสาหกรรม)</a:t>
            </a:r>
            <a:endParaRPr lang="en-US" sz="3200" b="1" i="1" dirty="0" smtClean="0">
              <a:solidFill>
                <a:srgbClr val="CC0000"/>
              </a:solidFill>
              <a:latin typeface="Angsana New" pitchFamily="18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8B4D6-9F98-418D-BC83-D20DA041B515}" type="slidenum">
              <a:rPr lang="en-US"/>
              <a:pPr>
                <a:defRPr/>
              </a:pPr>
              <a:t>87</a:t>
            </a:fld>
            <a:endParaRPr lang="th-TH"/>
          </a:p>
        </p:txBody>
      </p:sp>
      <p:sp>
        <p:nvSpPr>
          <p:cNvPr id="3" name="วงรี 2"/>
          <p:cNvSpPr/>
          <p:nvPr/>
        </p:nvSpPr>
        <p:spPr>
          <a:xfrm>
            <a:off x="142875" y="142852"/>
            <a:ext cx="5857875" cy="6715147"/>
          </a:xfrm>
          <a:prstGeom prst="ellipse">
            <a:avLst/>
          </a:prstGeom>
          <a:solidFill>
            <a:srgbClr val="FBD5F3"/>
          </a:solidFill>
          <a:ln w="762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กรณีไม่มีผู้ได้รับ</a:t>
            </a:r>
            <a:r>
              <a:rPr lang="th-TH" sz="3200" b="1" dirty="0" err="1">
                <a:solidFill>
                  <a:schemeClr val="tx1"/>
                </a:solidFill>
                <a:cs typeface="FreesiaUPC" pitchFamily="34" charset="-34"/>
              </a:rPr>
              <a:t>มอก.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/ </a:t>
            </a:r>
            <a:r>
              <a:rPr lang="en-US" sz="3200" b="1" dirty="0">
                <a:solidFill>
                  <a:schemeClr val="tx1"/>
                </a:solidFill>
                <a:cs typeface="FreesiaUPC" pitchFamily="34" charset="-34"/>
              </a:rPr>
              <a:t>ISO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/หรือไม่มีการจดทะเบียน </a:t>
            </a:r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ไว้กับกระทรวงอุตสาหกรรม</a:t>
            </a:r>
            <a:endParaRPr lang="th-TH" sz="3200" b="1" dirty="0">
              <a:solidFill>
                <a:schemeClr val="tx1"/>
              </a:solidFill>
              <a:cs typeface="FreesiaUPC" pitchFamily="34" charset="-34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ให้ระบุ</a:t>
            </a:r>
            <a:r>
              <a:rPr lang="en-US" sz="3200" b="1" dirty="0">
                <a:solidFill>
                  <a:schemeClr val="tx1"/>
                </a:solidFill>
                <a:cs typeface="FreesiaUPC" pitchFamily="34" charset="-34"/>
              </a:rPr>
              <a:t>Spec 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ได้ตามความต้องการ ของหน่วยงาน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แต่ต้องแจ้งให้ผู้เสนอราคาระบุแหล่งกำเนิด /ประเทศผู้ผลิตสิ่งของที่เข้ามาเสนอราคาด้วย เพื่อใช้เป็นเกณฑ์พิจารณา ตามข้อ ๑๖  (๑๑</a:t>
            </a:r>
            <a:r>
              <a:rPr lang="th-TH" b="1" dirty="0">
                <a:solidFill>
                  <a:srgbClr val="0000CC"/>
                </a:solidFill>
                <a:cs typeface="FreesiaUPC" pitchFamily="34" charset="-34"/>
              </a:rPr>
              <a:t>)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5000625" y="571500"/>
            <a:ext cx="4000500" cy="5786438"/>
          </a:xfrm>
          <a:prstGeom prst="ellipse">
            <a:avLst/>
          </a:prstGeom>
          <a:solidFill>
            <a:srgbClr val="D2F9FE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ข้อห้าม 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ห้ามระบุว่าสินค้าที่เสนอราคาต้องผลิตในทวีปยุโรปหรืออเมริกา เป็นต้น </a:t>
            </a:r>
          </a:p>
          <a:p>
            <a:pPr algn="ctr">
              <a:defRPr/>
            </a:pP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7" name="ลูกศรโค้งซ้าย 6"/>
          <p:cNvSpPr/>
          <p:nvPr/>
        </p:nvSpPr>
        <p:spPr>
          <a:xfrm rot="17292024">
            <a:off x="4795241" y="-620093"/>
            <a:ext cx="738041" cy="2508250"/>
          </a:xfrm>
          <a:prstGeom prst="curvedLeftArrow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387212-4F74-4002-8CF3-9B8760C8537D}" type="slidenum">
              <a:rPr lang="en-US"/>
              <a:pPr>
                <a:defRPr/>
              </a:pPr>
              <a:t>88</a:t>
            </a:fld>
            <a:endParaRPr lang="th-TH"/>
          </a:p>
        </p:txBody>
      </p:sp>
      <p:sp>
        <p:nvSpPr>
          <p:cNvPr id="3" name="รูปแปดเหลี่ยม 2"/>
          <p:cNvSpPr/>
          <p:nvPr/>
        </p:nvSpPr>
        <p:spPr>
          <a:xfrm>
            <a:off x="214313" y="1357313"/>
            <a:ext cx="8715375" cy="5357812"/>
          </a:xfrm>
          <a:prstGeom prst="octagon">
            <a:avLst/>
          </a:prstGeom>
          <a:solidFill>
            <a:srgbClr val="FDFE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tabLst>
                <a:tab pos="0" algn="l"/>
              </a:tabLst>
              <a:defRPr/>
            </a:pPr>
            <a:r>
              <a:rPr lang="th-TH" sz="40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กรณีต่อไปนี้ ให้เสนอรัฐมนตรีพิจารณา</a:t>
            </a: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*</a:t>
            </a:r>
          </a:p>
          <a:p>
            <a:pPr marL="444500" indent="-444500">
              <a:lnSpc>
                <a:spcPct val="90000"/>
              </a:lnSpc>
              <a:defRPr/>
            </a:pP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๑.ถ้ามีพัสดุที่ผลิตในประเทศ แต่ไม่เพียงพอต่อความต้องการในประเทศ </a:t>
            </a:r>
            <a:r>
              <a:rPr lang="th-TH" sz="40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หรือมีน้อยราย</a:t>
            </a:r>
          </a:p>
          <a:p>
            <a:pPr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๒. จำเป็นต้องใช้พัสดุที่ผลิตจากต่างประเทศ </a:t>
            </a:r>
          </a:p>
          <a:p>
            <a:pPr marL="444500" indent="-44450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40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หรือจะต้องนำเข้าจากต่างประเทศในกรณีเป็นประโยชน์ยิ่งกว่า</a:t>
            </a:r>
          </a:p>
        </p:txBody>
      </p:sp>
      <p:sp>
        <p:nvSpPr>
          <p:cNvPr id="99332" name="Rectangle 7"/>
          <p:cNvSpPr>
            <a:spLocks noChangeArrowheads="1"/>
          </p:cNvSpPr>
          <p:nvPr/>
        </p:nvSpPr>
        <p:spPr bwMode="auto">
          <a:xfrm>
            <a:off x="214313" y="260350"/>
            <a:ext cx="8461375" cy="954088"/>
          </a:xfrm>
          <a:prstGeom prst="rect">
            <a:avLst/>
          </a:prstGeom>
          <a:solidFill>
            <a:srgbClr val="FFFF00">
              <a:alpha val="52156"/>
            </a:srgbClr>
          </a:solidFill>
          <a:ln w="38100" cmpd="dbl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600" b="1" dirty="0" smtClean="0">
                <a:cs typeface="FreesiaUPC" pitchFamily="34" charset="-34"/>
              </a:rPr>
              <a:t>กรณีจำเป็นต้องการซื้อพัสดุ</a:t>
            </a:r>
            <a:r>
              <a:rPr lang="th-TH" sz="4600" b="1" dirty="0">
                <a:cs typeface="FreesiaUPC" pitchFamily="34" charset="-34"/>
              </a:rPr>
              <a:t>จากต่างประเทศ</a:t>
            </a:r>
          </a:p>
        </p:txBody>
      </p:sp>
      <p:sp>
        <p:nvSpPr>
          <p:cNvPr id="5" name="ลูกศรโค้งขวา 4"/>
          <p:cNvSpPr/>
          <p:nvPr/>
        </p:nvSpPr>
        <p:spPr>
          <a:xfrm>
            <a:off x="357188" y="1428750"/>
            <a:ext cx="928687" cy="85725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เครื่องหมายบั้ง 7"/>
          <p:cNvSpPr/>
          <p:nvPr/>
        </p:nvSpPr>
        <p:spPr>
          <a:xfrm rot="1351324">
            <a:off x="52388" y="3629025"/>
            <a:ext cx="1143000" cy="500063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11188" y="1628775"/>
            <a:ext cx="8066087" cy="4752975"/>
            <a:chOff x="385" y="1026"/>
            <a:chExt cx="5081" cy="2994"/>
          </a:xfrm>
        </p:grpSpPr>
        <p:sp>
          <p:nvSpPr>
            <p:cNvPr id="100366" name="Oval 8"/>
            <p:cNvSpPr>
              <a:spLocks noChangeArrowheads="1"/>
            </p:cNvSpPr>
            <p:nvPr/>
          </p:nvSpPr>
          <p:spPr bwMode="auto">
            <a:xfrm>
              <a:off x="4286" y="2886"/>
              <a:ext cx="1180" cy="1134"/>
            </a:xfrm>
            <a:prstGeom prst="ellipse">
              <a:avLst/>
            </a:prstGeom>
            <a:solidFill>
              <a:srgbClr val="FFFF00">
                <a:alpha val="3098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67" name="Oval 9"/>
            <p:cNvSpPr>
              <a:spLocks noChangeArrowheads="1"/>
            </p:cNvSpPr>
            <p:nvPr/>
          </p:nvSpPr>
          <p:spPr bwMode="auto">
            <a:xfrm>
              <a:off x="2018" y="1389"/>
              <a:ext cx="2585" cy="2585"/>
            </a:xfrm>
            <a:prstGeom prst="ellipse">
              <a:avLst/>
            </a:prstGeom>
            <a:solidFill>
              <a:schemeClr val="accent1">
                <a:alpha val="36862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68" name="Oval 10"/>
            <p:cNvSpPr>
              <a:spLocks noChangeArrowheads="1"/>
            </p:cNvSpPr>
            <p:nvPr/>
          </p:nvSpPr>
          <p:spPr bwMode="auto">
            <a:xfrm>
              <a:off x="385" y="1026"/>
              <a:ext cx="1225" cy="1270"/>
            </a:xfrm>
            <a:prstGeom prst="ellipse">
              <a:avLst/>
            </a:prstGeom>
            <a:solidFill>
              <a:srgbClr val="CC99FF">
                <a:alpha val="27843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F3716-1E68-4885-A9F2-1455DA96C832}" type="slidenum">
              <a:rPr lang="en-US"/>
              <a:pPr>
                <a:defRPr/>
              </a:pPr>
              <a:t>89</a:t>
            </a:fld>
            <a:endParaRPr lang="th-TH"/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1412875"/>
            <a:ext cx="8858250" cy="944563"/>
          </a:xfrm>
          <a:solidFill>
            <a:srgbClr val="FFE5FF"/>
          </a:solidFill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200" b="1" i="1" u="sng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มติครม. ยกเว้น</a:t>
            </a:r>
            <a:r>
              <a:rPr lang="en-US" sz="4200" b="1" i="1" u="sng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  </a:t>
            </a:r>
            <a:r>
              <a:rPr lang="en-US" sz="4200" b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4200" b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	</a:t>
            </a:r>
            <a:r>
              <a:rPr lang="th-TH" sz="3900" b="1" i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การจัดหาที่มีวงเงินไม่สูง ให้เป็นอำนาจของ                      หัวหน้าหน่วยงานของรัฐ ที่จะพิจารณาอนุมัติได้ 2 กรณี ดังนี้</a:t>
            </a:r>
            <a:endParaRPr lang="th-TH" b="1" i="1" u="sng" dirty="0" smtClean="0">
              <a:solidFill>
                <a:srgbClr val="002060"/>
              </a:solidFill>
              <a:latin typeface="Angsana New" pitchFamily="18" charset="-34"/>
              <a:cs typeface="FreesiaUPC" pitchFamily="34" charset="-34"/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0" y="260350"/>
            <a:ext cx="9144000" cy="4338638"/>
            <a:chOff x="0" y="164"/>
            <a:chExt cx="5760" cy="4531"/>
          </a:xfrm>
        </p:grpSpPr>
        <p:sp>
          <p:nvSpPr>
            <p:cNvPr id="69637" name="Rectangle 4"/>
            <p:cNvSpPr>
              <a:spLocks noChangeArrowheads="1"/>
            </p:cNvSpPr>
            <p:nvPr/>
          </p:nvSpPr>
          <p:spPr bwMode="auto">
            <a:xfrm>
              <a:off x="315" y="2503"/>
              <a:ext cx="5126" cy="2192"/>
            </a:xfrm>
            <a:prstGeom prst="rect">
              <a:avLst/>
            </a:prstGeom>
            <a:solidFill>
              <a:srgbClr val="F7FCCC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th-TH" sz="3200" dirty="0">
                  <a:solidFill>
                    <a:srgbClr val="000000"/>
                  </a:solidFill>
                  <a:latin typeface="Angsana New" pitchFamily="18" charset="-34"/>
                </a:rPr>
                <a:t>     </a:t>
              </a:r>
              <a:r>
                <a:rPr lang="th-TH" sz="3200" b="1" dirty="0">
                  <a:solidFill>
                    <a:srgbClr val="000000"/>
                  </a:solidFill>
                  <a:latin typeface="Angsana New" pitchFamily="18" charset="-34"/>
                  <a:cs typeface="FreesiaUPC" pitchFamily="34" charset="-34"/>
                </a:rPr>
                <a:t>1) เป็นการจัดหาอะไหล่ ที่จำเป็นต้องระบุยี่ห้อ คุณลักษณะ	เฉพาะและ จำเป็นต้องนำเข้าจากต่างประเทศ</a:t>
              </a:r>
            </a:p>
            <a:p>
              <a:pPr marL="533400" indent="-533400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th-TH" sz="3200" b="1" dirty="0">
                  <a:solidFill>
                    <a:srgbClr val="000000"/>
                  </a:solidFill>
                  <a:latin typeface="Angsana New" pitchFamily="18" charset="-34"/>
                  <a:cs typeface="FreesiaUPC" pitchFamily="34" charset="-34"/>
                </a:rPr>
                <a:t>     </a:t>
              </a:r>
              <a:r>
                <a:rPr lang="th-TH" sz="3200" b="1" i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2) เป็นการจัดหาที่</a:t>
              </a:r>
              <a:r>
                <a:rPr lang="th-TH" sz="3200" b="1" i="1" u="sng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มีวงเงินไม่เกิน 2 ล้านบาท </a:t>
              </a:r>
              <a:r>
                <a:rPr lang="th-TH" sz="3200" b="1" i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หรือ ราคาพัสดุที่นำเข้าจากต่างประเทศมีราคาต่อหน่วยไม่เกิน 2 ล้านบาท</a:t>
              </a:r>
            </a:p>
            <a:p>
              <a:pPr marL="533400" indent="-53340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th-TH" sz="800" b="1" dirty="0">
                <a:solidFill>
                  <a:srgbClr val="000000"/>
                </a:solidFill>
                <a:latin typeface="Angsana New" pitchFamily="18" charset="-34"/>
                <a:cs typeface="FreesiaUPC" pitchFamily="34" charset="-34"/>
              </a:endParaRPr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0" y="164"/>
              <a:ext cx="5760" cy="996"/>
              <a:chOff x="0" y="164"/>
              <a:chExt cx="5760" cy="996"/>
            </a:xfrm>
          </p:grpSpPr>
          <p:sp>
            <p:nvSpPr>
              <p:cNvPr id="100364" name="Rectangle 6"/>
              <p:cNvSpPr>
                <a:spLocks noChangeArrowheads="1"/>
              </p:cNvSpPr>
              <p:nvPr/>
            </p:nvSpPr>
            <p:spPr bwMode="auto">
              <a:xfrm>
                <a:off x="0" y="265"/>
                <a:ext cx="5760" cy="409"/>
              </a:xfrm>
              <a:prstGeom prst="rect">
                <a:avLst/>
              </a:prstGeom>
              <a:solidFill>
                <a:srgbClr val="FF6600">
                  <a:alpha val="4588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65" name="Rectangle 7"/>
              <p:cNvSpPr>
                <a:spLocks noChangeArrowheads="1"/>
              </p:cNvSpPr>
              <p:nvPr/>
            </p:nvSpPr>
            <p:spPr bwMode="auto">
              <a:xfrm>
                <a:off x="340" y="164"/>
                <a:ext cx="5125" cy="996"/>
              </a:xfrm>
              <a:prstGeom prst="rect">
                <a:avLst/>
              </a:prstGeom>
              <a:solidFill>
                <a:srgbClr val="FFFF00">
                  <a:alpha val="52156"/>
                </a:srgbClr>
              </a:solidFill>
              <a:ln w="38100" cmpd="dbl">
                <a:solidFill>
                  <a:srgbClr val="CC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th-TH" sz="4600" b="1" dirty="0" smtClean="0">
                    <a:cs typeface="FreesiaUPC" pitchFamily="34" charset="-34"/>
                  </a:rPr>
                  <a:t>การ</a:t>
                </a:r>
                <a:r>
                  <a:rPr lang="th-TH" sz="4600" b="1" dirty="0">
                    <a:cs typeface="FreesiaUPC" pitchFamily="34" charset="-34"/>
                  </a:rPr>
                  <a:t>ซื้อพัสดุจากต่างประเทศ (ต่อ)</a:t>
                </a:r>
              </a:p>
            </p:txBody>
          </p:sp>
        </p:grpSp>
      </p:grpSp>
      <p:sp>
        <p:nvSpPr>
          <p:cNvPr id="12" name="สี่เหลี่ยมมุมมน 11"/>
          <p:cNvSpPr/>
          <p:nvPr/>
        </p:nvSpPr>
        <p:spPr>
          <a:xfrm>
            <a:off x="714375" y="4786313"/>
            <a:ext cx="8001000" cy="1857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0359" name="สี่เหลี่ยมผืนผ้า 12"/>
          <p:cNvSpPr>
            <a:spLocks noChangeArrowheads="1"/>
          </p:cNvSpPr>
          <p:nvPr/>
        </p:nvSpPr>
        <p:spPr bwMode="auto">
          <a:xfrm>
            <a:off x="357188" y="4857750"/>
            <a:ext cx="85725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r>
              <a:rPr lang="th-TH" sz="32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.   </a:t>
            </a:r>
            <a:r>
              <a:rPr lang="th-TH" sz="32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การใช้พัสดุที่ผลิตจากต่างประเทศ หรือนำเข้าจากต่างประเทศ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r>
              <a:rPr lang="th-TH" sz="3200" b="1" dirty="0">
                <a:solidFill>
                  <a:schemeClr val="tx2"/>
                </a:solidFill>
                <a:latin typeface="Angsana New" pitchFamily="18" charset="-34"/>
                <a:cs typeface="FreesiaUPC" pitchFamily="34" charset="-34"/>
              </a:rPr>
              <a:t>     หมายถึง 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การใช้ หรือ การนำเข้าพัสดุที่ผลิตสำเร็จรูปแล้ว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chemeClr val="tx2"/>
                </a:solidFill>
                <a:latin typeface="Angsana New" pitchFamily="18" charset="-34"/>
                <a:cs typeface="FreesiaUPC" pitchFamily="34" charset="-34"/>
              </a:rPr>
              <a:t>จาก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r>
              <a:rPr lang="th-TH" sz="3200" b="1" dirty="0">
                <a:solidFill>
                  <a:schemeClr val="tx2"/>
                </a:solidFill>
                <a:latin typeface="Angsana New" pitchFamily="18" charset="-34"/>
                <a:cs typeface="FreesiaUPC" pitchFamily="34" charset="-34"/>
              </a:rPr>
              <a:t>     ต่างประเทศไม่ว่าจะนำเข้าโดยคู่สัญญาหรือบุคคลอื่นใด</a:t>
            </a:r>
          </a:p>
        </p:txBody>
      </p:sp>
      <p:sp>
        <p:nvSpPr>
          <p:cNvPr id="14" name="วงรี 13"/>
          <p:cNvSpPr/>
          <p:nvPr/>
        </p:nvSpPr>
        <p:spPr>
          <a:xfrm>
            <a:off x="2643188" y="1428750"/>
            <a:ext cx="428625" cy="4286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rgbClr val="002060"/>
                </a:solidFill>
              </a:rPr>
              <a:t>1</a:t>
            </a:r>
            <a:endParaRPr lang="th-TH" sz="2800" dirty="0">
              <a:solidFill>
                <a:srgbClr val="002060"/>
              </a:solidFill>
            </a:endParaRPr>
          </a:p>
        </p:txBody>
      </p:sp>
      <p:sp>
        <p:nvSpPr>
          <p:cNvPr id="15" name="วงรี 14"/>
          <p:cNvSpPr/>
          <p:nvPr/>
        </p:nvSpPr>
        <p:spPr>
          <a:xfrm>
            <a:off x="214313" y="4786313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2060"/>
                </a:solidFill>
              </a:rPr>
              <a:t>2</a:t>
            </a:r>
            <a:endParaRPr lang="th-TH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28600" y="152400"/>
            <a:ext cx="8686800" cy="5334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5400" b="1" dirty="0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ปัญหาการจัดซื้อยา </a:t>
            </a:r>
            <a:r>
              <a:rPr lang="th-TH" sz="2400" b="1" dirty="0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(ด่วนที่สุด/๑๘๙๐๒/๓ </a:t>
            </a:r>
            <a:r>
              <a:rPr lang="th-TH" sz="2400" b="1" dirty="0" err="1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กค.</a:t>
            </a:r>
            <a:r>
              <a:rPr lang="th-TH" sz="2400" b="1" dirty="0" smtClean="0">
                <a:solidFill>
                  <a:srgbClr val="CC0099"/>
                </a:solidFill>
                <a:latin typeface="Angsana New" pitchFamily="18" charset="-34"/>
                <a:cs typeface="FreesiaUPC" pitchFamily="34" charset="-34"/>
              </a:rPr>
              <a:t>๒๕๔๖)</a:t>
            </a:r>
            <a:endParaRPr lang="th-TH" sz="2000" dirty="0">
              <a:solidFill>
                <a:srgbClr val="CC0099"/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52400" y="762000"/>
            <a:ext cx="8763000" cy="4343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dirty="0" smtClean="0">
              <a:solidFill>
                <a:srgbClr val="0000CC"/>
              </a:solidFill>
              <a:cs typeface="EucrosiaUPC" pitchFamily="18" charset="-34"/>
            </a:endParaRPr>
          </a:p>
          <a:p>
            <a:pPr algn="thaiDist"/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ตามระเบียบฯพัสดุ ข้อ ๖๐ และ ข้อ ๖๑ กำหนดให้ส่วนราชการในสังกัดกระทรวงสาธารณสุข จะต้องใช้เงินงบประมาณจำนวนไม่น้อยกว่าร้อยละ ๘๐  จัดซื้อยาตามชื่อสามัญ (</a:t>
            </a:r>
            <a:r>
              <a:rPr lang="en-US" sz="2400" b="1" dirty="0" smtClean="0">
                <a:solidFill>
                  <a:srgbClr val="0000CC"/>
                </a:solidFill>
                <a:cs typeface="EucrosiaUPC" pitchFamily="18" charset="-34"/>
              </a:rPr>
              <a:t>GENERIC NAME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) ในบัญชียาหลักแห่งชาติ ตามที่คณะกรรมการแห่งชาติทางด้านยา กำหนด</a:t>
            </a:r>
          </a:p>
          <a:p>
            <a:pPr algn="thaiDist"/>
            <a:r>
              <a:rPr lang="th-TH" sz="3200" b="1" dirty="0" smtClean="0">
                <a:solidFill>
                  <a:srgbClr val="CC0099"/>
                </a:solidFill>
                <a:cs typeface="EucrosiaUPC" pitchFamily="18" charset="-34"/>
              </a:rPr>
              <a:t>-หากเป็นยาและเวชภัณฑ์ที่มิใช่ยา ซึ่งองค์การเภสัชกรรมผลิตออกจำหน่ายแล้ว จะต้องจัดซื้อจากองค์การฯ โดยวิธีกรณีพิเศษ</a:t>
            </a:r>
          </a:p>
          <a:p>
            <a:pPr algn="thaiDist"/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-ดังนั้น การบังคับให้ส่วนราชการในสังกัดกระทรวงสาธารณสุขต้องจัดซื้อยาจากองค์การเภสัชกรรม จึงจำกัดอยู่เฉพาะการใช้จ่ายจากงบประมาณจำนวนร้อยละ ๘๐ เท่านั้น</a:t>
            </a:r>
          </a:p>
          <a:p>
            <a:pPr algn="l"/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52400" y="5029200"/>
            <a:ext cx="8763000" cy="1828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err="1" smtClean="0">
                <a:solidFill>
                  <a:srgbClr val="0000CC"/>
                </a:solidFill>
                <a:cs typeface="EucrosiaUPC" pitchFamily="18" charset="-34"/>
              </a:rPr>
              <a:t>กวพ.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ได้มีหนังสือสำนักนายกรัฐมนตรี ที่ </a:t>
            </a:r>
            <a:r>
              <a:rPr lang="th-TH" sz="3200" b="1" dirty="0" err="1" smtClean="0">
                <a:solidFill>
                  <a:srgbClr val="0000CC"/>
                </a:solidFill>
                <a:cs typeface="EucrosiaUPC" pitchFamily="18" charset="-34"/>
              </a:rPr>
              <a:t>นร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 (</a:t>
            </a:r>
            <a:r>
              <a:rPr lang="th-TH" sz="3200" b="1" dirty="0" err="1" smtClean="0">
                <a:solidFill>
                  <a:srgbClr val="0000CC"/>
                </a:solidFill>
                <a:cs typeface="EucrosiaUPC" pitchFamily="18" charset="-34"/>
              </a:rPr>
              <a:t>กวพ</a:t>
            </a:r>
            <a:r>
              <a:rPr lang="th-TH" sz="3200" b="1" dirty="0" smtClean="0">
                <a:solidFill>
                  <a:srgbClr val="0000CC"/>
                </a:solidFill>
                <a:cs typeface="EucrosiaUPC" pitchFamily="18" charset="-34"/>
              </a:rPr>
              <a:t>)๑๒๐๔/๔๙๑๕ ลงวันที่ ๒๑ มิถุนายน ๒๕๓๖ อนุมัติเป็นหลักการ ยกเว้นให้ส่วนราชการในสังกัดกระทรวงสาธารณสุข ที่จัดซื้อยาด้วยเงินบำรุงของสถานบริการสาธารณสุขต่าง ๆ ในการจัดซื้อยา จึงไม่ต้องจัดซื้อจากองค์การเภสัชกรรม</a:t>
            </a:r>
            <a:endParaRPr lang="th-TH" sz="32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8600" y="152400"/>
            <a:ext cx="86868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ข้อพิจารณาว่า ยาและเวชภัณฑ์ที่มิใช่ยานั้นๆ เป็นรายการที่องค์การเภสัชกรรมผลิตหรือมีจำหน่ายหรือไม่</a:t>
            </a:r>
            <a:r>
              <a:rPr lang="th-TH" sz="2400" b="1" dirty="0" smtClean="0">
                <a:solidFill>
                  <a:schemeClr val="tx1"/>
                </a:solidFill>
                <a:cs typeface="FreesiaUPC" pitchFamily="34" charset="-34"/>
              </a:rPr>
              <a:t>(๓๗๑๘/๒๘/พ.ย./๒๕๔๖)</a:t>
            </a:r>
            <a:endParaRPr lang="th-TH" sz="2400" dirty="0">
              <a:solidFill>
                <a:schemeClr val="tx1"/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28600" y="1143000"/>
            <a:ext cx="8763000" cy="55626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Font typeface="Wingdings" pitchFamily="2" charset="2"/>
              <a:buChar char="q"/>
            </a:pPr>
            <a:endParaRPr lang="th-TH" sz="3200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l">
              <a:buFont typeface="Wingdings" pitchFamily="2" charset="2"/>
              <a:buChar char="q"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ยาและเวชภัณฑ์ที่มิใช่ยา ที่องค์การเภสัชกรรมผลิตออกจำหน่ายแล้ว หรือมิได้เป็นผู้ผลิต แต่มีจำหน่าย ซึ่งได้แจ้งรายการให้ส่วนราชการทราบ ตามระเบียบฯข้อ ๖๑ ,๖๒ และ ๖๔ </a:t>
            </a:r>
          </a:p>
          <a:p>
            <a:pPr algn="l">
              <a:buFont typeface="Wingdings" pitchFamily="2" charset="2"/>
              <a:buChar char="q"/>
            </a:pPr>
            <a:r>
              <a:rPr lang="th-TH" sz="3200" b="1" i="1" dirty="0" smtClean="0">
                <a:solidFill>
                  <a:schemeClr val="tx1"/>
                </a:solidFill>
                <a:cs typeface="FreesiaUPC" pitchFamily="34" charset="-34"/>
              </a:rPr>
              <a:t>มีความมุ่งหมายถึงตัวยาเป็นสำคัญ ซึ่งคือ ชื่อยา/ รูปแบบ /และขนาดความแรง เนื่องจาก องค์ประกอบทั้ง ๓ ส่วน เป็นองค์ประกอบที่สำคัญของการใช้ดุลพินิจในการรักษาของแพทย์ ตามสภาพของผู้ป่วยโดยตรง ส่วนขนาดบรรจุ หรือ บรรจุภัณฑ์ มักเป็นไปเพื่อความสะดวกในการใช้งาน เช่น การเก็บรักษา หรือการแจกจ่ายยา</a:t>
            </a:r>
          </a:p>
          <a:p>
            <a:pPr algn="l">
              <a:buFont typeface="Wingdings" pitchFamily="2" charset="2"/>
              <a:buChar char="q"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 จึงน่าจะมิได้เป็นสาระสำคัญโดยตรงกับการใช้ดุลพินิจในการรักษาของแพทย์ </a:t>
            </a:r>
            <a:r>
              <a:rPr lang="th-TH" sz="3200" b="1" dirty="0" smtClean="0">
                <a:solidFill>
                  <a:srgbClr val="CC0099"/>
                </a:solidFill>
                <a:cs typeface="FreesiaUPC" pitchFamily="34" charset="-34"/>
              </a:rPr>
              <a:t>จึงไม่ควรเป็นข้อพิจารณาว่า ยาและเวชภัณฑ์ที่มิใช่ยานั้นๆ เป็นรายการที่องค์การเภสัชกรรมผลิตหรือมีจำหน่ายหรือไม่</a:t>
            </a:r>
          </a:p>
          <a:p>
            <a:pPr algn="l"/>
            <a:endParaRPr lang="th-TH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381000" y="152400"/>
            <a:ext cx="8153400" cy="9906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rgbClr val="CC0099"/>
                </a:solidFill>
                <a:cs typeface="FreesiaUPC" pitchFamily="34" charset="-34"/>
              </a:rPr>
              <a:t>การจัดซื้อยาและเวชภัณฑ์ที่มิใช่ยา</a:t>
            </a:r>
          </a:p>
          <a:p>
            <a:r>
              <a:rPr lang="th-TH" sz="3600" b="1" dirty="0" smtClean="0">
                <a:solidFill>
                  <a:srgbClr val="CC0099"/>
                </a:solidFill>
                <a:cs typeface="FreesiaUPC" pitchFamily="34" charset="-34"/>
              </a:rPr>
              <a:t>เกินราคากลางที่กระทรวงสาธารณสุขกำหนด</a:t>
            </a:r>
            <a:endParaRPr lang="th-TH" sz="3600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52400" y="1219200"/>
            <a:ext cx="8839200" cy="541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โรงพยาบาลระยองหารือว่า บริษัทผู้ผลิตยาปรับราคาสูงขึ้นเกินกว่าราคากลางที่กระทรวงสาธารณสุขกำหนด จึงไม่อาจจัดซื้อได้</a:t>
            </a:r>
            <a:endParaRPr lang="th-TH" sz="32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th-TH" sz="3200" b="1" u="sng" dirty="0" err="1" smtClean="0">
                <a:solidFill>
                  <a:srgbClr val="CC0099"/>
                </a:solidFill>
                <a:cs typeface="FreesiaUPC" pitchFamily="34" charset="-34"/>
              </a:rPr>
              <a:t>มติกวพ</a:t>
            </a:r>
            <a:r>
              <a:rPr lang="th-TH" b="1" dirty="0" smtClean="0">
                <a:solidFill>
                  <a:srgbClr val="CC0099"/>
                </a:solidFill>
                <a:cs typeface="FreesiaUPC" pitchFamily="34" charset="-34"/>
              </a:rPr>
              <a:t/>
            </a:r>
            <a:br>
              <a:rPr lang="th-TH" b="1" dirty="0" smtClean="0">
                <a:solidFill>
                  <a:srgbClr val="CC0099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rgbClr val="CC0099"/>
                </a:solidFill>
                <a:cs typeface="FreesiaUPC" pitchFamily="34" charset="-34"/>
              </a:rPr>
              <a:t>-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ข้อพิจารณาตามระเบียบฯพัสดุ เรื่องการจัดซื้อยาและเวชภัณฑ์ที่มิใช่ยาที่อยู่ในข่ายบังคับของราคายางที่กระทรวงสาธารณสุขกำหนดอย่างชัดแจ้ง มีเพียง ๒ กรณีเท่านั้น คือ </a:t>
            </a:r>
          </a:p>
          <a:p>
            <a:pPr algn="l"/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กรณีตามระเบียบฯข้อ ๖๑ และข้อ ๖๒(๒) กล่าวคือ จัดซื้อที่องค์การเภสัชกรรมได้ผลิตออกจำหน่ายแล้ว และไม่ได้ผลิตแต่มีจำหน่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า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ย</a:t>
            </a:r>
          </a:p>
          <a:p>
            <a:pPr>
              <a:buFont typeface="Wingdings" pitchFamily="2" charset="2"/>
              <a:buChar char="v"/>
            </a:pPr>
            <a:r>
              <a:rPr lang="th-TH" sz="3200" b="1" dirty="0" smtClean="0">
                <a:solidFill>
                  <a:srgbClr val="CC0099"/>
                </a:solidFill>
                <a:cs typeface="FreesiaUPC" pitchFamily="34" charset="-34"/>
              </a:rPr>
              <a:t>เมื่อปรากฏว่า การจัดซื้อยาของโรงพยาบาลฯมิใช่กรณีตามที่ระเบียบกำหนดไว้ข้อ ๖๑ ข้อ ๖๒  ย่อมเป็นดุลพินิจพิจารณาราคาให้ต่างไปจากราคายาของกระทรวงสาธารณสุขได้ โดยไม่ถือว่าขัดต่อระเบียบฯ</a:t>
            </a:r>
          </a:p>
        </p:txBody>
      </p:sp>
      <p:pic>
        <p:nvPicPr>
          <p:cNvPr id="4" name="รูปภาพ 3" descr="5C52QCANCCJ65CABMGR6FCAOUGQ5CCAL5HLB7CAUTDVKNCAR94A0CCAOMYHL6CAZJ2LR5CACVFQZZCANZKIUUCATOWD13CAKLR9EDCAI1234FCAMFBZQ5CA2C117HCA4H4HQMCA7YTXMMCAI20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61925"/>
            <a:ext cx="1171575" cy="904875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492875"/>
            <a:ext cx="2133600" cy="365125"/>
          </a:xfrm>
        </p:spPr>
        <p:txBody>
          <a:bodyPr/>
          <a:lstStyle/>
          <a:p>
            <a:pPr>
              <a:defRPr/>
            </a:pPr>
            <a:fld id="{24D27F71-95DD-4727-8FFF-B178BCEEE9A9}" type="slidenum">
              <a:rPr lang="en-US" smtClean="0"/>
              <a:pPr>
                <a:defRPr/>
              </a:pPr>
              <a:t>93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285750"/>
            <a:ext cx="8501063" cy="9286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/>
          </a:p>
        </p:txBody>
      </p:sp>
      <p:sp>
        <p:nvSpPr>
          <p:cNvPr id="105476" name="Rectangle 7"/>
          <p:cNvSpPr>
            <a:spLocks noChangeArrowheads="1"/>
          </p:cNvSpPr>
          <p:nvPr/>
        </p:nvSpPr>
        <p:spPr bwMode="auto">
          <a:xfrm>
            <a:off x="142906" y="142860"/>
            <a:ext cx="8929688" cy="1714504"/>
          </a:xfrm>
          <a:prstGeom prst="rect">
            <a:avLst/>
          </a:prstGeom>
          <a:solidFill>
            <a:srgbClr val="FFFF00"/>
          </a:solidFill>
          <a:ln w="38100" cmpd="dbl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 sz="5000" b="1" dirty="0">
              <a:latin typeface="Angsana New" pitchFamily="18" charset="-34"/>
              <a:cs typeface="FreesiaUPC" pitchFamily="34" charset="-34"/>
            </a:endParaRPr>
          </a:p>
          <a:p>
            <a:pPr algn="ctr"/>
            <a:r>
              <a:rPr lang="th-TH" sz="5400" b="1" dirty="0">
                <a:latin typeface="Angsana New" pitchFamily="18" charset="-34"/>
                <a:cs typeface="FreesiaUPC" pitchFamily="34" charset="-34"/>
              </a:rPr>
              <a:t>การ</a:t>
            </a:r>
            <a:r>
              <a:rPr lang="th-TH" sz="5400" b="1" dirty="0" smtClean="0">
                <a:latin typeface="Angsana New" pitchFamily="18" charset="-34"/>
                <a:cs typeface="FreesiaUPC" pitchFamily="34" charset="-34"/>
              </a:rPr>
              <a:t>กำหนด </a:t>
            </a:r>
            <a:r>
              <a:rPr lang="th-TH" sz="5400" b="1" dirty="0" smtClean="0">
                <a:solidFill>
                  <a:srgbClr val="0000CC"/>
                </a:solidFill>
                <a:cs typeface="EucrosiaUPC" pitchFamily="18" charset="-34"/>
              </a:rPr>
              <a:t>(</a:t>
            </a:r>
            <a:r>
              <a:rPr lang="en-US" sz="4400" b="1" dirty="0">
                <a:solidFill>
                  <a:srgbClr val="0000CC"/>
                </a:solidFill>
                <a:cs typeface="EucrosiaUPC" pitchFamily="18" charset="-34"/>
              </a:rPr>
              <a:t>Spec</a:t>
            </a:r>
            <a:r>
              <a:rPr lang="th-TH" sz="5400" b="1" u="sng" dirty="0">
                <a:solidFill>
                  <a:srgbClr val="0000CC"/>
                </a:solidFill>
                <a:cs typeface="FreesiaUPC" pitchFamily="34" charset="-34"/>
              </a:rPr>
              <a:t>)</a:t>
            </a:r>
            <a:r>
              <a:rPr lang="th-TH" sz="5400" b="1" dirty="0" smtClean="0">
                <a:latin typeface="Angsana New" pitchFamily="18" charset="-34"/>
                <a:cs typeface="FreesiaUPC" pitchFamily="34" charset="-34"/>
              </a:rPr>
              <a:t>ของ</a:t>
            </a:r>
          </a:p>
          <a:p>
            <a:pPr algn="ctr"/>
            <a:r>
              <a:rPr lang="th-TH" sz="5400" b="1" dirty="0" smtClean="0">
                <a:latin typeface="Angsana New" pitchFamily="18" charset="-34"/>
                <a:cs typeface="FreesiaUPC" pitchFamily="34" charset="-34"/>
              </a:rPr>
              <a:t>งาน</a:t>
            </a:r>
            <a:r>
              <a:rPr lang="th-TH" sz="5400" b="1" dirty="0">
                <a:latin typeface="Angsana New" pitchFamily="18" charset="-34"/>
                <a:cs typeface="FreesiaUPC" pitchFamily="34" charset="-34"/>
              </a:rPr>
              <a:t>จ้างก่อสร้าง</a:t>
            </a:r>
            <a:endParaRPr lang="th-TH" sz="5400" dirty="0">
              <a:solidFill>
                <a:srgbClr val="0000CC"/>
              </a:solidFill>
            </a:endParaRPr>
          </a:p>
          <a:p>
            <a:pPr algn="ctr"/>
            <a:endParaRPr lang="th-TH" sz="5000" b="1" dirty="0"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05477" name="Rectangle 9"/>
          <p:cNvSpPr>
            <a:spLocks noChangeArrowheads="1"/>
          </p:cNvSpPr>
          <p:nvPr/>
        </p:nvSpPr>
        <p:spPr bwMode="auto">
          <a:xfrm>
            <a:off x="2357422" y="2000244"/>
            <a:ext cx="4143403" cy="5715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400" b="1" dirty="0" smtClean="0">
                <a:solidFill>
                  <a:srgbClr val="CC0000"/>
                </a:solidFill>
                <a:cs typeface="FreesiaUPC" pitchFamily="34" charset="-34"/>
              </a:rPr>
              <a:t>แบ่งออกเป็น </a:t>
            </a:r>
            <a:r>
              <a:rPr lang="th-TH" sz="4400" b="1" dirty="0">
                <a:solidFill>
                  <a:srgbClr val="CC0000"/>
                </a:solidFill>
                <a:cs typeface="FreesiaUPC" pitchFamily="34" charset="-34"/>
              </a:rPr>
              <a:t>๒ </a:t>
            </a:r>
            <a:r>
              <a:rPr lang="th-TH" sz="4400" b="1" dirty="0" smtClean="0">
                <a:solidFill>
                  <a:srgbClr val="CC0000"/>
                </a:solidFill>
                <a:cs typeface="FreesiaUPC" pitchFamily="34" charset="-34"/>
              </a:rPr>
              <a:t>ส่วน </a:t>
            </a:r>
            <a:r>
              <a:rPr lang="th-TH" sz="4400" b="1" dirty="0">
                <a:solidFill>
                  <a:srgbClr val="CC0000"/>
                </a:solidFill>
                <a:cs typeface="FreesiaUPC" pitchFamily="34" charset="-34"/>
              </a:rPr>
              <a:t>คือ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85750" y="2571771"/>
            <a:ext cx="4143374" cy="3857625"/>
          </a:xfrm>
          <a:prstGeom prst="roundRect">
            <a:avLst/>
          </a:prstGeom>
          <a:solidFill>
            <a:srgbClr val="FFFFB7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265113" indent="-265113" algn="ctr" eaLnBrk="0" hangingPunct="0">
              <a:defRPr/>
            </a:pPr>
            <a:endParaRPr lang="th-TH" sz="4000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  <a:p>
            <a:pPr marL="265113" indent="-265113" algn="ctr" eaLnBrk="0" hangingPunct="0">
              <a:defRPr/>
            </a:pPr>
            <a:endParaRPr lang="th-TH" sz="4000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  <a:p>
            <a:pPr marL="265113" indent="-265113" algn="ctr" eaLnBrk="0" hangingPunct="0">
              <a:defRPr/>
            </a:pPr>
            <a:r>
              <a:rPr lang="th-TH" sz="6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๑.</a:t>
            </a:r>
          </a:p>
          <a:p>
            <a:pPr eaLnBrk="0" hangingPunct="0">
              <a:defRPr/>
            </a:pPr>
            <a:r>
              <a:rPr lang="th-TH" sz="4000" b="1" i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กำหนดคุณสมบัติ</a:t>
            </a:r>
          </a:p>
          <a:p>
            <a:pPr eaLnBrk="0" hangingPunct="0">
              <a:defRPr/>
            </a:pPr>
            <a:r>
              <a:rPr lang="th-TH" sz="4000" b="1" i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ที่ตัวของ</a:t>
            </a:r>
            <a:r>
              <a:rPr lang="th-TH" sz="4000" b="1" i="1" dirty="0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ผู้</a:t>
            </a: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เข้าเสนอราคา </a:t>
            </a:r>
          </a:p>
          <a:p>
            <a:pPr marL="265113" indent="92075" eaLnBrk="0" hangingPunct="0">
              <a:defRPr/>
            </a:pPr>
            <a:r>
              <a:rPr lang="th-TH" sz="40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หรือ </a:t>
            </a: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ผู้เข้าเสนองาน</a:t>
            </a:r>
          </a:p>
          <a:p>
            <a:pPr marL="265113" indent="92075" eaLnBrk="0" hangingPunct="0">
              <a:defRPr/>
            </a:pPr>
            <a:r>
              <a:rPr lang="th-TH" sz="40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จ้าง</a:t>
            </a:r>
            <a:r>
              <a:rPr lang="th-TH" sz="4000" b="1" i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ก่อสร้าง</a:t>
            </a:r>
          </a:p>
          <a:p>
            <a:pPr marL="265113" indent="92075" eaLnBrk="0" hangingPunct="0">
              <a:defRPr/>
            </a:pPr>
            <a:endParaRPr lang="th-TH" sz="4000" b="1" i="1" dirty="0" smtClean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  <a:p>
            <a:pPr marL="265113" indent="92075" eaLnBrk="0" hangingPunct="0">
              <a:defRPr/>
            </a:pPr>
            <a:endParaRPr lang="th-TH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4572001" y="2643210"/>
            <a:ext cx="4357688" cy="39290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57188" indent="-357188" algn="ctr" eaLnBrk="0" hangingPunct="0">
              <a:defRPr/>
            </a:pPr>
            <a:r>
              <a:rPr lang="th-TH" sz="54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๒.</a:t>
            </a:r>
          </a:p>
          <a:p>
            <a:pPr marL="357188" indent="-357188" algn="ctr" eaLnBrk="0" hangingPunct="0">
              <a:defRPr/>
            </a:pPr>
            <a:r>
              <a:rPr lang="th-TH" sz="4000" b="1" dirty="0" smtClean="0">
                <a:latin typeface="Angsana New" pitchFamily="18" charset="-34"/>
                <a:cs typeface="FreesiaUPC" pitchFamily="34" charset="-34"/>
              </a:rPr>
              <a:t>กำหนดรายละเอียดหรือคุณลักษณะเฉพาะของ</a:t>
            </a:r>
            <a:r>
              <a:rPr lang="th-TH" sz="5400" b="1" dirty="0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ที่ตัวพัสดุ</a:t>
            </a:r>
            <a:endParaRPr lang="th-TH" sz="4000" b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357188" algn="ctr" eaLnBrk="0" hangingPunct="0">
              <a:defRPr/>
            </a:pPr>
            <a:r>
              <a:rPr lang="th-TH" sz="40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ที่ใช้ในงานจ้างก่อสร้าง</a:t>
            </a:r>
            <a:endParaRPr lang="th-TH" b="1" i="1" u="sng" dirty="0">
              <a:solidFill>
                <a:srgbClr val="C0000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1" name="ลูกศรโค้งขวา 10"/>
          <p:cNvSpPr/>
          <p:nvPr/>
        </p:nvSpPr>
        <p:spPr>
          <a:xfrm rot="3068129">
            <a:off x="1133772" y="1835332"/>
            <a:ext cx="952870" cy="1151409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ลูกศรโค้งซ้าย 11"/>
          <p:cNvSpPr/>
          <p:nvPr/>
        </p:nvSpPr>
        <p:spPr>
          <a:xfrm rot="19483695">
            <a:off x="6805928" y="1887265"/>
            <a:ext cx="1068300" cy="1200614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19909-D16D-4BCB-B3B6-BDEC10E8EFB4}" type="slidenum">
              <a:rPr lang="en-US" smtClean="0"/>
              <a:pPr>
                <a:defRPr/>
              </a:pPr>
              <a:t>94</a:t>
            </a:fld>
            <a:endParaRPr lang="th-TH"/>
          </a:p>
        </p:txBody>
      </p:sp>
      <p:sp>
        <p:nvSpPr>
          <p:cNvPr id="3" name="Rounded Rectangle 2"/>
          <p:cNvSpPr/>
          <p:nvPr/>
        </p:nvSpPr>
        <p:spPr>
          <a:xfrm>
            <a:off x="285750" y="71438"/>
            <a:ext cx="8715375" cy="1928812"/>
          </a:xfrm>
          <a:prstGeom prst="roundRect">
            <a:avLst/>
          </a:prstGeom>
          <a:solidFill>
            <a:srgbClr val="FFFFB7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การกำหนดคุณสมบัติที่ตัวของ</a:t>
            </a:r>
          </a:p>
          <a:p>
            <a:pPr algn="ctr">
              <a:defRPr/>
            </a:pPr>
            <a:r>
              <a:rPr lang="th-TH" sz="44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ผู้</a:t>
            </a:r>
            <a:r>
              <a:rPr lang="th-TH" sz="44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เข้าเสนอราคา/เสนอ</a:t>
            </a:r>
            <a:r>
              <a:rPr lang="th-TH" sz="44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งานก่อสร้าง</a:t>
            </a:r>
            <a:endParaRPr lang="th-TH" sz="4400" b="1" dirty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ทำได้</a:t>
            </a:r>
            <a:r>
              <a:rPr lang="th-TH" sz="40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เฉพาะตามตัวอย่างเอกสารที่ </a:t>
            </a:r>
            <a:r>
              <a:rPr lang="th-TH" sz="40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กวพ.</a:t>
            </a: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/กำหนด</a:t>
            </a:r>
            <a:r>
              <a:rPr lang="th-TH" sz="40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เท่านั้น </a:t>
            </a:r>
          </a:p>
        </p:txBody>
      </p:sp>
      <p:sp>
        <p:nvSpPr>
          <p:cNvPr id="4" name="Hexagon 3"/>
          <p:cNvSpPr/>
          <p:nvPr/>
        </p:nvSpPr>
        <p:spPr>
          <a:xfrm>
            <a:off x="0" y="2071688"/>
            <a:ext cx="9144000" cy="4643437"/>
          </a:xfrm>
          <a:prstGeom prst="hexagon">
            <a:avLst/>
          </a:prstGeom>
          <a:ln w="57150">
            <a:solidFill>
              <a:srgbClr val="CC00CC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  </a:t>
            </a:r>
            <a:r>
              <a:rPr lang="th-TH" sz="32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ต้องเป็น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ผู้มีอาชีพรับจ้างงานที่ประกาศเชิญชวน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ไม่เป็นผู้ถูกระบุชื่อเป็นผู้ทิ้งงานของทางราชการ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ไม่เป็นผู้มีผลประโยชน์ร่วมกัน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660066"/>
                </a:solidFill>
                <a:latin typeface="Cordia New" pitchFamily="34" charset="-34"/>
                <a:cs typeface="FreesiaUPC" pitchFamily="34" charset="-34"/>
              </a:rPr>
              <a:t>ไม่เป็นผู้กระทำการขัดขวางการแข่งขันราคากันอย่าง	เป็นธรรม ณ วันประกาศ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ไม่เป็นผู้ได้รับเอกสิทธิ์ความคุ้มกัน ที่ปฏิเสธไม่ยอม	ขึ้นศาลไทย เว้นแต่ สละสิทธิ์นั้น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ต้องผ่านการคัดเลือกคุณสมบัติเบื้องต้น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ต้องเป็นนิติบุคคล(กรณีงานก่อสร้าง ๑ ล้านบาทขึ้นไป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214313" y="2000250"/>
            <a:ext cx="1000125" cy="571500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เช่น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81825" y="6492875"/>
            <a:ext cx="2162175" cy="365125"/>
          </a:xfrm>
        </p:spPr>
        <p:txBody>
          <a:bodyPr/>
          <a:lstStyle/>
          <a:p>
            <a:pPr>
              <a:defRPr/>
            </a:pPr>
            <a:fld id="{FA6EC1CB-2772-45CC-A418-562DC263E8FF}" type="slidenum">
              <a:rPr lang="en-US" smtClean="0"/>
              <a:pPr>
                <a:defRPr/>
              </a:pPr>
              <a:t>95</a:t>
            </a:fld>
            <a:endParaRPr lang="th-TH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71438" y="2071688"/>
            <a:ext cx="8929718" cy="26431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Clr>
                <a:srgbClr val="003300"/>
              </a:buClr>
              <a:buFont typeface="Wingdings 2" pitchFamily="18" charset="2"/>
              <a:buChar char="N"/>
              <a:defRPr/>
            </a:pPr>
            <a:r>
              <a:rPr lang="th-TH" sz="3200" b="1" u="sng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ห้าม</a:t>
            </a:r>
            <a:r>
              <a:rPr lang="th-TH" sz="3200" b="1" u="sng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กำหนดคุณสมบัติผู้เข้าเสนอราคางานจ้างก่อสร้าง ดังนี้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ห้ามกำหนด</a:t>
            </a:r>
            <a:r>
              <a:rPr lang="th-TH" sz="32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ทุนจดทะเบียน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ห้ามกำหนดว่าต้องเป็น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ผู้ประกอบการที่มีผลกำไร</a:t>
            </a:r>
            <a:r>
              <a:rPr lang="th-TH" sz="3200" b="1" dirty="0">
                <a:latin typeface="Cordia New" pitchFamily="34" charset="-34"/>
                <a:cs typeface="FreesiaUPC" pitchFamily="34" charset="-34"/>
              </a:rPr>
              <a:t>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 smtClean="0">
                <a:latin typeface="Cordia New" pitchFamily="34" charset="-34"/>
                <a:cs typeface="FreesiaUPC" pitchFamily="34" charset="-34"/>
              </a:rPr>
              <a:t>หรือต้อง</a:t>
            </a:r>
            <a:r>
              <a:rPr lang="th-TH" sz="3200" b="1" dirty="0">
                <a:latin typeface="Cordia New" pitchFamily="34" charset="-34"/>
                <a:cs typeface="FreesiaUPC" pitchFamily="34" charset="-34"/>
              </a:rPr>
              <a:t>มีเครื่องมือ</a:t>
            </a:r>
            <a:r>
              <a:rPr lang="th-TH" sz="3200" b="1" dirty="0">
                <a:solidFill>
                  <a:srgbClr val="99CCFF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เครื่องจักรอยู่ก่อน </a:t>
            </a: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หรือ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ขณะเข้าเสนอราคา</a:t>
            </a:r>
            <a:r>
              <a:rPr lang="th-TH" sz="3200" b="1" dirty="0">
                <a:latin typeface="Cordia New" pitchFamily="34" charset="-34"/>
                <a:cs typeface="FreesiaUPC" pitchFamily="34" charset="-34"/>
              </a:rPr>
              <a:t>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ต้องมีหนังสือรับรองทางการเงิน</a:t>
            </a:r>
            <a:r>
              <a:rPr lang="th-TH" sz="3200" b="1" dirty="0">
                <a:solidFill>
                  <a:srgbClr val="0000FF"/>
                </a:solidFill>
                <a:latin typeface="Cordia New" pitchFamily="34" charset="-34"/>
                <a:cs typeface="FreesiaUPC" pitchFamily="34" charset="-34"/>
              </a:rPr>
              <a:t>จากสถาบันการเงินมาแสดง เป็นต้น</a:t>
            </a:r>
          </a:p>
        </p:txBody>
      </p:sp>
      <p:sp>
        <p:nvSpPr>
          <p:cNvPr id="6" name="แผนผังลำดับงาน: สิ้นสุด 5"/>
          <p:cNvSpPr/>
          <p:nvPr/>
        </p:nvSpPr>
        <p:spPr>
          <a:xfrm>
            <a:off x="0" y="928688"/>
            <a:ext cx="8715375" cy="928687"/>
          </a:xfrm>
          <a:prstGeom prst="flowChartTerminator">
            <a:avLst/>
          </a:prstGeom>
          <a:solidFill>
            <a:srgbClr val="FF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dirty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หนังสือแจ้งเวียนของสำนักนายกรัฐมนตรี ที่ </a:t>
            </a:r>
          </a:p>
          <a:p>
            <a:pPr algn="ctr">
              <a:defRPr/>
            </a:pPr>
            <a:r>
              <a:rPr lang="th-TH" sz="32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นร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(</a:t>
            </a:r>
            <a:r>
              <a:rPr lang="th-TH" sz="32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กวพ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)๑๓๐๕/ว ๗๙๑๔ </a:t>
            </a:r>
            <a:r>
              <a:rPr lang="th-TH" sz="3200" b="1" dirty="0" err="1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๒๒ก.ย.๔๓</a:t>
            </a:r>
            <a:br>
              <a:rPr lang="th-TH" sz="3200" b="1" dirty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</a:b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7" name="แผนผังลำดับงาน: สิ้นสุด 6"/>
          <p:cNvSpPr/>
          <p:nvPr/>
        </p:nvSpPr>
        <p:spPr>
          <a:xfrm>
            <a:off x="0" y="4714885"/>
            <a:ext cx="5500694" cy="2143116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r>
              <a:rPr lang="th-TH" sz="3200" b="1" u="sng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ข้อยกเว้น-ให้กำหนดได้เฉพาะ</a:t>
            </a:r>
            <a:r>
              <a:rPr lang="th-TH" sz="3200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ผลงาน</a:t>
            </a: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ก่อสร้างของผู้เสนองาน</a:t>
            </a:r>
          </a:p>
          <a:p>
            <a:pPr algn="ctr">
              <a:buFont typeface="Wingdings" pitchFamily="2" charset="2"/>
              <a:buChar char="Ø"/>
              <a:defRPr/>
            </a:pP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ตามมติ </a:t>
            </a:r>
            <a:r>
              <a:rPr lang="th-TH" sz="3200" b="1" dirty="0" err="1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ครม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, ที่ </a:t>
            </a:r>
            <a:r>
              <a:rPr lang="th-TH" sz="3200" b="1" dirty="0" err="1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นร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 ๐๒๐๒/ว ๑ </a:t>
            </a:r>
            <a:r>
              <a:rPr lang="th-TH" sz="3200" b="1" dirty="0" err="1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๓ 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ม.ค. ๒๕๓๗</a:t>
            </a:r>
            <a:endParaRPr lang="th-TH" sz="3200" b="1" dirty="0">
              <a:latin typeface="Cordia New" pitchFamily="34" charset="-34"/>
              <a:cs typeface="FreesiaUPC" pitchFamily="34" charset="-34"/>
            </a:endParaRPr>
          </a:p>
        </p:txBody>
      </p:sp>
      <p:sp>
        <p:nvSpPr>
          <p:cNvPr id="8" name="ลูกศรลง 7"/>
          <p:cNvSpPr/>
          <p:nvPr/>
        </p:nvSpPr>
        <p:spPr>
          <a:xfrm rot="19864955">
            <a:off x="585788" y="1590675"/>
            <a:ext cx="500062" cy="48577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142844" y="142852"/>
            <a:ext cx="8858312" cy="714380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rgbClr val="FFFFC5"/>
                </a:solidFill>
                <a:latin typeface="Cordia New" pitchFamily="34" charset="-34"/>
                <a:cs typeface="FreesiaUPC" pitchFamily="34" charset="-34"/>
              </a:rPr>
              <a:t>ห้ามกำหนด</a:t>
            </a:r>
            <a:r>
              <a:rPr lang="th-TH" sz="5400" b="1" dirty="0">
                <a:solidFill>
                  <a:srgbClr val="FFFFC5"/>
                </a:solidFill>
                <a:cs typeface="EucrosiaUPC" pitchFamily="18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cs typeface="EucrosiaUPC" pitchFamily="18" charset="-34"/>
              </a:rPr>
              <a:t>(</a:t>
            </a:r>
            <a:r>
              <a:rPr lang="en-US" sz="3200" b="1" dirty="0">
                <a:solidFill>
                  <a:schemeClr val="bg1"/>
                </a:solidFill>
                <a:cs typeface="EucrosiaUPC" pitchFamily="18" charset="-34"/>
              </a:rPr>
              <a:t>Spec</a:t>
            </a:r>
            <a:r>
              <a:rPr lang="th-TH" sz="3200" b="1" u="sng" dirty="0">
                <a:solidFill>
                  <a:schemeClr val="bg1"/>
                </a:solidFill>
                <a:cs typeface="FreesiaUPC" pitchFamily="34" charset="-34"/>
              </a:rPr>
              <a:t>)</a:t>
            </a:r>
            <a:r>
              <a:rPr lang="th-TH" sz="4400" b="1" u="sng" dirty="0">
                <a:solidFill>
                  <a:schemeClr val="bg1"/>
                </a:solidFill>
                <a:cs typeface="FreesiaUPC" pitchFamily="34" charset="-34"/>
              </a:rPr>
              <a:t>ผู้เข้าเสนอราคา/งาน ดังนี้</a:t>
            </a:r>
            <a:endParaRPr lang="th-TH" sz="5400" dirty="0">
              <a:solidFill>
                <a:schemeClr val="bg1"/>
              </a:solidFill>
            </a:endParaRPr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5214943" y="4786313"/>
            <a:ext cx="3643308" cy="20716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-</a:t>
            </a:r>
            <a:r>
              <a:rPr lang="th-TH" sz="3200" b="1" dirty="0" smtClean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โดยให้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กำหนดได้ไม่เกิน๕๐</a:t>
            </a:r>
            <a:r>
              <a:rPr lang="en-US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% 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ของวงเงินงบประมาณ </a:t>
            </a:r>
            <a:r>
              <a:rPr lang="th-TH" sz="3200" b="1" dirty="0">
                <a:solidFill>
                  <a:srgbClr val="6600FF"/>
                </a:solidFill>
                <a:latin typeface="Cordia New" pitchFamily="34" charset="-34"/>
                <a:cs typeface="FreesiaUPC" pitchFamily="34" charset="-34"/>
              </a:rPr>
              <a:t>หรือวงเงินประมาณการ</a:t>
            </a:r>
            <a:endParaRPr lang="th-TH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001AEA13-EFC6-4C6F-9183-067613398A92}" type="slidenum">
              <a:rPr lang="en-US" smtClean="0"/>
              <a:pPr>
                <a:defRPr/>
              </a:pPr>
              <a:t>96</a:t>
            </a:fld>
            <a:endParaRPr lang="th-TH" dirty="0"/>
          </a:p>
        </p:txBody>
      </p:sp>
      <p:sp>
        <p:nvSpPr>
          <p:cNvPr id="3" name="รูปหกเหลี่ยม 2"/>
          <p:cNvSpPr/>
          <p:nvPr/>
        </p:nvSpPr>
        <p:spPr>
          <a:xfrm>
            <a:off x="0" y="142875"/>
            <a:ext cx="9144000" cy="1643063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b="1" i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i="1" dirty="0">
                <a:solidFill>
                  <a:schemeClr val="tx1"/>
                </a:solidFill>
                <a:cs typeface="FreesiaUPC" pitchFamily="34" charset="-34"/>
              </a:rPr>
              <a:t>มติคณะรัฐมนตรี (๒๘ ธ.ค.๒๕๓๖)</a:t>
            </a:r>
          </a:p>
          <a:p>
            <a:pPr algn="ctr">
              <a:defRPr/>
            </a:pPr>
            <a:r>
              <a:rPr lang="th-TH" b="1" i="1" dirty="0">
                <a:solidFill>
                  <a:schemeClr val="tx1"/>
                </a:solidFill>
                <a:cs typeface="FreesiaUPC" pitchFamily="34" charset="-34"/>
              </a:rPr>
              <a:t>หนังสือสำนักเลขาธิการคณะรัฐมนตรี </a:t>
            </a:r>
          </a:p>
          <a:p>
            <a:pPr algn="ctr">
              <a:defRPr/>
            </a:pPr>
            <a:r>
              <a:rPr lang="th-TH" sz="4000" b="1" i="1" dirty="0">
                <a:solidFill>
                  <a:srgbClr val="FF0000"/>
                </a:solidFill>
                <a:cs typeface="FreesiaUPC" pitchFamily="34" charset="-34"/>
              </a:rPr>
              <a:t>ด่วนมาก ที่ สร ๐๒๐๓/ว ๑ </a:t>
            </a:r>
            <a:r>
              <a:rPr lang="th-TH" sz="4000" b="1" i="1" dirty="0" err="1">
                <a:solidFill>
                  <a:srgbClr val="FF0000"/>
                </a:solidFill>
                <a:cs typeface="FreesiaUPC" pitchFamily="34" charset="-34"/>
              </a:rPr>
              <a:t>ลว.</a:t>
            </a:r>
            <a:r>
              <a:rPr lang="th-TH" sz="4000" b="1" i="1" dirty="0">
                <a:solidFill>
                  <a:srgbClr val="FF0000"/>
                </a:solidFill>
                <a:cs typeface="FreesiaUPC" pitchFamily="34" charset="-34"/>
              </a:rPr>
              <a:t> ๓ ม.ค.๒๕๓๗</a:t>
            </a:r>
          </a:p>
          <a:p>
            <a:pPr>
              <a:defRPr/>
            </a:pPr>
            <a:r>
              <a:rPr lang="th-TH" b="1" i="1" dirty="0">
                <a:solidFill>
                  <a:srgbClr val="CC0000"/>
                </a:solidFill>
                <a:cs typeface="FreesiaUPC" pitchFamily="34" charset="-34"/>
              </a:rPr>
              <a:t/>
            </a:r>
            <a:br>
              <a:rPr lang="th-TH" b="1" i="1" dirty="0">
                <a:solidFill>
                  <a:srgbClr val="CC0000"/>
                </a:solidFill>
                <a:cs typeface="FreesiaUPC" pitchFamily="34" charset="-34"/>
              </a:rPr>
            </a:br>
            <a:endParaRPr lang="th-TH" dirty="0"/>
          </a:p>
        </p:txBody>
      </p:sp>
      <p:sp>
        <p:nvSpPr>
          <p:cNvPr id="5" name="พับมุม 4"/>
          <p:cNvSpPr/>
          <p:nvPr/>
        </p:nvSpPr>
        <p:spPr>
          <a:xfrm>
            <a:off x="214313" y="1857375"/>
            <a:ext cx="8715375" cy="1500188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85738" indent="-185738">
              <a:tabLst>
                <a:tab pos="542925" algn="l"/>
              </a:tabLst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๑.กรณีการประกวดราคา</a:t>
            </a:r>
            <a:r>
              <a:rPr lang="th-TH" sz="3200" b="1" i="1" u="sng" dirty="0">
                <a:solidFill>
                  <a:srgbClr val="D60093"/>
                </a:solidFill>
                <a:cs typeface="FreesiaUPC" pitchFamily="34" charset="-34"/>
              </a:rPr>
              <a:t>มิได้กำหนดงวดงานไว้ 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ให้กำหนดเงื่อนไขในสัญญาจ้างให้ผู้รับจ้าง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จะต้องเสนอแผนการทำงานด้วย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223838" y="3357563"/>
            <a:ext cx="8705850" cy="16430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 marL="357188" indent="-357188"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๒.กำหนดให้มี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การประกันความชำรุดบกพร่องของงานก่อสร้างไม่น้อยกว่า ๒ ปี 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ยกเว้น ถนนลูกรัง ถนนดิน งานขุดลอกคู คลอง สระ หนอง ซึ่งเป็นงานดินไม่มีดาดคอนกรีต</a:t>
            </a:r>
            <a:endParaRPr lang="th-TH" sz="3200" dirty="0"/>
          </a:p>
        </p:txBody>
      </p:sp>
      <p:sp>
        <p:nvSpPr>
          <p:cNvPr id="7" name="พับมุม 6"/>
          <p:cNvSpPr/>
          <p:nvPr/>
        </p:nvSpPr>
        <p:spPr>
          <a:xfrm>
            <a:off x="214313" y="5072063"/>
            <a:ext cx="8715375" cy="135731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๓.กรณีจำเป็นต้อง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กำหนดผลงาน 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ให้กำหนดได้ไม่เกิน </a:t>
            </a:r>
          </a:p>
          <a:p>
            <a:pPr marL="357188" indent="-357188">
              <a:defRPr/>
            </a:pPr>
            <a:r>
              <a:rPr lang="th-TH" sz="3200" b="1" i="1" dirty="0">
                <a:solidFill>
                  <a:schemeClr val="tx1"/>
                </a:solidFill>
                <a:cs typeface="FreesiaUPC" pitchFamily="34" charset="-34"/>
              </a:rPr>
              <a:t>	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ร้อยละ ๕๐ของวงเงินที่จะจ้าง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ในครั้งนั้น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492875"/>
            <a:ext cx="2133600" cy="365125"/>
          </a:xfrm>
        </p:spPr>
        <p:txBody>
          <a:bodyPr/>
          <a:lstStyle/>
          <a:p>
            <a:pPr>
              <a:defRPr/>
            </a:pPr>
            <a:fld id="{69E7AD15-0D33-486E-B179-AE1AB46F6BB9}" type="slidenum">
              <a:rPr lang="en-US" smtClean="0"/>
              <a:pPr>
                <a:defRPr/>
              </a:pPr>
              <a:t>97</a:t>
            </a:fld>
            <a:endParaRPr lang="th-TH" dirty="0"/>
          </a:p>
        </p:txBody>
      </p:sp>
      <p:sp>
        <p:nvSpPr>
          <p:cNvPr id="5" name="พับมุม 4"/>
          <p:cNvSpPr/>
          <p:nvPr/>
        </p:nvSpPr>
        <p:spPr>
          <a:xfrm>
            <a:off x="357188" y="1928813"/>
            <a:ext cx="8429625" cy="1214437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๑. </a:t>
            </a:r>
            <a:r>
              <a:rPr lang="th-TH" sz="3600" b="1" i="1" dirty="0" smtClean="0">
                <a:latin typeface="Angsana New" pitchFamily="18" charset="-34"/>
                <a:cs typeface="FreesiaUPC" pitchFamily="34" charset="-34"/>
              </a:rPr>
              <a:t>หมายความว่าต้อง</a:t>
            </a: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มีผลงาน</a:t>
            </a:r>
            <a:r>
              <a:rPr lang="th-TH" sz="36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ประเภทเดียวกัน</a:t>
            </a: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กับงานที่ประกวดราคาจ้าง</a:t>
            </a:r>
            <a:endParaRPr lang="th-TH" sz="3600" dirty="0"/>
          </a:p>
        </p:txBody>
      </p:sp>
      <p:sp>
        <p:nvSpPr>
          <p:cNvPr id="6" name="พับมุม 5"/>
          <p:cNvSpPr/>
          <p:nvPr/>
        </p:nvSpPr>
        <p:spPr>
          <a:xfrm>
            <a:off x="357188" y="3143250"/>
            <a:ext cx="8572500" cy="1500188"/>
          </a:xfrm>
          <a:prstGeom prst="foldedCorner">
            <a:avLst/>
          </a:prstGeom>
          <a:solidFill>
            <a:srgbClr val="FFFFE7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sz="3200" b="1" i="1" dirty="0"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endParaRPr lang="th-TH" sz="3200" b="1" i="1" dirty="0">
              <a:latin typeface="Angsana New" pitchFamily="18" charset="-34"/>
              <a:cs typeface="FreesiaUPC" pitchFamily="34" charset="-34"/>
            </a:endParaRPr>
          </a:p>
          <a:p>
            <a:pPr marL="265113" indent="-265113">
              <a:defRPr/>
            </a:pPr>
            <a:r>
              <a:rPr lang="th-TH" sz="3200" b="1" i="1" dirty="0">
                <a:latin typeface="Angsana New" pitchFamily="18" charset="-34"/>
                <a:cs typeface="FreesiaUPC" pitchFamily="34" charset="-34"/>
              </a:rPr>
              <a:t>๒.ต้องเป็นผลงานที่ผู้รับจ้าง</a:t>
            </a:r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ได้ทำงานแล้วเสร็จตามสัญญา</a:t>
            </a:r>
            <a:r>
              <a:rPr lang="th-TH" sz="3200" b="1" i="1" dirty="0">
                <a:latin typeface="Angsana New" pitchFamily="18" charset="-34"/>
                <a:cs typeface="FreesiaUPC" pitchFamily="34" charset="-34"/>
              </a:rPr>
              <a:t>ที่ได้มีการ           ส่งมอบงานและตรวจรับเรียบร้อยแล้ว </a:t>
            </a:r>
            <a:r>
              <a:rPr lang="th-TH" sz="32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ภายใต้การจ้างสัญญาเดียว                    มิใช่การจ้างหลาย ๆ ครั้งมารวมกัน</a:t>
            </a:r>
          </a:p>
          <a:p>
            <a:pPr lvl="1">
              <a:defRPr/>
            </a:pPr>
            <a:r>
              <a:rPr lang="th-TH" sz="3200" b="1" i="1" dirty="0">
                <a:latin typeface="Angsana New" pitchFamily="18" charset="-34"/>
                <a:cs typeface="FreesiaUPC" pitchFamily="34" charset="-34"/>
              </a:rPr>
              <a:t>                </a:t>
            </a:r>
            <a:endParaRPr lang="th-TH" sz="3200" b="1" i="1" dirty="0">
              <a:solidFill>
                <a:srgbClr val="0000FF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7" name="พับมุม 6"/>
          <p:cNvSpPr/>
          <p:nvPr/>
        </p:nvSpPr>
        <p:spPr>
          <a:xfrm>
            <a:off x="357188" y="4714875"/>
            <a:ext cx="8643937" cy="185737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lvl="1">
              <a:defRPr/>
            </a:pPr>
            <a:endParaRPr lang="th-TH" b="1" i="1" dirty="0">
              <a:latin typeface="Angsana New" pitchFamily="18" charset="-34"/>
              <a:cs typeface="FreesiaUPC" pitchFamily="34" charset="-34"/>
            </a:endParaRPr>
          </a:p>
          <a:p>
            <a:pPr marL="0" lvl="1">
              <a:defRPr/>
            </a:pPr>
            <a:endParaRPr lang="th-TH" b="1" i="1" dirty="0">
              <a:latin typeface="Angsana New" pitchFamily="18" charset="-34"/>
              <a:cs typeface="FreesiaUPC" pitchFamily="34" charset="-34"/>
            </a:endParaRPr>
          </a:p>
          <a:p>
            <a:pPr marL="0" lvl="1">
              <a:defRPr/>
            </a:pPr>
            <a:r>
              <a:rPr lang="th-TH" sz="3600" b="1" i="1" dirty="0">
                <a:latin typeface="Angsana New" pitchFamily="18" charset="-34"/>
                <a:cs typeface="FreesiaUPC" pitchFamily="34" charset="-34"/>
              </a:rPr>
              <a:t>๓.ต้องเป็นผลงานที่กระทำสัญญากับส่วนราชการ รัฐวิสาหกิจ  	หรือเอกชน ซึ่งเป็นผู้ว่าจ้างโดยตรง</a:t>
            </a:r>
            <a:r>
              <a:rPr lang="th-TH" sz="3600" b="1" i="1" dirty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 ไม่ใช่ผลงานอันเกิด	จากการรับจ้างช่วง</a:t>
            </a:r>
            <a:r>
              <a:rPr lang="th-TH" sz="36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(แนววินิจฉัยของ </a:t>
            </a:r>
            <a:r>
              <a:rPr lang="th-TH" sz="36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กวพ.</a:t>
            </a:r>
            <a:r>
              <a:rPr lang="th-TH" sz="36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</a:t>
            </a:r>
          </a:p>
          <a:p>
            <a:pPr>
              <a:defRPr/>
            </a:pPr>
            <a:endParaRPr lang="th-TH" b="1" i="1" dirty="0">
              <a:solidFill>
                <a:srgbClr val="CC000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0" name="สี่เหลี่ยมมุมเว้า 9"/>
          <p:cNvSpPr/>
          <p:nvPr/>
        </p:nvSpPr>
        <p:spPr>
          <a:xfrm>
            <a:off x="285750" y="214313"/>
            <a:ext cx="8715375" cy="1571625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0000FF"/>
              </a:solidFill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dirty="0" smtClean="0">
                <a:solidFill>
                  <a:srgbClr val="C00000"/>
                </a:solidFill>
                <a:cs typeface="FreesiaUPC" pitchFamily="34" charset="-34"/>
              </a:rPr>
              <a:t>คำว่า</a:t>
            </a:r>
            <a:r>
              <a:rPr lang="en-US" sz="4400" b="1" u="sng" dirty="0" smtClean="0">
                <a:solidFill>
                  <a:srgbClr val="C00000"/>
                </a:solidFill>
                <a:cs typeface="FreesiaUPC" pitchFamily="34" charset="-34"/>
              </a:rPr>
              <a:t>“</a:t>
            </a:r>
            <a:r>
              <a:rPr lang="th-TH" sz="44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ผลงานก่อสร้าง</a:t>
            </a:r>
            <a:r>
              <a:rPr lang="th-TH" sz="4400" b="1" u="sng" dirty="0">
                <a:solidFill>
                  <a:srgbClr val="C00000"/>
                </a:solidFill>
                <a:cs typeface="FreesiaUPC" pitchFamily="34" charset="-34"/>
              </a:rPr>
              <a:t>ของผู้เสนอราคา</a:t>
            </a:r>
            <a:r>
              <a:rPr lang="en-US" sz="4400" b="1" u="sng" dirty="0">
                <a:solidFill>
                  <a:srgbClr val="C00000"/>
                </a:solidFill>
                <a:cs typeface="FreesiaUPC" pitchFamily="34" charset="-34"/>
              </a:rPr>
              <a:t>”</a:t>
            </a:r>
            <a:endParaRPr lang="th-TH" sz="4400" b="1" u="sng" dirty="0">
              <a:solidFill>
                <a:srgbClr val="C00000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ส.เวียนสำนักนายกรัฐมนตรี ที่ </a:t>
            </a:r>
            <a:r>
              <a:rPr lang="th-TH" sz="32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 (</a:t>
            </a:r>
            <a:r>
              <a:rPr lang="th-TH" sz="32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)1204/ว11441 </a:t>
            </a:r>
            <a:r>
              <a:rPr lang="th-TH" sz="32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28 พ.ย.39   กำหนดเงื่อนไขไว้ใน</a:t>
            </a:r>
            <a:r>
              <a:rPr lang="th-TH" sz="3200" b="1" i="1" u="sng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ตัวอย่างประกาศประกวด</a:t>
            </a:r>
            <a:r>
              <a:rPr lang="th-TH" sz="32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ราคา</a:t>
            </a:r>
            <a:r>
              <a:rPr lang="th-TH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/>
            </a:r>
            <a:br>
              <a:rPr lang="th-TH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</a:b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28C2E9F0-9D61-4F26-B4A2-C377F60CDEC0}" type="slidenum">
              <a:rPr lang="en-US" smtClean="0"/>
              <a:pPr>
                <a:defRPr/>
              </a:pPr>
              <a:t>98</a:t>
            </a:fld>
            <a:endParaRPr lang="th-TH" dirty="0"/>
          </a:p>
        </p:txBody>
      </p:sp>
      <p:sp>
        <p:nvSpPr>
          <p:cNvPr id="3" name="Snip and Round Single Corner Rectangle 2"/>
          <p:cNvSpPr/>
          <p:nvPr/>
        </p:nvSpPr>
        <p:spPr>
          <a:xfrm>
            <a:off x="285750" y="357188"/>
            <a:ext cx="8286750" cy="1428750"/>
          </a:xfrm>
          <a:prstGeom prst="snip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คำว่า </a:t>
            </a:r>
            <a:r>
              <a:rPr lang="en-US" sz="48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“</a:t>
            </a:r>
            <a:r>
              <a:rPr lang="th-TH" sz="44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44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มีผลงานประเภทเดียวกันกับงานที่ประกวดราคาจ้าง</a:t>
            </a:r>
            <a:r>
              <a:rPr lang="en-US" sz="44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 ”</a:t>
            </a:r>
            <a:r>
              <a:rPr lang="th-TH" sz="44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 ” </a:t>
            </a:r>
            <a:r>
              <a:rPr lang="th-TH" sz="44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หมายความถึง</a:t>
            </a:r>
            <a:endParaRPr lang="th-TH" sz="4400" dirty="0"/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285750" y="1785926"/>
            <a:ext cx="8429625" cy="478631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u="sng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งานที่ใช้เทคนิคในการก่อสร้างอย่างเดียวกัน</a:t>
            </a:r>
            <a:r>
              <a:rPr lang="th-TH" sz="4400" b="1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กับงานประกวดราคาจ้าง </a:t>
            </a:r>
          </a:p>
          <a:p>
            <a:pPr algn="ctr">
              <a:buFont typeface="Wingdings" pitchFamily="2" charset="2"/>
              <a:buChar char="Ø"/>
              <a:defRPr/>
            </a:pPr>
            <a:r>
              <a:rPr lang="th-TH" sz="4400" b="1" i="1" u="sng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เพื่อจะให้ได้ผู้รับจ้างที่มีประสบการณ์ในการก่อสร้าง ในสภาพงาน ที่คล้ายคลึงกันมาก่อน</a:t>
            </a:r>
          </a:p>
          <a:p>
            <a:pPr algn="ctr">
              <a:defRPr/>
            </a:pP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( หนังสือตอบข้อหารือขอ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งกวพ.อ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ด่วนที่สุด ที่ 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กค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               (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กว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พอ)๐๔๒๑.๓/๐๓๖๖๐ </a:t>
            </a:r>
            <a:r>
              <a:rPr lang="th-TH" sz="3200" b="1" dirty="0" err="1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dirty="0">
                <a:solidFill>
                  <a:srgbClr val="D60093"/>
                </a:solidFill>
                <a:latin typeface="Cordia New" pitchFamily="34" charset="-34"/>
                <a:cs typeface="FreesiaUPC" pitchFamily="34" charset="-34"/>
              </a:rPr>
              <a:t>๑๓ ก.พ.๒๕๕๑)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547813" y="1700213"/>
            <a:ext cx="6840537" cy="4752975"/>
            <a:chOff x="975" y="1071"/>
            <a:chExt cx="4309" cy="2994"/>
          </a:xfrm>
        </p:grpSpPr>
        <p:sp>
          <p:nvSpPr>
            <p:cNvPr id="111625" name="Oval 18"/>
            <p:cNvSpPr>
              <a:spLocks noChangeArrowheads="1"/>
            </p:cNvSpPr>
            <p:nvPr/>
          </p:nvSpPr>
          <p:spPr bwMode="auto">
            <a:xfrm>
              <a:off x="3878" y="1207"/>
              <a:ext cx="1406" cy="1452"/>
            </a:xfrm>
            <a:prstGeom prst="ellipse">
              <a:avLst/>
            </a:prstGeom>
            <a:solidFill>
              <a:srgbClr val="CCFFFF">
                <a:alpha val="4117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6" name="Oval 19"/>
            <p:cNvSpPr>
              <a:spLocks noChangeArrowheads="1"/>
            </p:cNvSpPr>
            <p:nvPr/>
          </p:nvSpPr>
          <p:spPr bwMode="auto">
            <a:xfrm>
              <a:off x="975" y="1071"/>
              <a:ext cx="1406" cy="1406"/>
            </a:xfrm>
            <a:prstGeom prst="ellipse">
              <a:avLst/>
            </a:prstGeom>
            <a:solidFill>
              <a:srgbClr val="99CC00">
                <a:alpha val="47842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7" name="Oval 20"/>
            <p:cNvSpPr>
              <a:spLocks noChangeArrowheads="1"/>
            </p:cNvSpPr>
            <p:nvPr/>
          </p:nvSpPr>
          <p:spPr bwMode="auto">
            <a:xfrm>
              <a:off x="2472" y="1933"/>
              <a:ext cx="2087" cy="2132"/>
            </a:xfrm>
            <a:prstGeom prst="ellipse">
              <a:avLst/>
            </a:prstGeom>
            <a:solidFill>
              <a:srgbClr val="FFFF00">
                <a:alpha val="4196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0" y="142875"/>
            <a:ext cx="9144000" cy="5597525"/>
            <a:chOff x="0" y="90"/>
            <a:chExt cx="5760" cy="3526"/>
          </a:xfrm>
        </p:grpSpPr>
        <p:sp>
          <p:nvSpPr>
            <p:cNvPr id="111622" name="Rectangle 4"/>
            <p:cNvSpPr>
              <a:spLocks noChangeArrowheads="1"/>
            </p:cNvSpPr>
            <p:nvPr/>
          </p:nvSpPr>
          <p:spPr bwMode="auto">
            <a:xfrm>
              <a:off x="0" y="164"/>
              <a:ext cx="5760" cy="363"/>
            </a:xfrm>
            <a:prstGeom prst="rect">
              <a:avLst/>
            </a:prstGeom>
            <a:solidFill>
              <a:srgbClr val="FF9900">
                <a:alpha val="3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3" name="Rectangle 5"/>
            <p:cNvSpPr>
              <a:spLocks noChangeArrowheads="1"/>
            </p:cNvSpPr>
            <p:nvPr/>
          </p:nvSpPr>
          <p:spPr bwMode="auto">
            <a:xfrm>
              <a:off x="360" y="90"/>
              <a:ext cx="4990" cy="545"/>
            </a:xfrm>
            <a:prstGeom prst="rect">
              <a:avLst/>
            </a:prstGeom>
            <a:solidFill>
              <a:srgbClr val="FFFF00">
                <a:alpha val="39999"/>
              </a:srgbClr>
            </a:solidFill>
            <a:ln w="38100" cmpd="dbl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th-TH" sz="4400" b="1">
                <a:solidFill>
                  <a:schemeClr val="tx2"/>
                </a:solidFill>
                <a:cs typeface="FreesiaUPC" pitchFamily="34" charset="-34"/>
              </a:endParaRPr>
            </a:p>
          </p:txBody>
        </p:sp>
        <p:sp>
          <p:nvSpPr>
            <p:cNvPr id="111624" name="Rectangle 3"/>
            <p:cNvSpPr txBox="1">
              <a:spLocks noChangeArrowheads="1"/>
            </p:cNvSpPr>
            <p:nvPr/>
          </p:nvSpPr>
          <p:spPr bwMode="auto">
            <a:xfrm>
              <a:off x="181" y="1215"/>
              <a:ext cx="5489" cy="2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th-TH" sz="3000" dirty="0">
                  <a:latin typeface="Angsana New" pitchFamily="18" charset="-34"/>
                </a:rPr>
                <a:t> </a:t>
              </a:r>
              <a:r>
                <a:rPr lang="th-TH" sz="3200" b="1" i="1" dirty="0">
                  <a:solidFill>
                    <a:srgbClr val="CC0000"/>
                  </a:solidFill>
                  <a:latin typeface="Angsana New" pitchFamily="18" charset="-34"/>
                  <a:cs typeface="FreesiaUPC" pitchFamily="34" charset="-34"/>
                </a:rPr>
                <a:t>กิจการร่วมค้า ที่</a:t>
              </a:r>
              <a:r>
                <a:rPr lang="th-TH" sz="3200" b="1" i="1" u="sng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จดทะเบียน</a:t>
              </a:r>
              <a:endParaRPr lang="th-TH" sz="3000" b="1" i="1" u="sng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endParaRP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คุณสมบัติจะต้องครบถ้วนตามเงื่อนไข</a:t>
              </a: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คุณสมบัติด้านผลงานก่อสร้าง ..... ให้ใช้ผลงานของผู้เข้าร่วมค้าได้</a:t>
              </a:r>
            </a:p>
            <a:p>
              <a:pPr marL="342900" indent="-34290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th-TH" sz="3000" b="1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 </a:t>
              </a:r>
              <a:r>
                <a:rPr lang="th-TH" sz="3200" b="1" i="1" dirty="0">
                  <a:solidFill>
                    <a:srgbClr val="CC0000"/>
                  </a:solidFill>
                  <a:latin typeface="Angsana New" pitchFamily="18" charset="-34"/>
                  <a:cs typeface="FreesiaUPC" pitchFamily="34" charset="-34"/>
                </a:rPr>
                <a:t>กิจการร่วมค้า </a:t>
              </a:r>
              <a:r>
                <a:rPr lang="th-TH" sz="3200" b="1" i="1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ที่</a:t>
              </a:r>
              <a:r>
                <a:rPr lang="th-TH" sz="3200" b="1" i="1" u="sng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ไ</a:t>
              </a:r>
              <a:r>
                <a:rPr lang="th-TH" sz="3200" b="1" i="1" u="sng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ม่จดทะเบียน</a:t>
              </a:r>
              <a:endParaRPr lang="th-TH" sz="3000" b="1" i="1" u="sng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endParaRP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i="1" dirty="0">
                  <a:latin typeface="Angsana New" pitchFamily="18" charset="-34"/>
                  <a:cs typeface="FreesiaUPC" pitchFamily="34" charset="-34"/>
                </a:rPr>
                <a:t>คุณสมบัติทุกราย</a:t>
              </a: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ต้องครบถ้วนตามเงื่อนไข </a:t>
              </a:r>
            </a:p>
            <a:p>
              <a:pPr marL="742950" lvl="1" indent="-285750">
                <a:spcBef>
                  <a:spcPct val="20000"/>
                </a:spcBef>
                <a:buClr>
                  <a:srgbClr val="C00000"/>
                </a:buClr>
                <a:buFont typeface="Courier New" pitchFamily="49" charset="0"/>
                <a:buChar char="o"/>
              </a:pPr>
              <a:r>
                <a:rPr lang="th-TH" sz="3000" b="1" dirty="0">
                  <a:latin typeface="Angsana New" pitchFamily="18" charset="-34"/>
                  <a:cs typeface="FreesiaUPC" pitchFamily="34" charset="-34"/>
                </a:rPr>
                <a:t>ต้อง</a:t>
              </a:r>
              <a:r>
                <a:rPr lang="th-TH" sz="3000" b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มีหนังสือบันทึกตกลงกันเป็นลายลักษณ์อักษร ว่า</a:t>
              </a:r>
            </a:p>
            <a:p>
              <a:pPr marL="1143000" lvl="2" indent="-22860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q"/>
              </a:pPr>
              <a:r>
                <a:rPr lang="th-TH" sz="3000" b="1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ให้ใครเป็นผู้รับชอบหลักในการเข้าเสนอราคาและแสดงหลักฐานพร้อมซองข้อเสนอราคา / ของข้อเสนอทางเทคนิค </a:t>
              </a:r>
            </a:p>
            <a:p>
              <a:pPr marL="914400" lvl="4" indent="95250">
                <a:spcBef>
                  <a:spcPct val="20000"/>
                </a:spcBef>
                <a:buClr>
                  <a:srgbClr val="C00000"/>
                </a:buClr>
                <a:buFont typeface="Wingdings" pitchFamily="2" charset="2"/>
                <a:buChar char="q"/>
              </a:pPr>
              <a:r>
                <a:rPr lang="th-TH" sz="3000" b="1" dirty="0">
                  <a:solidFill>
                    <a:srgbClr val="C00000"/>
                  </a:solidFill>
                  <a:latin typeface="Angsana New" pitchFamily="18" charset="-34"/>
                  <a:cs typeface="FreesiaUPC" pitchFamily="34" charset="-34"/>
                </a:rPr>
                <a:t>ให้ใช้ผลงานของผู้เข้าร่วมค้าหลักได้ </a:t>
              </a:r>
              <a:endParaRPr lang="th-TH" sz="3000" i="1" dirty="0">
                <a:solidFill>
                  <a:srgbClr val="0000FF"/>
                </a:solidFill>
                <a:latin typeface="Angsana New" pitchFamily="18" charset="-34"/>
              </a:endParaRPr>
            </a:p>
          </p:txBody>
        </p:sp>
      </p:grpSp>
      <p:sp>
        <p:nvSpPr>
          <p:cNvPr id="11" name="สี่เหลี่ยมมุมเว้า 10"/>
          <p:cNvSpPr/>
          <p:nvPr/>
        </p:nvSpPr>
        <p:spPr>
          <a:xfrm>
            <a:off x="142875" y="71438"/>
            <a:ext cx="8858250" cy="1785937"/>
          </a:xfrm>
          <a:prstGeom prst="plaque">
            <a:avLst>
              <a:gd name="adj" fmla="val 1242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cs typeface="FreesiaUPC" pitchFamily="34" charset="-34"/>
              </a:rPr>
              <a:t>“ </a:t>
            </a:r>
            <a:r>
              <a:rPr lang="th-TH" sz="4400" b="1" i="1" dirty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กรณีกิจการร่วมค้า </a:t>
            </a:r>
            <a:r>
              <a:rPr lang="en-US" sz="4400" b="1" dirty="0">
                <a:solidFill>
                  <a:srgbClr val="C00000"/>
                </a:solidFill>
                <a:cs typeface="FreesiaUPC" pitchFamily="34" charset="-34"/>
              </a:rPr>
              <a:t>”</a:t>
            </a:r>
            <a:r>
              <a:rPr lang="th-TH" sz="4400" i="1" dirty="0">
                <a:latin typeface="Angsana New" pitchFamily="18" charset="-34"/>
              </a:rPr>
              <a:t> </a:t>
            </a:r>
            <a:r>
              <a:rPr lang="th-TH" sz="4400" b="1" i="1" dirty="0">
                <a:solidFill>
                  <a:srgbClr val="0000CC"/>
                </a:solidFill>
                <a:latin typeface="Angsana New" pitchFamily="18" charset="-34"/>
              </a:rPr>
              <a:t>ใช้ผลงานก่อสร้างของ         ผู้ร่วมค้ามายื่นเสนอราคา</a:t>
            </a:r>
            <a:r>
              <a:rPr lang="en-US" sz="4400" b="1" dirty="0">
                <a:solidFill>
                  <a:srgbClr val="0000CC"/>
                </a:solidFill>
                <a:cs typeface="FreesiaUPC" pitchFamily="34" charset="-34"/>
              </a:rPr>
              <a:t> </a:t>
            </a: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ส.เวียนสำนักนายก</a:t>
            </a:r>
            <a:endParaRPr lang="th-TH" sz="4000" b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ที่นร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40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)๑๓๐๕/ว ๒๔๕๗ </a:t>
            </a:r>
            <a:r>
              <a:rPr lang="th-TH" sz="4000" b="1" i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4000" b="1" i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๑๖ มี.ค.๔๓)</a:t>
            </a:r>
            <a:endParaRPr lang="th-TH" sz="4000" b="1" dirty="0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4D7F43-AE66-4C2F-918D-D1D7F1D86253}" type="slidenum">
              <a:rPr lang="en-US" sz="1600"/>
              <a:pPr>
                <a:defRPr/>
              </a:pPr>
              <a:t>99</a:t>
            </a:fld>
            <a:endParaRPr lang="th-TH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ChangeArrowheads="1"/>
          </p:cNvSpPr>
          <p:nvPr/>
        </p:nvSpPr>
        <p:spPr bwMode="auto">
          <a:xfrm>
            <a:off x="0" y="549275"/>
            <a:ext cx="9144000" cy="719138"/>
          </a:xfrm>
          <a:prstGeom prst="rect">
            <a:avLst/>
          </a:prstGeom>
          <a:solidFill>
            <a:srgbClr val="FF9900">
              <a:alpha val="3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787" name="Rectangle 5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643937" cy="1666875"/>
          </a:xfrm>
          <a:solidFill>
            <a:srgbClr val="FFFF00">
              <a:alpha val="39999"/>
            </a:srgbClr>
          </a:solidFill>
          <a:ln w="38100" cmpd="dbl"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th-TH" b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กรณีที่เป็นง</a:t>
            </a:r>
            <a:r>
              <a:rPr lang="th-TH" b="1" i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านซื้อ / จ้าง ทั่วไป</a:t>
            </a:r>
            <a:br>
              <a:rPr lang="th-TH" b="1" i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</a:br>
            <a:r>
              <a:rPr lang="th-TH" b="1" i="1" u="sng" dirty="0" smtClean="0">
                <a:solidFill>
                  <a:srgbClr val="CC0000"/>
                </a:solidFill>
                <a:latin typeface="Angsana New" pitchFamily="18" charset="-34"/>
                <a:cs typeface="FreesiaUPC" pitchFamily="34" charset="-34"/>
              </a:rPr>
              <a:t>ไม่มีเรื่องการให้ต้องกำหนดผลงานผู้เสนอราคา </a:t>
            </a:r>
            <a:endParaRPr lang="th-TH" b="1" dirty="0" smtClean="0">
              <a:cs typeface="FreesiaUPC" pitchFamily="34" charset="-34"/>
            </a:endParaRPr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41D806-3647-410D-97A4-E2FD7B56D8C6}" type="slidenum">
              <a:rPr lang="en-US"/>
              <a:pPr>
                <a:defRPr/>
              </a:pPr>
              <a:t>100</a:t>
            </a:fld>
            <a:endParaRPr lang="th-TH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14313" y="2357438"/>
            <a:ext cx="8605837" cy="3243902"/>
            <a:chOff x="135" y="1418"/>
            <a:chExt cx="5421" cy="1931"/>
          </a:xfrm>
        </p:grpSpPr>
        <p:sp>
          <p:nvSpPr>
            <p:cNvPr id="118791" name="Rectangle 6"/>
            <p:cNvSpPr>
              <a:spLocks noChangeArrowheads="1"/>
            </p:cNvSpPr>
            <p:nvPr/>
          </p:nvSpPr>
          <p:spPr bwMode="auto">
            <a:xfrm>
              <a:off x="315" y="1425"/>
              <a:ext cx="5241" cy="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หากจำเป็นต้องกำหนด ก็เป็นดุลยพินิจของส่วนราชการ	ที่จะอนุโลมนำหลักเกณฑ์ของงานก่อสร้างมาใช้ได้</a:t>
              </a:r>
            </a:p>
            <a:p>
              <a:pPr algn="ctr"/>
              <a:r>
                <a:rPr lang="th-TH" sz="6000" b="1" i="1" dirty="0">
                  <a:solidFill>
                    <a:srgbClr val="FF3399"/>
                  </a:solidFill>
                  <a:latin typeface="Angsana New" pitchFamily="18" charset="-34"/>
                  <a:cs typeface="FreesiaUPC" pitchFamily="34" charset="-34"/>
                </a:rPr>
                <a:t>กล่าวคือ </a:t>
              </a:r>
            </a:p>
            <a:p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กำหนดผลงานได้ไม่เกิน ๕๐</a:t>
              </a:r>
              <a:r>
                <a:rPr lang="en-US" sz="3600" b="1" i="1" dirty="0">
                  <a:latin typeface="Angsana New" pitchFamily="18" charset="-34"/>
                  <a:cs typeface="FreesiaUPC" pitchFamily="34" charset="-34"/>
                </a:rPr>
                <a:t>% </a:t>
              </a:r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ของวงเงินงบประมาณ </a:t>
              </a:r>
            </a:p>
            <a:p>
              <a:r>
                <a:rPr lang="th-TH" sz="3600" b="1" i="1" dirty="0">
                  <a:latin typeface="Angsana New" pitchFamily="18" charset="-34"/>
                  <a:cs typeface="FreesiaUPC" pitchFamily="34" charset="-34"/>
                </a:rPr>
                <a:t>                     </a:t>
              </a:r>
              <a:r>
                <a:rPr lang="th-TH" sz="3600" b="1" i="1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(แนววินิจฉัยของ </a:t>
              </a:r>
              <a:r>
                <a:rPr lang="th-TH" sz="3600" b="1" i="1" dirty="0" err="1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กวพ.</a:t>
              </a:r>
              <a:r>
                <a:rPr lang="th-TH" sz="3600" b="1" i="1" dirty="0">
                  <a:solidFill>
                    <a:srgbClr val="0000FF"/>
                  </a:solidFill>
                  <a:latin typeface="Angsana New" pitchFamily="18" charset="-34"/>
                  <a:cs typeface="FreesiaUPC" pitchFamily="34" charset="-34"/>
                </a:rPr>
                <a:t>)</a:t>
              </a:r>
            </a:p>
          </p:txBody>
        </p:sp>
        <p:sp>
          <p:nvSpPr>
            <p:cNvPr id="118792" name="Oval 18"/>
            <p:cNvSpPr>
              <a:spLocks noChangeArrowheads="1"/>
            </p:cNvSpPr>
            <p:nvPr/>
          </p:nvSpPr>
          <p:spPr bwMode="auto">
            <a:xfrm>
              <a:off x="135" y="1418"/>
              <a:ext cx="180" cy="182"/>
            </a:xfrm>
            <a:prstGeom prst="ellipse">
              <a:avLst/>
            </a:prstGeom>
            <a:solidFill>
              <a:srgbClr val="FF3300"/>
            </a:solidFill>
            <a:ln w="38100" cmpd="dbl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18790" name="รูปภาพ 14" descr="imag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072063"/>
            <a:ext cx="31432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D4EFD-AE74-49AD-8624-4592F2F55F6F}" type="slidenum">
              <a:rPr lang="en-US" smtClean="0"/>
              <a:pPr>
                <a:defRPr/>
              </a:pPr>
              <a:t>101</a:t>
            </a:fld>
            <a:endParaRPr lang="th-TH"/>
          </a:p>
        </p:txBody>
      </p:sp>
      <p:sp>
        <p:nvSpPr>
          <p:cNvPr id="3" name="สี่เหลี่ยมมุมเว้า 2"/>
          <p:cNvSpPr/>
          <p:nvPr/>
        </p:nvSpPr>
        <p:spPr>
          <a:xfrm>
            <a:off x="71406" y="214313"/>
            <a:ext cx="9001125" cy="1714500"/>
          </a:xfrm>
          <a:prstGeom prst="plaque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(ตัวอย่าง)โรงพยาบาล ก. กำหนด</a:t>
            </a:r>
            <a:r>
              <a:rPr lang="en-US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Spec</a:t>
            </a: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เรื่อง</a:t>
            </a:r>
            <a:r>
              <a:rPr lang="th-TH" sz="40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ผลงาน           ของผู้เสนอราคาว่าต้อง</a:t>
            </a: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เป็น</a:t>
            </a:r>
            <a:r>
              <a:rPr lang="th-TH" sz="4000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ผลงานที่</a:t>
            </a: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ทำเสร็จย้อนหลังไม่เกิน ๕ ปี </a:t>
            </a:r>
            <a:r>
              <a:rPr lang="th-TH" b="1" dirty="0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(แนววินิจฉัย</a:t>
            </a:r>
            <a:r>
              <a:rPr lang="th-TH" b="1" dirty="0" err="1" smtClean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ที่กค</a:t>
            </a:r>
            <a:r>
              <a:rPr lang="th-TH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๐๔๒๑.๓/๓๒๔๓๐/๑๔/๑๒/๕๒)</a:t>
            </a:r>
            <a:endParaRPr lang="th-TH" dirty="0">
              <a:cs typeface="FreesiaUPC" pitchFamily="34" charset="-34"/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285750" y="1928802"/>
            <a:ext cx="8858250" cy="4786323"/>
          </a:xfrm>
          <a:prstGeom prst="foldedCorner">
            <a:avLst/>
          </a:prstGeom>
          <a:solidFill>
            <a:srgbClr val="FF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 smtClean="0">
              <a:solidFill>
                <a:srgbClr val="0000CC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4000" b="1" dirty="0" smtClean="0">
              <a:solidFill>
                <a:srgbClr val="0000CC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ใน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ประกาศประกวดราคางานก่อสร้าง </a:t>
            </a: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ได้กำหนดเงื่อนไขว่าต้อง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มีผลงานย้อนหลังงานก่อสร้างประเภท</a:t>
            </a: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เดียวกัน</a:t>
            </a:r>
          </a:p>
          <a:p>
            <a:pPr algn="ctr">
              <a:defRPr/>
            </a:pP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ไม่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น้อยกว่า ๕ ปี”</a:t>
            </a:r>
          </a:p>
          <a:p>
            <a:pPr algn="ctr">
              <a:defRPr/>
            </a:pPr>
            <a:r>
              <a:rPr lang="th-TH" sz="4000" b="1" dirty="0">
                <a:solidFill>
                  <a:schemeClr val="bg1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4400" b="1" i="1" u="sng" dirty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</a:rPr>
              <a:t>ก็สามารถกำหนดได้ </a:t>
            </a:r>
            <a:endParaRPr lang="th-TH" sz="4000" b="1" i="1" u="sng" dirty="0">
              <a:solidFill>
                <a:srgbClr val="FF0000"/>
              </a:solidFill>
              <a:latin typeface="Cordia New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sz="32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แต่การกำหนด</a:t>
            </a:r>
            <a:r>
              <a:rPr lang="en-US" sz="3200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andara" pitchFamily="34" charset="0"/>
                <a:cs typeface="Cordia New" pitchFamily="34" charset="-34"/>
              </a:rPr>
              <a:t>Spec </a:t>
            </a:r>
            <a:r>
              <a:rPr lang="th-TH" sz="3200" b="1" dirty="0">
                <a:solidFill>
                  <a:srgbClr val="660066"/>
                </a:solidFill>
                <a:latin typeface="Candara" pitchFamily="34" charset="0"/>
                <a:cs typeface="FreesiaUPC" pitchFamily="34" charset="-34"/>
              </a:rPr>
              <a:t>ดังกล่าว</a:t>
            </a:r>
            <a:r>
              <a:rPr lang="th-TH" sz="32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จะต้องเปิด</a:t>
            </a:r>
            <a:r>
              <a:rPr lang="th-TH" sz="32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โอกาสให้มีการแข่งขันราคากันอย่างเป็น</a:t>
            </a:r>
            <a:r>
              <a:rPr lang="th-TH" sz="32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ธรรมและไม่เป็นการกีดกันหรือเอื้อประโยชน์ให้ผู้เสนอราคารายใดรายหนึ่งตามระเบียบฯพัสดุข้อ ๑๕ ทวิ </a:t>
            </a:r>
            <a:endParaRPr lang="th-TH" sz="3200" dirty="0">
              <a:solidFill>
                <a:srgbClr val="000099"/>
              </a:solidFill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E82B3276-309A-45DB-84AC-4582AACD6F67}" type="slidenum">
              <a:rPr lang="en-US" smtClean="0"/>
              <a:pPr>
                <a:defRPr/>
              </a:pPr>
              <a:t>102</a:t>
            </a:fld>
            <a:endParaRPr lang="th-TH" dirty="0"/>
          </a:p>
        </p:txBody>
      </p:sp>
      <p:sp>
        <p:nvSpPr>
          <p:cNvPr id="3" name="สี่เหลี่ยมมุมเว้า 2"/>
          <p:cNvSpPr/>
          <p:nvPr/>
        </p:nvSpPr>
        <p:spPr>
          <a:xfrm>
            <a:off x="0" y="0"/>
            <a:ext cx="9144000" cy="1828799"/>
          </a:xfrm>
          <a:prstGeom prst="plaque">
            <a:avLst/>
          </a:prstGeom>
          <a:solidFill>
            <a:srgbClr val="FFFFB7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FreesiaUPC" pitchFamily="34" charset="-34"/>
              </a:rPr>
              <a:t>(ตัวอย่าง) </a:t>
            </a:r>
            <a:r>
              <a:rPr lang="th-TH" sz="40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ประกาศ</a:t>
            </a:r>
            <a:r>
              <a:rPr lang="th-TH" sz="4000" b="1" dirty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จ้างก่อสร้างอาคารสถานีย่อยและบ่อพักท่อร้อยสายใต้ดิน </a:t>
            </a:r>
            <a:r>
              <a:rPr lang="th-TH" sz="40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โดย</a:t>
            </a:r>
            <a:r>
              <a:rPr lang="th-TH" sz="4000" b="1" i="1" u="sng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จะกำหนดมูลค่า</a:t>
            </a:r>
            <a:r>
              <a:rPr lang="th-TH" sz="40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ผลงาน            แยกกันไม่ได้</a:t>
            </a:r>
            <a:r>
              <a:rPr lang="th-TH" sz="24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(มติ</a:t>
            </a:r>
            <a:r>
              <a:rPr lang="th-TH" sz="2400" b="1" dirty="0" err="1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กวพ.อ</a:t>
            </a:r>
            <a:r>
              <a:rPr lang="th-TH" sz="2400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sz="24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๐๔๒๑.๓/๒๐๗๖๔/๑๐/</a:t>
            </a:r>
            <a:r>
              <a:rPr lang="th-TH" sz="2400" b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ก.ย</a:t>
            </a:r>
            <a:r>
              <a:rPr lang="th-TH" sz="2400" b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/๕๒)</a:t>
            </a:r>
            <a:endParaRPr lang="th-TH" sz="2400" dirty="0">
              <a:solidFill>
                <a:srgbClr val="000099"/>
              </a:solidFill>
              <a:cs typeface="FreesiaUPC" pitchFamily="34" charset="-34"/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142875" y="1828799"/>
            <a:ext cx="8715375" cy="1528763"/>
          </a:xfrm>
          <a:prstGeom prst="foldedCorner">
            <a:avLst/>
          </a:prstGeom>
          <a:ln>
            <a:solidFill>
              <a:srgbClr val="FE00B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dirty="0">
              <a:solidFill>
                <a:srgbClr val="000099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หนังสือเวียนสำนักนายกรัฐมนตรี ที่ </a:t>
            </a:r>
            <a:r>
              <a:rPr lang="th-TH" sz="3200" b="1" i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นร</a:t>
            </a: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(</a:t>
            </a:r>
            <a:r>
              <a:rPr lang="th-TH" sz="3200" b="1" i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กวพ.</a:t>
            </a: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๑๑๔๔๑ </a:t>
            </a:r>
            <a:r>
              <a:rPr lang="th-TH" sz="3200" b="1" i="1" dirty="0" err="1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ลว.</a:t>
            </a:r>
            <a:r>
              <a:rPr lang="th-TH" sz="3200" b="1" i="1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๒๘ พ.ย. ๒๕๓๙) ให้กำหนดผลงานของผู้รับจ้างไว้ว่าต้องเป็นผลงานก่อสร้างประเภทเดียวกันกับงานที่ประกวดราคาในวงเงินไม่น้อยกว่า...บาท นั้น </a:t>
            </a:r>
          </a:p>
        </p:txBody>
      </p:sp>
      <p:sp>
        <p:nvSpPr>
          <p:cNvPr id="6" name="พับมุม 5"/>
          <p:cNvSpPr/>
          <p:nvPr/>
        </p:nvSpPr>
        <p:spPr>
          <a:xfrm>
            <a:off x="214313" y="3357563"/>
            <a:ext cx="8643937" cy="335756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endParaRPr lang="th-TH" b="1" dirty="0">
              <a:solidFill>
                <a:srgbClr val="C00000"/>
              </a:solidFill>
              <a:latin typeface="Cordia New" pitchFamily="34" charset="-34"/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600" b="1" i="1" dirty="0">
                <a:solidFill>
                  <a:srgbClr val="0070C0"/>
                </a:solidFill>
                <a:latin typeface="Cordia New" pitchFamily="34" charset="-34"/>
                <a:cs typeface="FreesiaUPC" pitchFamily="34" charset="-34"/>
              </a:rPr>
              <a:t>มีวัตถุประสงค์นอกจากจะให้ได้ตัวผู้รับจ้างที่มีประสบการณ์ของงานก่อสร้างประเภทเดียวกันแล้ว ยังคำนึงถึงมูลค่าของราคาค่างานที่ผู้รับจ้างเคยดำเนินการมาแล้ว </a:t>
            </a:r>
            <a:r>
              <a:rPr lang="th-TH" sz="3600" b="1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ซึ่งการจะได้เห็นถึงความสามารถได้  </a:t>
            </a:r>
            <a:r>
              <a:rPr lang="th-TH" sz="3600" b="1" i="1" u="sng" dirty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ก็ย่อมจะต้องเป็นการบริหารภายใต้การจ้างเดียวกัน มิใช่การจ้างหลายๆ สัญญามารวมกัน ดังนั้น                  ผู้เข้าเสนอราคา จึงต้องเสนอผลงานในสัญญาเดียวเท่านั้น</a:t>
            </a:r>
            <a:r>
              <a:rPr lang="th-TH" sz="3600" b="1" i="1" u="sng" dirty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</a:t>
            </a:r>
            <a:endParaRPr lang="th-TH" sz="3600" i="1" u="sng" dirty="0">
              <a:solidFill>
                <a:srgbClr val="000099"/>
              </a:solidFill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1472A-37C7-429E-BC29-FF9B797836BD}" type="slidenum">
              <a:rPr lang="en-US" smtClean="0"/>
              <a:pPr>
                <a:defRPr/>
              </a:pPr>
              <a:t>103</a:t>
            </a:fld>
            <a:endParaRPr lang="th-TH"/>
          </a:p>
        </p:txBody>
      </p:sp>
      <p:sp>
        <p:nvSpPr>
          <p:cNvPr id="6" name="เฟรม 5"/>
          <p:cNvSpPr/>
          <p:nvPr/>
        </p:nvSpPr>
        <p:spPr>
          <a:xfrm>
            <a:off x="142844" y="214315"/>
            <a:ext cx="8501063" cy="6429395"/>
          </a:xfrm>
          <a:prstGeom prst="fra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71538" y="1285860"/>
            <a:ext cx="69294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 algn="ctr" eaLnBrk="0" hangingPunct="0">
              <a:defRPr/>
            </a:pPr>
            <a:r>
              <a:rPr lang="th-TH" sz="6000" b="1" dirty="0" smtClean="0">
                <a:latin typeface="Angsana New" pitchFamily="18" charset="-34"/>
                <a:cs typeface="FreesiaUPC" pitchFamily="34" charset="-34"/>
              </a:rPr>
              <a:t>การกำหนด</a:t>
            </a:r>
            <a:r>
              <a:rPr lang="en-US" sz="6000" b="1" dirty="0" smtClean="0">
                <a:latin typeface="Angsana New" pitchFamily="18" charset="-34"/>
                <a:cs typeface="FreesiaUPC" pitchFamily="34" charset="-34"/>
              </a:rPr>
              <a:t>  </a:t>
            </a:r>
            <a:r>
              <a:rPr lang="en-US" sz="4800" b="1" dirty="0" smtClean="0">
                <a:latin typeface="Cooper Black" pitchFamily="18" charset="0"/>
                <a:cs typeface="FreesiaUPC" pitchFamily="34" charset="-34"/>
              </a:rPr>
              <a:t>Spec</a:t>
            </a:r>
            <a:endParaRPr lang="th-TH" sz="6000" b="1" dirty="0" smtClean="0">
              <a:latin typeface="Cooper Black" pitchFamily="18" charset="0"/>
              <a:cs typeface="FreesiaUPC" pitchFamily="34" charset="-34"/>
            </a:endParaRPr>
          </a:p>
          <a:p>
            <a:pPr marL="357188" indent="-357188" algn="ctr" eaLnBrk="0" hangingPunct="0">
              <a:defRPr/>
            </a:pPr>
            <a:r>
              <a:rPr lang="th-TH" sz="8000" b="1" dirty="0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ที่ตัวพัสดุ</a:t>
            </a:r>
            <a:endParaRPr lang="th-TH" sz="6000" b="1" dirty="0" smtClean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357188" algn="ctr" eaLnBrk="0" hangingPunct="0">
              <a:defRPr/>
            </a:pPr>
            <a:r>
              <a:rPr lang="th-TH" sz="6000" b="1" i="1" u="sng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ที่ใช้ในงานจ้างก่อสร้าง</a:t>
            </a:r>
            <a:endParaRPr lang="th-TH" sz="6000" b="1" i="1" u="sng" dirty="0">
              <a:solidFill>
                <a:srgbClr val="C00000"/>
              </a:solidFill>
              <a:latin typeface="Angsana New" pitchFamily="18" charset="-34"/>
              <a:cs typeface="FreesiaUPC" pitchFamily="34" charset="-34"/>
            </a:endParaRPr>
          </a:p>
        </p:txBody>
      </p:sp>
      <p:pic>
        <p:nvPicPr>
          <p:cNvPr id="8" name="รูปภาพ 7" descr="id_06017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488" y="2571744"/>
            <a:ext cx="1714512" cy="2357454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547813" y="1700213"/>
            <a:ext cx="6840537" cy="4752975"/>
            <a:chOff x="975" y="1071"/>
            <a:chExt cx="4309" cy="2994"/>
          </a:xfrm>
        </p:grpSpPr>
        <p:sp>
          <p:nvSpPr>
            <p:cNvPr id="113676" name="Oval 14"/>
            <p:cNvSpPr>
              <a:spLocks noChangeArrowheads="1"/>
            </p:cNvSpPr>
            <p:nvPr/>
          </p:nvSpPr>
          <p:spPr bwMode="auto">
            <a:xfrm>
              <a:off x="3878" y="1207"/>
              <a:ext cx="1406" cy="1452"/>
            </a:xfrm>
            <a:prstGeom prst="ellipse">
              <a:avLst/>
            </a:prstGeom>
            <a:solidFill>
              <a:srgbClr val="CCFFFF">
                <a:alpha val="4117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7" name="Oval 15"/>
            <p:cNvSpPr>
              <a:spLocks noChangeArrowheads="1"/>
            </p:cNvSpPr>
            <p:nvPr/>
          </p:nvSpPr>
          <p:spPr bwMode="auto">
            <a:xfrm>
              <a:off x="975" y="1071"/>
              <a:ext cx="1406" cy="1406"/>
            </a:xfrm>
            <a:prstGeom prst="ellipse">
              <a:avLst/>
            </a:prstGeom>
            <a:solidFill>
              <a:srgbClr val="99CC00">
                <a:alpha val="47842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8" name="Oval 16"/>
            <p:cNvSpPr>
              <a:spLocks noChangeArrowheads="1"/>
            </p:cNvSpPr>
            <p:nvPr/>
          </p:nvSpPr>
          <p:spPr bwMode="auto">
            <a:xfrm>
              <a:off x="2472" y="1933"/>
              <a:ext cx="2087" cy="2132"/>
            </a:xfrm>
            <a:prstGeom prst="ellipse">
              <a:avLst/>
            </a:prstGeom>
            <a:solidFill>
              <a:srgbClr val="FF99CC">
                <a:alpha val="4196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458CE-23C7-4DDA-A6A3-CADB26BDC587}" type="slidenum">
              <a:rPr lang="en-US"/>
              <a:pPr>
                <a:defRPr/>
              </a:pPr>
              <a:t>104</a:t>
            </a:fld>
            <a:endParaRPr lang="th-TH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07950" y="2179638"/>
            <a:ext cx="8913813" cy="4464050"/>
            <a:chOff x="68" y="1373"/>
            <a:chExt cx="5615" cy="2812"/>
          </a:xfrm>
        </p:grpSpPr>
        <p:sp>
          <p:nvSpPr>
            <p:cNvPr id="113670" name="AutoShape 12"/>
            <p:cNvSpPr>
              <a:spLocks noChangeArrowheads="1"/>
            </p:cNvSpPr>
            <p:nvPr/>
          </p:nvSpPr>
          <p:spPr bwMode="auto">
            <a:xfrm rot="19837165" flipH="1">
              <a:off x="68" y="1374"/>
              <a:ext cx="771" cy="272"/>
            </a:xfrm>
            <a:prstGeom prst="curvedDownArrow">
              <a:avLst>
                <a:gd name="adj1" fmla="val 56691"/>
                <a:gd name="adj2" fmla="val 113382"/>
                <a:gd name="adj3" fmla="val 33333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1" name="AutoShape 11"/>
            <p:cNvSpPr>
              <a:spLocks noChangeArrowheads="1"/>
            </p:cNvSpPr>
            <p:nvPr/>
          </p:nvSpPr>
          <p:spPr bwMode="auto">
            <a:xfrm rot="2633012">
              <a:off x="4889" y="1373"/>
              <a:ext cx="794" cy="282"/>
            </a:xfrm>
            <a:prstGeom prst="curvedDownArrow">
              <a:avLst>
                <a:gd name="adj1" fmla="val 53379"/>
                <a:gd name="adj2" fmla="val 106771"/>
                <a:gd name="adj3" fmla="val 40403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135" y="1530"/>
              <a:ext cx="5535" cy="2655"/>
              <a:chOff x="135" y="1530"/>
              <a:chExt cx="5535" cy="2655"/>
            </a:xfrm>
          </p:grpSpPr>
          <p:sp>
            <p:nvSpPr>
              <p:cNvPr id="113673" name="Rectangle 8"/>
              <p:cNvSpPr>
                <a:spLocks noChangeArrowheads="1"/>
              </p:cNvSpPr>
              <p:nvPr/>
            </p:nvSpPr>
            <p:spPr bwMode="auto">
              <a:xfrm>
                <a:off x="540" y="1530"/>
                <a:ext cx="4590" cy="360"/>
              </a:xfrm>
              <a:prstGeom prst="rect">
                <a:avLst/>
              </a:prstGeom>
              <a:solidFill>
                <a:srgbClr val="D60093"/>
              </a:solidFill>
              <a:ln w="38100" cmpd="dbl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th-TH" sz="4400" b="1" dirty="0">
                    <a:solidFill>
                      <a:schemeClr val="bg1"/>
                    </a:solidFill>
                    <a:latin typeface="Angsana New" pitchFamily="18" charset="-34"/>
                    <a:cs typeface="FreesiaUPC" pitchFamily="34" charset="-34"/>
                  </a:rPr>
                  <a:t>เรื่อง การกำหนดรายการพัสดุในการก่อสร้าง</a:t>
                </a:r>
              </a:p>
            </p:txBody>
          </p:sp>
          <p:sp>
            <p:nvSpPr>
              <p:cNvPr id="113674" name="Rectangle 9"/>
              <p:cNvSpPr>
                <a:spLocks noChangeArrowheads="1"/>
              </p:cNvSpPr>
              <p:nvPr/>
            </p:nvSpPr>
            <p:spPr bwMode="auto">
              <a:xfrm>
                <a:off x="135" y="1963"/>
                <a:ext cx="2385" cy="2132"/>
              </a:xfrm>
              <a:prstGeom prst="rect">
                <a:avLst/>
              </a:prstGeom>
              <a:noFill/>
              <a:ln w="9525">
                <a:solidFill>
                  <a:srgbClr val="D6009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th-TH" sz="3200" b="1" dirty="0">
                    <a:latin typeface="Angsana New" pitchFamily="18" charset="-34"/>
                  </a:rPr>
                  <a:t>    </a:t>
                </a: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1. </a:t>
                </a:r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ถ้ามี </a:t>
                </a:r>
                <a:r>
                  <a:rPr lang="th-TH" sz="3200" b="1" i="1" u="sng" dirty="0" err="1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มอก.</a:t>
                </a:r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 หรือ กระทรวง</a:t>
                </a:r>
              </a:p>
              <a:p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อุตสาหกรรมรับรองแล้ว หรือ</a:t>
                </a:r>
              </a:p>
              <a:p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มีมาตรฐานที่ส่วนราชการอื่น</a:t>
                </a:r>
              </a:p>
              <a:p>
                <a:r>
                  <a:rPr lang="th-TH" sz="3200" b="1" i="1" u="sng" dirty="0">
                    <a:solidFill>
                      <a:srgbClr val="FF0000"/>
                    </a:solidFill>
                    <a:latin typeface="Angsana New" pitchFamily="18" charset="-34"/>
                    <a:cs typeface="FreesiaUPC" pitchFamily="34" charset="-34"/>
                  </a:rPr>
                  <a:t>กำหนดไว้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th-TH" sz="3200" b="1" i="1" dirty="0">
                    <a:solidFill>
                      <a:srgbClr val="0000FF"/>
                    </a:solidFill>
                    <a:latin typeface="Angsana New" pitchFamily="18" charset="-34"/>
                    <a:cs typeface="FreesiaUPC" pitchFamily="34" charset="-34"/>
                  </a:rPr>
                  <a:t>ก็ให้ระบุตามมาตรฐานนั้นได้ </a:t>
                </a:r>
              </a:p>
              <a:p>
                <a:r>
                  <a:rPr lang="th-TH" sz="3200" b="1" i="1" dirty="0">
                    <a:solidFill>
                      <a:srgbClr val="0000FF"/>
                    </a:solidFill>
                    <a:latin typeface="Angsana New" pitchFamily="18" charset="-34"/>
                    <a:cs typeface="FreesiaUPC" pitchFamily="34" charset="-34"/>
                  </a:rPr>
                  <a:t>ตามความจำเป็น</a:t>
                </a:r>
              </a:p>
            </p:txBody>
          </p:sp>
          <p:sp>
            <p:nvSpPr>
              <p:cNvPr id="65551" name="Rectangle 10"/>
              <p:cNvSpPr>
                <a:spLocks noChangeArrowheads="1"/>
              </p:cNvSpPr>
              <p:nvPr/>
            </p:nvSpPr>
            <p:spPr bwMode="auto">
              <a:xfrm>
                <a:off x="2655" y="1935"/>
                <a:ext cx="3015" cy="2250"/>
              </a:xfrm>
              <a:prstGeom prst="rect">
                <a:avLst/>
              </a:prstGeom>
              <a:noFill/>
              <a:ln w="952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th-TH" sz="3400" dirty="0">
                    <a:latin typeface="Angsana New" pitchFamily="18" charset="-34"/>
                  </a:rPr>
                  <a:t>  </a:t>
                </a:r>
                <a:r>
                  <a:rPr lang="th-TH" sz="3200" b="1" i="1" dirty="0">
                    <a:solidFill>
                      <a:srgbClr val="C00000"/>
                    </a:solidFill>
                    <a:latin typeface="Angsana New" pitchFamily="18" charset="-34"/>
                    <a:cs typeface="FreesiaUPC" pitchFamily="34" charset="-34"/>
                  </a:rPr>
                  <a:t>2. </a:t>
                </a:r>
                <a:r>
                  <a:rPr lang="th-TH" b="1" i="1" u="sng" dirty="0">
                    <a:solidFill>
                      <a:srgbClr val="CC0000"/>
                    </a:solidFill>
                    <a:latin typeface="Angsana New" pitchFamily="18" charset="-34"/>
                    <a:cs typeface="FreesiaUPC" pitchFamily="34" charset="-34"/>
                  </a:rPr>
                  <a:t>กรณียังไม่มีมาตรฐานตามข้อ </a:t>
                </a:r>
                <a:r>
                  <a:rPr lang="en-US" b="1" i="1" u="sng" dirty="0">
                    <a:solidFill>
                      <a:srgbClr val="CC0000"/>
                    </a:solidFill>
                    <a:latin typeface="Angsana New" pitchFamily="18" charset="-34"/>
                    <a:cs typeface="FreesiaUPC" pitchFamily="34" charset="-34"/>
                  </a:rPr>
                  <a:t>1</a:t>
                </a:r>
                <a:r>
                  <a:rPr lang="th-TH" b="1" i="1" u="sng" dirty="0">
                    <a:solidFill>
                      <a:srgbClr val="CC0000"/>
                    </a:solidFill>
                    <a:latin typeface="Angsana New" pitchFamily="18" charset="-34"/>
                    <a:cs typeface="FreesiaUPC" pitchFamily="34" charset="-34"/>
                  </a:rPr>
                  <a:t>.</a:t>
                </a:r>
                <a:r>
                  <a:rPr lang="th-TH" b="1" i="1" u="sng" dirty="0">
                    <a:latin typeface="Angsana New" pitchFamily="18" charset="-34"/>
                    <a:cs typeface="FreesiaUPC" pitchFamily="34" charset="-34"/>
                  </a:rPr>
                  <a:t> </a:t>
                </a:r>
              </a:p>
              <a:p>
                <a:pPr>
                  <a:defRPr/>
                </a:pP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ถ้าส่วนราชการจำเป็นต้องใช้สิ่งของ</a:t>
                </a:r>
              </a:p>
              <a:p>
                <a:pPr>
                  <a:defRPr/>
                </a:pP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ที่เห็นว่ามีคุณภาพดี เป็นที่นิยมใช้</a:t>
                </a:r>
              </a:p>
              <a:p>
                <a:pPr>
                  <a:defRPr/>
                </a:pPr>
                <a:r>
                  <a:rPr lang="th-TH" sz="3200" b="1" i="1" dirty="0">
                    <a:latin typeface="Angsana New" pitchFamily="18" charset="-34"/>
                    <a:cs typeface="FreesiaUPC" pitchFamily="34" charset="-34"/>
                  </a:rPr>
                  <a:t>ในขณะนั้น </a:t>
                </a:r>
                <a:r>
                  <a:rPr lang="th-TH" sz="3200" b="1" i="1" dirty="0">
                    <a:solidFill>
                      <a:srgbClr val="0000CC"/>
                    </a:solidFill>
                    <a:latin typeface="Angsana New" pitchFamily="18" charset="-34"/>
                    <a:cs typeface="FreesiaUPC" pitchFamily="34" charset="-34"/>
                  </a:rPr>
                  <a:t>ต้องระบุให้มาก เปิดกว้าง </a:t>
                </a:r>
              </a:p>
              <a:p>
                <a:pPr>
                  <a:defRPr/>
                </a:pPr>
                <a:r>
                  <a:rPr lang="th-TH" sz="3200" b="1" i="1" dirty="0">
                    <a:solidFill>
                      <a:srgbClr val="0000CC"/>
                    </a:solidFill>
                    <a:latin typeface="Angsana New" pitchFamily="18" charset="-34"/>
                    <a:cs typeface="FreesiaUPC" pitchFamily="34" charset="-34"/>
                  </a:rPr>
                  <a:t>มากยี่ห้อที่สุดเท่าที่จะสามารถระบุได้ </a:t>
                </a:r>
              </a:p>
              <a:p>
                <a:pPr>
                  <a:defRPr/>
                </a:pPr>
                <a:r>
                  <a:rPr lang="th-TH" sz="3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itchFamily="18" charset="-34"/>
                    <a:cs typeface="FreesiaUPC" pitchFamily="34" charset="-34"/>
                  </a:rPr>
                  <a:t>และสิ่งของที่มีคุณภาพเทียบเท่ากัน</a:t>
                </a:r>
              </a:p>
              <a:p>
                <a:pPr>
                  <a:defRPr/>
                </a:pPr>
                <a:r>
                  <a:rPr lang="th-TH" sz="3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itchFamily="18" charset="-34"/>
                    <a:cs typeface="FreesiaUPC" pitchFamily="34" charset="-34"/>
                  </a:rPr>
                  <a:t>ก็ให้ใช้ได้ด้วย  </a:t>
                </a:r>
              </a:p>
            </p:txBody>
          </p:sp>
        </p:grpSp>
      </p:grpSp>
      <p:sp>
        <p:nvSpPr>
          <p:cNvPr id="20" name="รูปหกเหลี่ยม 19"/>
          <p:cNvSpPr/>
          <p:nvPr/>
        </p:nvSpPr>
        <p:spPr>
          <a:xfrm>
            <a:off x="0" y="142875"/>
            <a:ext cx="9144000" cy="2071688"/>
          </a:xfrm>
          <a:prstGeom prst="hexagon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b="1" i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i="1" dirty="0">
                <a:solidFill>
                  <a:srgbClr val="0000CC"/>
                </a:solidFill>
                <a:cs typeface="FreesiaUPC" pitchFamily="34" charset="-34"/>
              </a:rPr>
              <a:t>มติคณะรัฐมนตรี เมื่อ ๒๓ มี.ค.๒๕๒๐</a:t>
            </a:r>
          </a:p>
          <a:p>
            <a:pPr>
              <a:defRPr/>
            </a:pP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หนังสือสำนักเลขาธิการคณะรัฐมนตรี ด่วนมาก ที่      สร ๐๒๐๓/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๕๒ </a:t>
            </a:r>
            <a:r>
              <a:rPr lang="th-TH" b="1" i="1" dirty="0" err="1" smtClean="0">
                <a:solidFill>
                  <a:srgbClr val="0000CC"/>
                </a:solidFill>
                <a:cs typeface="FreesiaUPC" pitchFamily="34" charset="-34"/>
              </a:rPr>
              <a:t>ลว.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 </a:t>
            </a:r>
            <a:r>
              <a:rPr lang="th-TH" b="1" i="1" dirty="0">
                <a:solidFill>
                  <a:srgbClr val="0000CC"/>
                </a:solidFill>
                <a:cs typeface="FreesiaUPC" pitchFamily="34" charset="-34"/>
              </a:rPr>
              <a:t>๒๘ มี.ค.๒๕๓๗ กำหนดเกี่ยวกับ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“คุณสมบัติผู้เสนอราคาต้องให้มีการแข่งขันอย่างเป็นธรรม”</a:t>
            </a: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b="1" i="1" dirty="0">
                <a:solidFill>
                  <a:srgbClr val="CC0000"/>
                </a:solidFill>
                <a:cs typeface="FreesiaUPC" pitchFamily="34" charset="-34"/>
              </a:rPr>
              <a:t/>
            </a:r>
            <a:br>
              <a:rPr lang="th-TH" b="1" i="1" dirty="0">
                <a:solidFill>
                  <a:srgbClr val="CC0000"/>
                </a:solidFill>
                <a:cs typeface="FreesiaUPC" pitchFamily="34" charset="-34"/>
              </a:rPr>
            </a:b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C2F557-584A-4437-9905-235EF848E7A8}" type="slidenum">
              <a:rPr lang="en-US" smtClean="0"/>
              <a:pPr/>
              <a:t>105</a:t>
            </a:fld>
            <a:endParaRPr lang="th-TH" smtClean="0"/>
          </a:p>
        </p:txBody>
      </p:sp>
      <p:sp>
        <p:nvSpPr>
          <p:cNvPr id="3" name="วงรี 2"/>
          <p:cNvSpPr/>
          <p:nvPr/>
        </p:nvSpPr>
        <p:spPr>
          <a:xfrm>
            <a:off x="214313" y="0"/>
            <a:ext cx="8715375" cy="6572250"/>
          </a:xfrm>
          <a:prstGeom prst="ellips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54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ปัญหา</a:t>
            </a:r>
          </a:p>
          <a:p>
            <a:pPr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การไม่ทำ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บันทึก</a:t>
            </a: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รายงาน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เสนอ</a:t>
            </a:r>
          </a:p>
          <a:p>
            <a:pPr>
              <a:defRPr/>
            </a:pP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ขอ</a:t>
            </a: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ความ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เห็นชอบในการ</a:t>
            </a: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ซื้อ/จ้าง ต่อหัวหน้าส่วนราชการ</a:t>
            </a:r>
            <a:r>
              <a:rPr lang="th-TH" sz="48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ก่อน</a:t>
            </a:r>
            <a:endParaRPr lang="th-TH" sz="4000" b="1" dirty="0">
              <a:solidFill>
                <a:schemeClr val="tx1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th-TH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(ระเบียบฯพัสดุ ข้อ ๒๗</a:t>
            </a:r>
            <a:r>
              <a:rPr lang="th-TH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)</a:t>
            </a:r>
            <a:endParaRPr lang="th-TH" sz="2800" b="1" dirty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4" name="คำบรรยายภาพแบบเมฆ 3"/>
          <p:cNvSpPr/>
          <p:nvPr/>
        </p:nvSpPr>
        <p:spPr>
          <a:xfrm>
            <a:off x="7429500" y="0"/>
            <a:ext cx="1500188" cy="1357313"/>
          </a:xfrm>
          <a:prstGeom prst="cloud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พระจันทร์ 4"/>
          <p:cNvSpPr/>
          <p:nvPr/>
        </p:nvSpPr>
        <p:spPr>
          <a:xfrm rot="1008287">
            <a:off x="306388" y="55563"/>
            <a:ext cx="1000125" cy="785812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เครื่องหมายบั้ง 5"/>
          <p:cNvSpPr/>
          <p:nvPr/>
        </p:nvSpPr>
        <p:spPr>
          <a:xfrm>
            <a:off x="4343400" y="5257800"/>
            <a:ext cx="500062" cy="428625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  <p:pic>
        <p:nvPicPr>
          <p:cNvPr id="7" name="รูปภาพ 6" descr="การตู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685800"/>
            <a:ext cx="1371600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648700" cy="1357312"/>
          </a:xfrm>
          <a:solidFill>
            <a:srgbClr val="FFFF00"/>
          </a:solidFill>
          <a:ln>
            <a:solidFill>
              <a:srgbClr val="FF3399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70C0"/>
                </a:solidFill>
                <a:cs typeface="FreesiaUPC" pitchFamily="34" charset="-34"/>
              </a:rPr>
              <a:t>  </a:t>
            </a:r>
            <a:r>
              <a:rPr lang="th-TH" sz="4800" b="1" dirty="0" smtClean="0">
                <a:cs typeface="FreesiaUPC" pitchFamily="34" charset="-34"/>
              </a:rPr>
              <a:t>(ตัวอย่าง)</a:t>
            </a:r>
            <a:r>
              <a:rPr lang="th-TH" b="1" dirty="0" smtClean="0">
                <a:cs typeface="FreesiaUPC" pitchFamily="34" charset="-34"/>
              </a:rPr>
              <a:t>การไม่ทำรายงานขอซื้อ/ขอจ้าง                    ก่อนการจัดหาตามระเบียบฯ ข้อ  ๒๗</a:t>
            </a:r>
            <a:endParaRPr lang="th-TH" sz="4000" b="1" dirty="0" smtClean="0"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643063"/>
            <a:ext cx="8643938" cy="4929187"/>
          </a:xfrm>
          <a:solidFill>
            <a:srgbClr val="E1FFE1"/>
          </a:solidFill>
          <a:ln>
            <a:solidFill>
              <a:srgbClr val="FF3399"/>
            </a:solidFill>
          </a:ln>
        </p:spPr>
        <p:txBody>
          <a:bodyPr rtlCol="0">
            <a:normAutofit/>
          </a:bodyPr>
          <a:lstStyle/>
          <a:p>
            <a:pPr indent="-273050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ปัญหา </a:t>
            </a:r>
            <a:r>
              <a:rPr lang="th-TH" b="1" dirty="0" smtClean="0">
                <a:cs typeface="FreesiaUPC" pitchFamily="34" charset="-34"/>
              </a:rPr>
              <a:t>ผอ.โรงพยาบาล ก. สั่งให้หน.เจ้าหน้าที่พัสดุจ้างบริษัท ฯ ต่อเติม ปรับปรุงอาคารฯเป็นห้องประชุมและห้องปฏิบัติการ</a:t>
            </a:r>
            <a:r>
              <a:rPr lang="th-TH" b="1" dirty="0" smtClean="0">
                <a:solidFill>
                  <a:srgbClr val="660033"/>
                </a:solidFill>
                <a:cs typeface="FreesiaUPC" pitchFamily="34" charset="-34"/>
              </a:rPr>
              <a:t>โดยมิได้</a:t>
            </a:r>
            <a:r>
              <a:rPr lang="th-TH" b="1" i="1" dirty="0" smtClean="0">
                <a:solidFill>
                  <a:srgbClr val="660033"/>
                </a:solidFill>
                <a:cs typeface="FreesiaUPC" pitchFamily="34" charset="-34"/>
              </a:rPr>
              <a:t>จัดทำรายงานขอจ้างและมิได้จ้าง</a:t>
            </a:r>
            <a:r>
              <a:rPr lang="th-TH" b="1" i="1" u="sng" dirty="0" smtClean="0">
                <a:solidFill>
                  <a:srgbClr val="660033"/>
                </a:solidFill>
                <a:cs typeface="FreesiaUPC" pitchFamily="34" charset="-34"/>
              </a:rPr>
              <a:t>โดยวิธีสอบราคา</a:t>
            </a:r>
            <a:r>
              <a:rPr lang="th-TH" b="1" i="1" dirty="0" smtClean="0">
                <a:solidFill>
                  <a:srgbClr val="660033"/>
                </a:solidFill>
                <a:cs typeface="FreesiaUPC" pitchFamily="34" charset="-34"/>
              </a:rPr>
              <a:t>ตามระเบียบฯข้อ ๒๗,ข้อ ๒๐ </a:t>
            </a:r>
            <a:r>
              <a:rPr lang="th-TH" b="1" dirty="0" smtClean="0">
                <a:cs typeface="FreesiaUPC" pitchFamily="34" charset="-34"/>
              </a:rPr>
              <a:t>จังหวัดมีคำสั่งลงโทษข้าราชการทั้งสองแล้ว</a:t>
            </a:r>
          </a:p>
          <a:p>
            <a:pPr marL="92075" indent="-9525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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แนวทางแก้ไข(มติ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ปี๕๐)</a:t>
            </a:r>
          </a:p>
          <a:p>
            <a:pPr marL="92075" indent="-9525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"/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ให้</a:t>
            </a:r>
            <a:r>
              <a:rPr lang="th-TH" b="1" dirty="0" smtClean="0">
                <a:cs typeface="FreesiaUPC" pitchFamily="34" charset="-34"/>
              </a:rPr>
              <a:t>แจ้งให้โรงพยาบาล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จัดทำสัญญา</a:t>
            </a:r>
            <a:r>
              <a:rPr lang="th-TH" b="1" dirty="0" smtClean="0">
                <a:solidFill>
                  <a:srgbClr val="000099"/>
                </a:solidFill>
                <a:cs typeface="FreesiaUPC" pitchFamily="34" charset="-34"/>
              </a:rPr>
              <a:t>กับบริษัท ฯในส่วนของงานที่ได้	ทำไปแล้ว</a:t>
            </a:r>
            <a:r>
              <a:rPr lang="th-TH" b="1" dirty="0" smtClean="0">
                <a:cs typeface="FreesiaUPC" pitchFamily="34" charset="-34"/>
              </a:rPr>
              <a:t>และทำการ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ตรวจรับ</a:t>
            </a:r>
            <a:r>
              <a:rPr lang="th-TH" b="1" dirty="0" smtClean="0">
                <a:cs typeface="FreesiaUPC" pitchFamily="34" charset="-34"/>
              </a:rPr>
              <a:t>ตามระเบียบฯ</a:t>
            </a:r>
          </a:p>
          <a:p>
            <a:pPr marL="92075" indent="-9525" eaLnBrk="1" fontAlgn="auto" hangingPunct="1"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►"/>
              <a:defRPr/>
            </a:pPr>
            <a:r>
              <a:rPr lang="th-TH" b="1" dirty="0" smtClean="0">
                <a:cs typeface="FreesiaUPC" pitchFamily="34" charset="-34"/>
              </a:rPr>
              <a:t>ส่วนเนื้องานที่ยังไม่ได้ก่อสร้าง -ต้อง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แต่งตั้งค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กก.กำหนดราคากลาง </a:t>
            </a:r>
            <a:r>
              <a:rPr lang="th-TH" b="1" dirty="0" smtClean="0">
                <a:cs typeface="FreesiaUPC" pitchFamily="34" charset="-34"/>
              </a:rPr>
              <a:t>เพื่อคำนวณราคางานก่อสร้างส่วนที่เหลือ และ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จัดหาพัสดุใหม่</a:t>
            </a:r>
            <a:r>
              <a:rPr lang="th-TH" b="1" dirty="0" smtClean="0">
                <a:cs typeface="FreesiaUPC" pitchFamily="34" charset="-34"/>
              </a:rPr>
              <a:t>ต่อไป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08E14-11E5-4052-9985-5D2085ABF477}" type="slidenum">
              <a:rPr lang="en-US"/>
              <a:pPr>
                <a:defRPr/>
              </a:pPr>
              <a:t>106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429625" y="6356350"/>
            <a:ext cx="571500" cy="365125"/>
          </a:xfrm>
        </p:spPr>
        <p:txBody>
          <a:bodyPr/>
          <a:lstStyle/>
          <a:p>
            <a:pPr>
              <a:defRPr/>
            </a:pPr>
            <a:fld id="{9E585997-A51E-4279-8276-5FA1799AC034}" type="slidenum">
              <a:rPr lang="en-US" sz="1400" smtClean="0"/>
              <a:pPr>
                <a:defRPr/>
              </a:pPr>
              <a:t>107</a:t>
            </a:fld>
            <a:endParaRPr lang="th-TH" sz="1400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42875"/>
            <a:ext cx="8786812" cy="10715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(ตัวอย่าง๒)</a:t>
            </a:r>
            <a:r>
              <a:rPr lang="th-TH" sz="4800" b="1" dirty="0">
                <a:solidFill>
                  <a:srgbClr val="C00000"/>
                </a:solidFill>
                <a:cs typeface="FreesiaUPC" pitchFamily="34" charset="-34"/>
              </a:rPr>
              <a:t>การไม่ทำรายงานขอซื้อ/ขอจ้าง </a:t>
            </a:r>
            <a:endParaRPr lang="th-TH" sz="4800" dirty="0">
              <a:solidFill>
                <a:srgbClr val="C00000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1428750"/>
            <a:ext cx="8858250" cy="50720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l">
              <a:buFont typeface="Wingdings" pitchFamily="2" charset="2"/>
              <a:buChar char="q"/>
              <a:tabLst>
                <a:tab pos="0" algn="l"/>
              </a:tabLst>
              <a:defRPr/>
            </a:pP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โรงพยาบาล ก. เจ้าหน้าที่วิทยาศาสตร์ กับพวก ได้จัดซื้อน้ำยาตรวจวิเคราะห์ทางห้องปฏิบัติการไปโดยพลการ</a:t>
            </a:r>
          </a:p>
          <a:p>
            <a:pPr algn="l">
              <a:buFont typeface="Wingdings" pitchFamily="2" charset="2"/>
              <a:buChar char="q"/>
              <a:tabLst>
                <a:tab pos="0" algn="l"/>
              </a:tabLst>
              <a:defRPr/>
            </a:pP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โดยมิได้จัดทำรายงานขอซื้อเพื่อขอความเห็นชอบต่อหัวหน้าส่วนราชการก่อน </a:t>
            </a:r>
            <a:r>
              <a:rPr lang="th-TH" sz="3600" b="1" u="sng" dirty="0" smtClean="0">
                <a:solidFill>
                  <a:srgbClr val="007033"/>
                </a:solidFill>
                <a:cs typeface="FreesiaUPC" pitchFamily="34" charset="-34"/>
              </a:rPr>
              <a:t>แม้จะได้นำไปใช้ในราชการจริง </a:t>
            </a:r>
          </a:p>
          <a:p>
            <a:pPr algn="l">
              <a:buFont typeface="Wingdings" pitchFamily="2" charset="2"/>
              <a:buChar char="Ø"/>
              <a:tabLst>
                <a:tab pos="0" algn="l"/>
              </a:tabLst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แต่เป็นการปฏิบัติที่ไม่ถูกต้องตามระเบียบฯข้อ ๒๗ </a:t>
            </a:r>
          </a:p>
          <a:p>
            <a:pPr algn="l">
              <a:buFont typeface="Wingdings" pitchFamily="2" charset="2"/>
              <a:buChar char="v"/>
              <a:tabLst>
                <a:tab pos="0" algn="l"/>
              </a:tabLst>
              <a:defRPr/>
            </a:pPr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กรณีนี้ไม่ปรากฏว่า เป็นกรณีจำเป็นต้องซื้อโดยวิธีตกลงราคาหรือเป็นกรณีจำเป็นเร่งด่วน ล่าช้าจะเสียหายแก่ราชการ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ตามระเบียบฯข้อ ๓๙ วรรคสอง ที่ให้สามารถจัดซื้อไปก่อนแล้วรีบรายงานต่อหัวหน้าส่วนราชการภายหลังได้ แต่อย่างใด</a:t>
            </a:r>
            <a:endParaRPr lang="th-TH" sz="3600" b="1" dirty="0">
              <a:solidFill>
                <a:schemeClr val="tx1"/>
              </a:solidFill>
              <a:cs typeface="FreesiaUPC" pitchFamily="34" charset="-34"/>
            </a:endParaRPr>
          </a:p>
        </p:txBody>
      </p:sp>
      <p:pic>
        <p:nvPicPr>
          <p:cNvPr id="110597" name="Picture 7" descr="http://gotoknow.org/file/penjunarunrat/Kitt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0"/>
            <a:ext cx="1357312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7786688" y="6356350"/>
            <a:ext cx="900112" cy="365125"/>
          </a:xfrm>
        </p:spPr>
        <p:txBody>
          <a:bodyPr/>
          <a:lstStyle/>
          <a:p>
            <a:pPr>
              <a:defRPr/>
            </a:pPr>
            <a:fld id="{2BD4571F-36A1-4226-9CC2-CE38A92CED24}" type="slidenum">
              <a:rPr lang="en-US" sz="1400" smtClean="0"/>
              <a:pPr>
                <a:defRPr/>
              </a:pPr>
              <a:t>108</a:t>
            </a:fld>
            <a:endParaRPr lang="th-TH" sz="1400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28625" y="142875"/>
            <a:ext cx="8501063" cy="58169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05BE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เมื่อปรากฏว่าหัวหน้าส่วนราชการได้ลงโทษทางวินัยไปแล้ว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และมีการตรวจรับน้ำยาฯไว้ใช้ในราชการจริง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โรงพยาบาลจึงต้องรับผิดชอบหนี้ค้างชำระค่าน้ำยาให้แก่	บริษัทฯ จำนวน ๑ ล้านบาทเศษ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ดังนั้น เพื่อบรรเทาความเสียหายที่เกิดขึ้น สามารถเบิกจ่ายเงินไปชำระหนี้ให้แก่เจ้าหนี้ได้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600" b="1" dirty="0">
                <a:cs typeface="FreesiaUPC" pitchFamily="34" charset="-34"/>
              </a:rPr>
              <a:t>จึงอนุมัติผ่อนผันการไม่ปฏิบัติตามระเบียบฯ พัสดุ ให้เป็นกรณีพิเศษเฉพาะราย</a:t>
            </a:r>
          </a:p>
          <a:p>
            <a:pPr>
              <a:buFont typeface="Wingdings" pitchFamily="2" charset="2"/>
              <a:buChar char="Ø"/>
              <a:defRPr/>
            </a:pPr>
            <a:endParaRPr lang="th-TH" b="1" dirty="0">
              <a:cs typeface="FreesiaUPC" pitchFamily="34" charset="-34"/>
            </a:endParaRPr>
          </a:p>
          <a:p>
            <a:pPr algn="ctr">
              <a:defRPr/>
            </a:pPr>
            <a:r>
              <a:rPr lang="th-TH" b="1" dirty="0">
                <a:cs typeface="FreesiaUPC" pitchFamily="34" charset="-34"/>
              </a:rPr>
              <a:t>????????????????</a:t>
            </a:r>
          </a:p>
          <a:p>
            <a:pPr>
              <a:buFont typeface="Wingdings" pitchFamily="2" charset="2"/>
              <a:buChar char="Ø"/>
              <a:defRPr/>
            </a:pPr>
            <a:endParaRPr lang="th-TH" b="1" dirty="0"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D7AEEB-DC21-4ED1-BE70-6DE668A03443}" type="slidenum">
              <a:rPr lang="en-US" smtClean="0"/>
              <a:pPr/>
              <a:t>109</a:t>
            </a:fld>
            <a:endParaRPr lang="th-TH" smtClean="0"/>
          </a:p>
        </p:txBody>
      </p:sp>
      <p:sp>
        <p:nvSpPr>
          <p:cNvPr id="3" name="ม้วนกระดาษแนวนอน 2"/>
          <p:cNvSpPr/>
          <p:nvPr/>
        </p:nvSpPr>
        <p:spPr>
          <a:xfrm>
            <a:off x="571472" y="142852"/>
            <a:ext cx="8001056" cy="5643602"/>
          </a:xfrm>
          <a:prstGeom prst="horizontalScroll">
            <a:avLst/>
          </a:prstGeom>
          <a:solidFill>
            <a:srgbClr val="00B0F0"/>
          </a:solidFill>
          <a:ln w="76200">
            <a:solidFill>
              <a:srgbClr val="FF05BE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6600" b="1" dirty="0" smtClean="0">
                <a:solidFill>
                  <a:schemeClr val="bg1"/>
                </a:solidFill>
                <a:cs typeface="FreesiaUPC" pitchFamily="34" charset="-34"/>
              </a:rPr>
              <a:t>ปัญหาการ</a:t>
            </a:r>
            <a:endParaRPr lang="th-TH" sz="6600" b="1" dirty="0">
              <a:solidFill>
                <a:schemeClr val="bg1"/>
              </a:solidFill>
              <a:cs typeface="FreesiaUPC" pitchFamily="34" charset="-34"/>
            </a:endParaRPr>
          </a:p>
          <a:p>
            <a:pPr>
              <a:defRPr/>
            </a:pPr>
            <a:r>
              <a:rPr lang="th-TH" sz="6600" b="1" dirty="0">
                <a:solidFill>
                  <a:schemeClr val="bg1"/>
                </a:solidFill>
                <a:cs typeface="FreesiaUPC" pitchFamily="34" charset="-34"/>
              </a:rPr>
              <a:t>แบ่งซื้อ หรือ แบ่งจ้าง </a:t>
            </a:r>
            <a:endParaRPr lang="th-TH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AB7AEE-9159-46E5-8424-24A19307F3DC}" type="slidenum">
              <a:rPr lang="en-US" smtClean="0"/>
              <a:pPr/>
              <a:t>110</a:t>
            </a:fld>
            <a:endParaRPr lang="th-TH" smtClean="0"/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0" y="1357313"/>
            <a:ext cx="5500688" cy="2214562"/>
          </a:xfrm>
          <a:prstGeom prst="hexag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(ข้อ ๒๒ วรรคแรก)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การซื้อ หรือจ้าง โดยวิธีตกลงราคา หรือ สอบราคาตามข้อ ๑๙,๒๐</a:t>
            </a: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214313" y="3786188"/>
            <a:ext cx="8643937" cy="26431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ข้อห้ามแบ่งซื้อ หรือ แบ่งจ้าง/ให้พิจารณาขณะดำเนินการ </a:t>
            </a:r>
          </a:p>
          <a:p>
            <a:pPr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-หากมีเจตนา </a:t>
            </a: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ที่จะลดวงเงินที่จะซื้อ หรือจะจ้าง</a:t>
            </a:r>
          </a:p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ในครั้งเดียวกันให้ต่ำลง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เพื่อเปลี่ยนแปลง</a:t>
            </a:r>
            <a:endParaRPr lang="th-TH" sz="3600" b="1" u="sng" dirty="0">
              <a:solidFill>
                <a:srgbClr val="FF0000"/>
              </a:solidFill>
              <a:cs typeface="FreesiaUPC" pitchFamily="34" charset="-34"/>
            </a:endParaRPr>
          </a:p>
          <a:p>
            <a:pPr marL="742950" indent="-742950">
              <a:buFontTx/>
              <a:buAutoNum type="thaiNumParenR"/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วิธีจัดหา ตามข้อ ๑๙ และ ๒๐ ให้ลดลง </a:t>
            </a:r>
          </a:p>
          <a:p>
            <a:pPr marL="742950" indent="-742950">
              <a:buFontTx/>
              <a:buAutoNum type="thaiNumParenR"/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หรือ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ให้ผู้มีอำนาจอนุมัติสั่งซื้อ/สั่งจ้าง เปลี่ยนแปลงไป</a:t>
            </a:r>
            <a:endParaRPr lang="th-TH" sz="3600" dirty="0">
              <a:solidFill>
                <a:srgbClr val="002060"/>
              </a:solidFill>
            </a:endParaRPr>
          </a:p>
        </p:txBody>
      </p:sp>
      <p:sp>
        <p:nvSpPr>
          <p:cNvPr id="7" name="แผนผังลำดับงาน: สิ้นสุด 6"/>
          <p:cNvSpPr/>
          <p:nvPr/>
        </p:nvSpPr>
        <p:spPr>
          <a:xfrm>
            <a:off x="4714875" y="1571625"/>
            <a:ext cx="4429125" cy="1714500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ผู้สั่งซื้อ-สั่งจ้าง จะสั่งให้ทำโดยวิธีที่สูงกว่าก็ได้</a:t>
            </a:r>
            <a:endParaRPr lang="th-TH" sz="3600" dirty="0">
              <a:solidFill>
                <a:srgbClr val="0000CC"/>
              </a:solidFill>
            </a:endParaRPr>
          </a:p>
        </p:txBody>
      </p:sp>
      <p:sp>
        <p:nvSpPr>
          <p:cNvPr id="9" name="รูปหกเหลี่ยม 8"/>
          <p:cNvSpPr/>
          <p:nvPr/>
        </p:nvSpPr>
        <p:spPr>
          <a:xfrm>
            <a:off x="214313" y="71438"/>
            <a:ext cx="8572500" cy="1143000"/>
          </a:xfrm>
          <a:prstGeom prst="hexagon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800" b="1" dirty="0">
                <a:solidFill>
                  <a:srgbClr val="0000CC"/>
                </a:solidFill>
                <a:cs typeface="FreesiaUPC" pitchFamily="34" charset="-34"/>
              </a:rPr>
              <a:t>หลักการของระเบียบ</a:t>
            </a:r>
          </a:p>
        </p:txBody>
      </p:sp>
      <p:sp>
        <p:nvSpPr>
          <p:cNvPr id="8" name="บล็อกส่วนโค้ง 7"/>
          <p:cNvSpPr/>
          <p:nvPr/>
        </p:nvSpPr>
        <p:spPr>
          <a:xfrm>
            <a:off x="4357688" y="1428750"/>
            <a:ext cx="1071562" cy="571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pic>
        <p:nvPicPr>
          <p:cNvPr id="11" name="รูปภาพ 10" descr="251XHCAG772E1CAHR3ZGCCAJU4A5WCAQ32S5PCAAY5M72CAHTPT73CA4GBFDMCAJXBNRBCA2YPK4SCACY0NR1CA2IWVQ5CACTWC0ACA4ZIGM7CA05UPM0CAORHLE5CABG6JIDCA8R7JGXCAG57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52400"/>
            <a:ext cx="1047750" cy="104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50" cy="2011362"/>
          </a:xfrm>
          <a:solidFill>
            <a:srgbClr val="FFFF00"/>
          </a:solidFill>
          <a:ln w="76200">
            <a:solidFill>
              <a:srgbClr val="006600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th-TH" sz="4000" b="1" smtClean="0">
                <a:cs typeface="FreesiaUPC" pitchFamily="34" charset="-34"/>
              </a:rPr>
              <a:t>เหตุที่ห้ามแบ่งซื้อ /แบ่งจ้าง </a:t>
            </a:r>
            <a:br>
              <a:rPr lang="th-TH" sz="4000" b="1" smtClean="0">
                <a:cs typeface="FreesiaUPC" pitchFamily="34" charset="-34"/>
              </a:rPr>
            </a:br>
            <a:r>
              <a:rPr lang="th-TH" sz="4000" b="1" smtClean="0">
                <a:cs typeface="FreesiaUPC" pitchFamily="34" charset="-34"/>
              </a:rPr>
              <a:t>เนื่องจากการจัดหาพัสดุคราวละจำนวนมาก ทำให้มีการแข่งขันราคาอย่างเสรี /ราชการได้ประโยชน์สูงสุด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2428875"/>
            <a:ext cx="8186738" cy="2571750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6600"/>
            </a:solidFill>
          </a:ln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12800" b="1" dirty="0" smtClean="0">
                <a:solidFill>
                  <a:srgbClr val="0070C0"/>
                </a:solidFill>
                <a:cs typeface="FreesiaUPC" pitchFamily="34" charset="-34"/>
              </a:rPr>
              <a:t>(</a:t>
            </a:r>
            <a:r>
              <a:rPr lang="th-TH" sz="12800" b="1" dirty="0" err="1" smtClean="0">
                <a:solidFill>
                  <a:srgbClr val="0070C0"/>
                </a:solidFill>
                <a:cs typeface="FreesiaUPC" pitchFamily="34" charset="-34"/>
              </a:rPr>
              <a:t>มตืกวพ.มื.ย.</a:t>
            </a:r>
            <a:r>
              <a:rPr lang="th-TH" sz="12800" b="1" dirty="0" smtClean="0">
                <a:solidFill>
                  <a:srgbClr val="0070C0"/>
                </a:solidFill>
                <a:cs typeface="FreesiaUPC" pitchFamily="34" charset="-34"/>
              </a:rPr>
              <a:t>๓๑)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14400" b="1" dirty="0" smtClean="0">
                <a:cs typeface="FreesiaUPC" pitchFamily="34" charset="-34"/>
              </a:rPr>
              <a:t>การแบ่งซื้อ หรือแบ่งจ้าง หมายความถึง</a:t>
            </a: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14400" b="1" i="1" u="sng" dirty="0" smtClean="0">
                <a:solidFill>
                  <a:srgbClr val="FF0000"/>
                </a:solidFill>
                <a:cs typeface="FreesiaUPC" pitchFamily="34" charset="-34"/>
              </a:rPr>
              <a:t>การซื้อ/การจ้าง ที่มีลักษณะพัสดุประเภทเดียวกัน</a:t>
            </a:r>
          </a:p>
          <a:p>
            <a:pPr algn="ctr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th-TH" sz="16000" b="1" dirty="0" smtClean="0">
                <a:cs typeface="FreesiaUPC" pitchFamily="34" charset="-34"/>
              </a:rPr>
              <a:t>มีความต้องการในการ</a:t>
            </a:r>
            <a:r>
              <a:rPr lang="th-TH" sz="16000" b="1" i="1" u="sng" dirty="0" smtClean="0">
                <a:solidFill>
                  <a:srgbClr val="C00000"/>
                </a:solidFill>
                <a:cs typeface="FreesiaUPC" pitchFamily="34" charset="-34"/>
              </a:rPr>
              <a:t>ใช้พัสดุในระยะเวลาเดียวกัน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12800" b="1" i="1" u="sng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3600" b="1" dirty="0" smtClean="0">
              <a:solidFill>
                <a:srgbClr val="0070C0"/>
              </a:solidFill>
              <a:cs typeface="FreesiaUPC" pitchFamily="34" charset="-34"/>
            </a:endParaRP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600" b="1" dirty="0" smtClean="0">
                <a:solidFill>
                  <a:srgbClr val="0070C0"/>
                </a:solidFill>
                <a:cs typeface="FreesiaUPC" pitchFamily="34" charset="-34"/>
              </a:rPr>
              <a:t>						</a:t>
            </a:r>
            <a:endParaRPr lang="th-TH" sz="3600" b="1" dirty="0">
              <a:solidFill>
                <a:srgbClr val="0070C0"/>
              </a:solidFill>
              <a:cs typeface="FreesiaUPC" pitchFamily="34" charset="-34"/>
            </a:endParaRPr>
          </a:p>
        </p:txBody>
      </p:sp>
      <p:sp>
        <p:nvSpPr>
          <p:cNvPr id="98308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7E17CC-07EA-403B-B1EA-769BC59D78AC}" type="slidenum">
              <a:rPr lang="en-US" smtClean="0"/>
              <a:pPr/>
              <a:t>111</a:t>
            </a:fld>
            <a:endParaRPr lang="th-TH" smtClean="0"/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 bwMode="auto">
          <a:xfrm>
            <a:off x="428625" y="5000625"/>
            <a:ext cx="8410575" cy="1500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7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1600" b="1" dirty="0">
                <a:solidFill>
                  <a:srgbClr val="0070C0"/>
                </a:solidFill>
                <a:cs typeface="FreesiaUPC" pitchFamily="34" charset="-34"/>
              </a:rPr>
              <a:t> </a:t>
            </a:r>
            <a:r>
              <a:rPr lang="en-US" sz="4400" b="1" dirty="0">
                <a:solidFill>
                  <a:srgbClr val="0000CC"/>
                </a:solidFill>
                <a:cs typeface="FreesiaUPC" pitchFamily="34" charset="-34"/>
              </a:rPr>
              <a:t>“</a:t>
            </a:r>
            <a:r>
              <a:rPr lang="th-TH" sz="4400" b="1" dirty="0">
                <a:solidFill>
                  <a:srgbClr val="0000CC"/>
                </a:solidFill>
                <a:cs typeface="FreesiaUPC" pitchFamily="34" charset="-34"/>
              </a:rPr>
              <a:t>ก็</a:t>
            </a:r>
            <a:r>
              <a:rPr lang="th-TH" sz="4400" b="1" u="sng" dirty="0">
                <a:solidFill>
                  <a:srgbClr val="0000CC"/>
                </a:solidFill>
                <a:cs typeface="FreesiaUPC" pitchFamily="34" charset="-34"/>
              </a:rPr>
              <a:t>ควรดำเนินการจัดหาในคราวเดียวกัน</a:t>
            </a:r>
            <a:r>
              <a:rPr lang="en-US" sz="4400" b="1" dirty="0">
                <a:solidFill>
                  <a:srgbClr val="0000CC"/>
                </a:solidFill>
                <a:cs typeface="FreesiaUPC" pitchFamily="34" charset="-34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>
          <a:xfrm>
            <a:off x="266700" y="200025"/>
            <a:ext cx="8610600" cy="871538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 smtClean="0">
                <a:cs typeface="FreesiaUPC" pitchFamily="34" charset="-34"/>
              </a:rPr>
              <a:t>การรวมจัดซื้อพัสดุประเภทเดียวกัน</a:t>
            </a:r>
            <a:endParaRPr lang="th-TH" sz="5400" dirty="0" smtClean="0">
              <a:cs typeface="FreesiaUPC" pitchFamily="34" charset="-34"/>
            </a:endParaRPr>
          </a:p>
        </p:txBody>
      </p:sp>
      <p:sp>
        <p:nvSpPr>
          <p:cNvPr id="99331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6700" y="1143000"/>
            <a:ext cx="8610600" cy="5514975"/>
          </a:xfrm>
          <a:solidFill>
            <a:srgbClr val="FFFFE5"/>
          </a:solidFill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วิธีปฏิบัติ (๑)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 </a:t>
            </a:r>
            <a:r>
              <a:rPr lang="th-TH" b="1" dirty="0" smtClean="0">
                <a:cs typeface="FreesiaUPC" pitchFamily="34" charset="-34"/>
              </a:rPr>
              <a:t>กรณีพัสดุที่จัดซื้อ เป็นประเภทชนิดเดียวกันแม้ต่างขนาด ต่างราคากัน 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ควรรวมการจัดซื้อในคราวเดียวกัน </a:t>
            </a:r>
          </a:p>
          <a:p>
            <a:pPr eaLnBrk="1" hangingPunct="1"/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หากความต้องการใช้งาน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รวมทั้งปี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มีวงเงินเกินกว่า ๑๐๐.๐๐๐ บาทแล้ว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cs typeface="FreesiaUPC" pitchFamily="34" charset="-34"/>
              </a:rPr>
              <a:t>หน่วยงานก็จะต้องดำเนินการสอบราคาหรือประกวดราคา</a:t>
            </a:r>
          </a:p>
          <a:p>
            <a:pPr eaLnBrk="1" hangingPunct="1">
              <a:buFontTx/>
              <a:buNone/>
            </a:pPr>
            <a:r>
              <a:rPr lang="th-TH" b="1" dirty="0" smtClean="0">
                <a:cs typeface="FreesiaUPC" pitchFamily="34" charset="-34"/>
              </a:rPr>
              <a:t> 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วิธีปฏิบัติ(๒)</a:t>
            </a:r>
            <a:r>
              <a:rPr lang="th-TH" b="1" dirty="0" smtClean="0">
                <a:cs typeface="FreesiaUPC" pitchFamily="34" charset="-34"/>
              </a:rPr>
              <a:t> เพื่อประโยชน์ในการบริหารจัดการของหน่วยงาน ทั้งในการเก็บรักษา หรือควบคุมคุณภาพและปริมาณของพัสดุที่จัดซื้อ</a:t>
            </a:r>
          </a:p>
          <a:p>
            <a:pPr eaLnBrk="1" hangingPunct="1"/>
            <a:r>
              <a:rPr lang="th-TH" b="1" dirty="0" smtClean="0"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33CC"/>
                </a:solidFill>
                <a:cs typeface="FreesiaUPC" pitchFamily="34" charset="-34"/>
              </a:rPr>
              <a:t>หน่วยงานสามารถ</a:t>
            </a:r>
            <a:r>
              <a:rPr lang="th-TH" b="1" i="1" u="sng" dirty="0" smtClean="0">
                <a:solidFill>
                  <a:srgbClr val="006600"/>
                </a:solidFill>
                <a:cs typeface="FreesiaUPC" pitchFamily="34" charset="-34"/>
              </a:rPr>
              <a:t>กำหนดเงื่อนไขการจัดซื้อ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โดยใช้สัญญาจะซื้อจะขายแบบราคาคงที่ไม่จำกัดปริมาณ</a:t>
            </a:r>
            <a:r>
              <a:rPr lang="th-TH" b="1" u="sng" dirty="0" smtClean="0">
                <a:solidFill>
                  <a:srgbClr val="0033CC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33CC"/>
                </a:solidFill>
                <a:cs typeface="FreesiaUPC" pitchFamily="34" charset="-34"/>
              </a:rPr>
              <a:t>เพื่อออกใบสั่งซื้อเป็นคราว ๆ  ให้สอดคล้องกับความต้องการใช้งานจริง ของแต่ละช่วงเวลา</a:t>
            </a:r>
            <a:r>
              <a:rPr lang="th-TH" sz="2800" b="1" dirty="0" smtClean="0">
                <a:solidFill>
                  <a:srgbClr val="0033CC"/>
                </a:solidFill>
                <a:cs typeface="FreesiaUPC" pitchFamily="34" charset="-34"/>
              </a:rPr>
              <a:t>ได้</a:t>
            </a:r>
          </a:p>
        </p:txBody>
      </p:sp>
      <p:sp>
        <p:nvSpPr>
          <p:cNvPr id="9933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A1CE0A-7FB9-4C98-8834-425FC4B6EA30}" type="slidenum">
              <a:rPr lang="en-US" smtClean="0"/>
              <a:pPr/>
              <a:t>112</a:t>
            </a:fld>
            <a:endParaRPr lang="th-TH" smtClean="0"/>
          </a:p>
        </p:txBody>
      </p:sp>
      <p:pic>
        <p:nvPicPr>
          <p:cNvPr id="5" name="รูปภาพ 4" descr="รูปภาพ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954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รูปหกเหลี่ยม 2"/>
          <p:cNvSpPr/>
          <p:nvPr/>
        </p:nvSpPr>
        <p:spPr>
          <a:xfrm>
            <a:off x="0" y="0"/>
            <a:ext cx="9144000" cy="2000250"/>
          </a:xfrm>
          <a:prstGeom prst="hexagon">
            <a:avLst>
              <a:gd name="adj" fmla="val 64516"/>
              <a:gd name="vf" fmla="val 11547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th-TH" sz="4800" b="1" dirty="0">
                <a:solidFill>
                  <a:srgbClr val="00682F"/>
                </a:solidFill>
                <a:cs typeface="FreesiaUPC" pitchFamily="34" charset="-34"/>
              </a:rPr>
              <a:t>ลักษณะของ สัญญาจะซื้อจะขายแบบราคาคงที่ไม่จำกัดปริมาณ</a:t>
            </a:r>
          </a:p>
        </p:txBody>
      </p:sp>
      <p:sp>
        <p:nvSpPr>
          <p:cNvPr id="4" name="รูปหกเหลี่ยม 3"/>
          <p:cNvSpPr/>
          <p:nvPr/>
        </p:nvSpPr>
        <p:spPr>
          <a:xfrm>
            <a:off x="0" y="2057400"/>
            <a:ext cx="9144000" cy="1428750"/>
          </a:xfrm>
          <a:prstGeom prst="hexagon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dirty="0">
                <a:solidFill>
                  <a:srgbClr val="C00000"/>
                </a:solidFill>
                <a:cs typeface="FreesiaUPC" pitchFamily="34" charset="-34"/>
              </a:rPr>
              <a:t>เป็นสัญญาที่</a:t>
            </a:r>
            <a:r>
              <a:rPr lang="th-TH" sz="3600" b="1" i="1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sz="3600" b="1" i="1" dirty="0">
                <a:solidFill>
                  <a:srgbClr val="C00000"/>
                </a:solidFill>
                <a:cs typeface="FreesiaUPC" pitchFamily="34" charset="-34"/>
              </a:rPr>
              <a:t>กำหนดขึ้นมา </a:t>
            </a:r>
            <a:r>
              <a:rPr lang="th-TH" sz="3600" b="1" i="1" dirty="0">
                <a:solidFill>
                  <a:schemeClr val="tx1"/>
                </a:solidFill>
                <a:cs typeface="FreesiaUPC" pitchFamily="34" charset="-34"/>
              </a:rPr>
              <a:t>เพื่อ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ใช้กับการซื้อขายที่มีราคาพัสดุต่อหน่วยที่คงที่ แน่นอนตลอดอายุสัญญา</a:t>
            </a:r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0" y="3571875"/>
            <a:ext cx="9144000" cy="1500188"/>
          </a:xfrm>
          <a:prstGeom prst="hexagon">
            <a:avLst/>
          </a:prstGeom>
          <a:solidFill>
            <a:srgbClr val="FFFF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แต่การจัดซื้อตามสัญญา ผู้ซื้อจะ</a:t>
            </a:r>
            <a:r>
              <a:rPr lang="th-TH" sz="3200" b="1" dirty="0" err="1">
                <a:solidFill>
                  <a:srgbClr val="002060"/>
                </a:solidFill>
                <a:cs typeface="FreesiaUPC" pitchFamily="34" charset="-34"/>
              </a:rPr>
              <a:t>ทะยอย</a:t>
            </a: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การสั่งซื้อตามความต้องการของผู้ซื้อ/ผู้ขายสัญญาว่าจะเตรียมพัสดุไว้ให้เพียงพอตามจำนวนที่ได้ประมาณการไว้ในสัญญา</a:t>
            </a:r>
          </a:p>
        </p:txBody>
      </p:sp>
      <p:sp>
        <p:nvSpPr>
          <p:cNvPr id="6" name="รูปหกเหลี่ยม 5"/>
          <p:cNvSpPr/>
          <p:nvPr/>
        </p:nvSpPr>
        <p:spPr>
          <a:xfrm>
            <a:off x="0" y="5143500"/>
            <a:ext cx="9144000" cy="1500188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โดยมีวงเงินตามสัญญา </a:t>
            </a: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ประมาณไว้ไม่เกินกว่า</a:t>
            </a: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วงเงิน</a:t>
            </a:r>
          </a:p>
          <a:p>
            <a:pPr>
              <a:defRPr/>
            </a:pP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ที่</a:t>
            </a: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ดำเนินการจัดหาในครั้งนั้น</a:t>
            </a:r>
          </a:p>
        </p:txBody>
      </p:sp>
      <p:sp>
        <p:nvSpPr>
          <p:cNvPr id="7" name="ลูกศรโค้งขวา 6"/>
          <p:cNvSpPr/>
          <p:nvPr/>
        </p:nvSpPr>
        <p:spPr>
          <a:xfrm rot="933130">
            <a:off x="214313" y="1214438"/>
            <a:ext cx="785812" cy="1285875"/>
          </a:xfrm>
          <a:prstGeom prst="curvedRightArrow">
            <a:avLst>
              <a:gd name="adj1" fmla="val 25000"/>
              <a:gd name="adj2" fmla="val 37407"/>
              <a:gd name="adj3" fmla="val 25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โค้งขวา 7"/>
          <p:cNvSpPr/>
          <p:nvPr/>
        </p:nvSpPr>
        <p:spPr>
          <a:xfrm>
            <a:off x="142875" y="3071813"/>
            <a:ext cx="571500" cy="857250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ลูกศรโค้งขวา 8"/>
          <p:cNvSpPr/>
          <p:nvPr/>
        </p:nvSpPr>
        <p:spPr>
          <a:xfrm>
            <a:off x="142875" y="4786313"/>
            <a:ext cx="571500" cy="1000125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00361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74720A-E385-49FE-B913-1FC3D3B9AB01}" type="slidenum">
              <a:rPr lang="en-US" smtClean="0"/>
              <a:pPr/>
              <a:t>113</a:t>
            </a:fld>
            <a:endParaRPr lang="th-TH" smtClean="0"/>
          </a:p>
        </p:txBody>
      </p:sp>
      <p:pic>
        <p:nvPicPr>
          <p:cNvPr id="100362" name="รูปภาพ 4" descr="atoon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0"/>
            <a:ext cx="12144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428596" y="357166"/>
            <a:ext cx="8143932" cy="62865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8800" dirty="0">
              <a:solidFill>
                <a:srgbClr val="00B05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00034" y="1882210"/>
            <a:ext cx="81439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b="1" dirty="0" smtClean="0">
                <a:solidFill>
                  <a:srgbClr val="00B050"/>
                </a:solidFill>
                <a:latin typeface="Cordia New" pitchFamily="34" charset="-34"/>
                <a:cs typeface="FreesiaUPC" pitchFamily="34" charset="-34"/>
              </a:rPr>
              <a:t>กรณีต่อไปนี้ไม่ถือว่าแบ่งซื้อ/แบ่งจ้าง</a:t>
            </a:r>
            <a:endParaRPr lang="th-TH" sz="9600" dirty="0">
              <a:solidFill>
                <a:srgbClr val="00B050"/>
              </a:solidFill>
            </a:endParaRPr>
          </a:p>
        </p:txBody>
      </p:sp>
      <p:pic>
        <p:nvPicPr>
          <p:cNvPr id="6" name="รูปภาพ 5" descr="ATT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571480"/>
            <a:ext cx="2500330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14313"/>
            <a:ext cx="8591550" cy="1357312"/>
          </a:xfrm>
          <a:solidFill>
            <a:srgbClr val="FFFDA3"/>
          </a:solidFill>
          <a:ln w="76200" cmpd="tri"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เงินงบประมาณที่แยกออกเป็น แต่ละรายการ  </a:t>
            </a:r>
            <a:br>
              <a:rPr lang="th-TH" b="1" dirty="0" smtClean="0">
                <a:latin typeface="Cordia New" pitchFamily="34" charset="-34"/>
                <a:cs typeface="FreesiaUPC" pitchFamily="34" charset="-34"/>
              </a:rPr>
            </a:br>
            <a:r>
              <a:rPr lang="th-TH" sz="5300" b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ไม่ถือว่าแบ่งซื้อ /แบ่งจ้าง.</a:t>
            </a:r>
            <a:endParaRPr lang="th-TH" sz="4900" b="1" u="sng" dirty="0" smtClean="0">
              <a:solidFill>
                <a:srgbClr val="C00000"/>
              </a:solidFill>
              <a:latin typeface="Cordia New" pitchFamily="34" charset="-34"/>
              <a:cs typeface="FreesiaUPC" pitchFamily="34" charset="-34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446088" y="1571625"/>
            <a:ext cx="8431212" cy="5000625"/>
          </a:xfrm>
          <a:solidFill>
            <a:srgbClr val="E1FFE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ส่วนราชการ</a:t>
            </a:r>
            <a:r>
              <a:rPr lang="th-TH" b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ได้รับการจัดสรรเงินงบประมาณ</a:t>
            </a:r>
            <a:r>
              <a:rPr lang="th-TH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b="1" u="sng" dirty="0" smtClean="0">
                <a:latin typeface="Cordia New" pitchFamily="34" charset="-34"/>
                <a:cs typeface="FreesiaUPC" pitchFamily="34" charset="-34"/>
              </a:rPr>
              <a:t>โครงการจ้างก่อสร้างอาคาร </a:t>
            </a:r>
            <a:r>
              <a:rPr lang="th-TH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ซึ่ง</a:t>
            </a:r>
            <a:r>
              <a:rPr lang="th-TH" b="1" u="sng" dirty="0" smtClean="0">
                <a:latin typeface="Cordia New" pitchFamily="34" charset="-34"/>
                <a:cs typeface="FreesiaUPC" pitchFamily="34" charset="-34"/>
              </a:rPr>
              <a:t>มีหลายอาคาร โดยเงินระบุ</a:t>
            </a:r>
            <a:r>
              <a:rPr lang="th-TH" b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จำแนกเป็นรายอาคาร </a:t>
            </a:r>
          </a:p>
          <a:p>
            <a:pPr eaLnBrk="1" hangingPunct="1"/>
            <a:r>
              <a:rPr lang="th-TH" b="1" u="sng" dirty="0" smtClean="0">
                <a:latin typeface="Cordia New" pitchFamily="34" charset="-34"/>
                <a:cs typeface="FreesiaUPC" pitchFamily="34" charset="-34"/>
              </a:rPr>
              <a:t>ถือว่า </a:t>
            </a:r>
            <a:r>
              <a:rPr lang="th-TH" b="1" u="sng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เงินงบประมาณค่าก่อสร้างอาคารของแต่ละอาคารแยกออกจากกัน </a:t>
            </a:r>
            <a:r>
              <a:rPr lang="th-TH" b="1" dirty="0" smtClean="0">
                <a:solidFill>
                  <a:srgbClr val="000099"/>
                </a:solidFill>
                <a:latin typeface="Cordia New" pitchFamily="34" charset="-34"/>
                <a:cs typeface="FreesiaUPC" pitchFamily="34" charset="-34"/>
              </a:rPr>
              <a:t> </a:t>
            </a: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การดำเนินการจัดจ้างก่อสร้างอาคาร สามารถดำเนินการได้ในลักษณะหนึ่งลักษณะใดดังนี้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</a:rPr>
              <a:t>ประกวดราคาเป็นรายครั้ง ๆ ละอาคาร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latin typeface="Cordia New" pitchFamily="34" charset="-34"/>
                <a:cs typeface="FreesiaUPC" pitchFamily="34" charset="-34"/>
              </a:rPr>
              <a:t>ประกวดราคาเป็นรายครั้ง ๆ ละกลุ่มอาคาร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solidFill>
                  <a:srgbClr val="006600"/>
                </a:solidFill>
                <a:latin typeface="Cordia New" pitchFamily="34" charset="-34"/>
                <a:cs typeface="FreesiaUPC" pitchFamily="34" charset="-34"/>
              </a:rPr>
              <a:t>ประกวดราคาเป็นรายครั้ง ๆ ละหลายกลุ่มอาคาร</a:t>
            </a:r>
          </a:p>
          <a:p>
            <a:pPr marL="971550" lvl="1" indent="-514350" eaLnBrk="1" hangingPunct="1">
              <a:buFontTx/>
              <a:buAutoNum type="arabicPeriod"/>
            </a:pP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ประกวดราคาครั้งเดียวกันทุกอาคาร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FDEF85-01F7-4F39-82AF-72D3CA283AAE}" type="slidenum">
              <a:rPr lang="en-US"/>
              <a:pPr>
                <a:defRPr/>
              </a:pPr>
              <a:t>115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577262" cy="1714500"/>
          </a:xfrm>
          <a:solidFill>
            <a:srgbClr val="FFFF00"/>
          </a:solidFill>
          <a:ln w="57150">
            <a:solidFill>
              <a:srgbClr val="00B0F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300" b="1" dirty="0" smtClean="0">
                <a:solidFill>
                  <a:srgbClr val="FF0000"/>
                </a:solidFill>
                <a:cs typeface="FreesiaUPC" pitchFamily="34" charset="-34"/>
              </a:rPr>
              <a:t>การแบ่งวงเงินและ</a:t>
            </a:r>
            <a:r>
              <a:rPr lang="th-TH" sz="5300" b="1" u="sng" dirty="0" smtClean="0">
                <a:solidFill>
                  <a:srgbClr val="FF0000"/>
                </a:solidFill>
                <a:cs typeface="FreesiaUPC" pitchFamily="34" charset="-34"/>
              </a:rPr>
              <a:t>กระจายอำนาจ </a:t>
            </a:r>
            <a:r>
              <a:rPr lang="th-TH" sz="4000" b="1" u="sng" dirty="0" smtClean="0">
                <a:cs typeface="FreesiaUPC" pitchFamily="34" charset="-34"/>
              </a:rPr>
              <a:t/>
            </a:r>
            <a:br>
              <a:rPr lang="th-TH" sz="4000" b="1" u="sng" dirty="0" smtClean="0">
                <a:cs typeface="FreesiaUPC" pitchFamily="34" charset="-34"/>
              </a:rPr>
            </a:br>
            <a:r>
              <a:rPr lang="th-TH" sz="4000" b="1" dirty="0" smtClean="0">
                <a:cs typeface="FreesiaUPC" pitchFamily="34" charset="-34"/>
              </a:rPr>
              <a:t>ในการจัดซื้อ/จัดจ้างไปให้หน่วยงานย่อยแต่ละแห่ง           	ในสังกัดไปจัดหาเอง ไม่ถือว่าแบ่งซื้อ/แบ่งจ้าง</a:t>
            </a:r>
            <a:endParaRPr lang="th-TH" sz="4000" dirty="0" smtClean="0"/>
          </a:p>
        </p:txBody>
      </p:sp>
      <p:sp>
        <p:nvSpPr>
          <p:cNvPr id="29699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85750" y="2000240"/>
            <a:ext cx="8715375" cy="2500312"/>
          </a:xfrm>
          <a:solidFill>
            <a:srgbClr val="FFFFFF"/>
          </a:solidFill>
          <a:ln>
            <a:solidFill>
              <a:srgbClr val="990099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แต่เมื่อหน่วยงานย่อยที่ได้รับมอบอำนาจมาแล้ว 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หรือได้รับอนุมัติเงินประจำงวดมาในคราวเดียวกัน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ก็สมควรจัดซื้อจัดจ้างรวมเป็นครั้งเดียวกันด้วย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 </a:t>
            </a:r>
          </a:p>
        </p:txBody>
      </p:sp>
      <p:sp>
        <p:nvSpPr>
          <p:cNvPr id="105476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57188" y="4000504"/>
            <a:ext cx="8577262" cy="2714625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 typeface="Wingdings" pitchFamily="2" charset="2"/>
              <a:buChar char="ü"/>
            </a:pPr>
            <a:r>
              <a:rPr lang="th-TH" sz="3600" b="1" dirty="0" smtClean="0">
                <a:cs typeface="FreesiaUPC" pitchFamily="34" charset="-34"/>
              </a:rPr>
              <a:t>แต่เพื่อสะดวกในการพิจารณาราคา</a:t>
            </a:r>
          </a:p>
          <a:p>
            <a:pPr algn="ctr" eaLnBrk="1" hangingPunct="1"/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อาจกำหนดเงื่อนไขในการตัดสินราคาว่า จะ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พิจารณาราคารวม หรือราคาต่อหน่วย หรือต่อรายการ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แล้วแต่กรณี ตามความจำเป็นได้ด้วย </a:t>
            </a:r>
            <a:r>
              <a:rPr lang="th-TH" sz="3600" b="1" dirty="0" smtClean="0">
                <a:cs typeface="FreesiaUPC" pitchFamily="34" charset="-34"/>
              </a:rPr>
              <a:t>(มติ</a:t>
            </a:r>
            <a:r>
              <a:rPr lang="th-TH" sz="3600" b="1" dirty="0" err="1" smtClean="0">
                <a:cs typeface="FreesiaUPC" pitchFamily="34" charset="-34"/>
              </a:rPr>
              <a:t>กวพ.</a:t>
            </a:r>
            <a:r>
              <a:rPr lang="th-TH" sz="3600" b="1" dirty="0" smtClean="0">
                <a:cs typeface="FreesiaUPC" pitchFamily="34" charset="-34"/>
              </a:rPr>
              <a:t>๓๐ก.ย.๔๕)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9D395-E0BD-4A7B-81D4-E9D4B41C65BC}" type="slidenum">
              <a:rPr lang="en-US"/>
              <a:pPr>
                <a:defRPr/>
              </a:pPr>
              <a:t>116</a:t>
            </a:fld>
            <a:endParaRPr lang="th-TH"/>
          </a:p>
        </p:txBody>
      </p:sp>
      <p:sp>
        <p:nvSpPr>
          <p:cNvPr id="5" name="ปุ่มปฏิบัติการ: หน้าแรก 4">
            <a:hlinkClick r:id="" action="ppaction://hlinkshowjump?jump=firstslide" highlightClick="1"/>
          </p:cNvPr>
          <p:cNvSpPr/>
          <p:nvPr/>
        </p:nvSpPr>
        <p:spPr>
          <a:xfrm>
            <a:off x="357188" y="5572125"/>
            <a:ext cx="357187" cy="428625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ลูกศรโค้งขวา 6"/>
          <p:cNvSpPr/>
          <p:nvPr/>
        </p:nvSpPr>
        <p:spPr>
          <a:xfrm>
            <a:off x="285750" y="4000500"/>
            <a:ext cx="642938" cy="714375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55D32-F59C-48E2-9141-E222BCCAED71}" type="slidenum">
              <a:rPr lang="en-US"/>
              <a:pPr>
                <a:defRPr/>
              </a:pPr>
              <a:t>117</a:t>
            </a:fld>
            <a:endParaRPr lang="th-TH"/>
          </a:p>
        </p:txBody>
      </p:sp>
      <p:sp>
        <p:nvSpPr>
          <p:cNvPr id="9" name="รูปหกเหลี่ยม 8"/>
          <p:cNvSpPr/>
          <p:nvPr/>
        </p:nvSpPr>
        <p:spPr>
          <a:xfrm>
            <a:off x="214313" y="71438"/>
            <a:ext cx="8572500" cy="1285860"/>
          </a:xfrm>
          <a:prstGeom prst="hexagon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กรณีมีเหตุผลความจำเป็นเร่งด่วน</a:t>
            </a:r>
          </a:p>
          <a:p>
            <a:pPr algn="ctr">
              <a:defRPr/>
            </a:pP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ล่าช้าจะเสียหายแก่ราชการ</a:t>
            </a:r>
            <a:endParaRPr lang="th-TH" sz="4800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142875" y="1500174"/>
            <a:ext cx="8858250" cy="5214974"/>
          </a:xfrm>
          <a:prstGeom prst="roundRect">
            <a:avLst/>
          </a:prstGeom>
          <a:solidFill>
            <a:srgbClr val="FFFF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 smtClean="0">
                <a:solidFill>
                  <a:srgbClr val="002060"/>
                </a:solidFill>
                <a:cs typeface="FreesiaUPC" pitchFamily="34" charset="-34"/>
              </a:rPr>
              <a:t>ส่วน</a:t>
            </a:r>
            <a:r>
              <a:rPr lang="th-TH" sz="3200" b="1" dirty="0">
                <a:solidFill>
                  <a:srgbClr val="002060"/>
                </a:solidFill>
                <a:cs typeface="FreesiaUPC" pitchFamily="34" charset="-34"/>
              </a:rPr>
              <a:t>ราชการ ก. 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</a:rPr>
              <a:t>จะจ้างทำวารสารอิเล็กทรอนิกส์</a:t>
            </a:r>
            <a:r>
              <a:rPr lang="th-TH" sz="3200" b="1" i="1" u="sng" dirty="0">
                <a:solidFill>
                  <a:srgbClr val="FF0000"/>
                </a:solidFill>
                <a:cs typeface="FreesiaUPC" pitchFamily="34" charset="-34"/>
              </a:rPr>
              <a:t>ในวงเงินสอบ</a:t>
            </a:r>
            <a:r>
              <a:rPr lang="th-TH" sz="3200" b="1" i="1" u="sng" dirty="0" smtClean="0">
                <a:solidFill>
                  <a:srgbClr val="FF0000"/>
                </a:solidFill>
                <a:cs typeface="FreesiaUPC" pitchFamily="34" charset="-34"/>
              </a:rPr>
              <a:t>ราคา</a:t>
            </a:r>
          </a:p>
          <a:p>
            <a:pPr marL="542925" indent="-542925">
              <a:buFont typeface="Wingdings" pitchFamily="2" charset="2"/>
              <a:buChar char="q"/>
              <a:defRPr/>
            </a:pP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 แต่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เนื่องจากมีความจำเป็นต้องให้วารสารออกทันในเดือนตุลาคมและ</a:t>
            </a: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พฤศจิกายน</a:t>
            </a:r>
          </a:p>
          <a:p>
            <a:pPr marL="542925" indent="-542925">
              <a:buFont typeface="Wingdings" pitchFamily="2" charset="2"/>
              <a:buChar char="q"/>
              <a:defRPr/>
            </a:pP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 หาก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ใช้วิธีสอบราคาจะไม่ทันการ ทำให้ราชการเสียหาย จึงขอจ้างโดยวิธีตกลง</a:t>
            </a: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ราคา ๒ 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เดือนไปก่อน ส่วนที่เหลืออีก ๑๒ </a:t>
            </a:r>
            <a:r>
              <a:rPr lang="th-TH" b="1" dirty="0" smtClean="0">
                <a:solidFill>
                  <a:srgbClr val="002060"/>
                </a:solidFill>
                <a:cs typeface="FreesiaUPC" pitchFamily="34" charset="-34"/>
              </a:rPr>
              <a:t>เดือน วงเงิน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เกิน ๑ แสนจะใช้วิธีสอบราคาต่อไป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ถือว่า </a:t>
            </a:r>
            <a:r>
              <a:rPr lang="th-TH" b="1" u="sng" dirty="0">
                <a:solidFill>
                  <a:srgbClr val="C00000"/>
                </a:solidFill>
                <a:cs typeface="FreesiaUPC" pitchFamily="34" charset="-34"/>
              </a:rPr>
              <a:t>มีเหตุผลความจำเป็น โดยมิได้มีเจตนา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ที่จะลดวงเงินให้ต่ำกว่าที่กำหนดโดยวิธีหนึ่งวิธีใด จึงสามารถดำเนินการได้โดยไม่ถือว่าแบ่งจ้าง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428596" y="71414"/>
            <a:ext cx="8429684" cy="1285884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กรมประมงหารือแนวทางปฏิบัติในการจ้างเหมาเอกชนดำเนินงานว่า</a:t>
            </a:r>
            <a:r>
              <a:rPr lang="th-TH" sz="3600" b="1" i="1" u="sng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เป็นการแบ่งซื้อ/แบ่งจ้าง หรือไม่ ? </a:t>
            </a:r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1500174"/>
            <a:ext cx="9001156" cy="51435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b="1" i="1" u="sng" dirty="0" smtClean="0">
              <a:solidFill>
                <a:srgbClr val="003300"/>
              </a:solidFill>
              <a:latin typeface="Antique Olive Compact" pitchFamily="34" charset="0"/>
              <a:cs typeface="FreesiaUPC" pitchFamily="34" charset="-34"/>
            </a:endParaRPr>
          </a:p>
          <a:p>
            <a:r>
              <a:rPr lang="th-TH" sz="3600" b="1" i="1" u="sng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มติ</a:t>
            </a:r>
            <a:r>
              <a:rPr lang="th-TH" sz="3600" b="1" i="1" u="sng" dirty="0" err="1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กวพ.</a:t>
            </a:r>
            <a:r>
              <a:rPr lang="th-TH" sz="3600" b="1" i="1" u="sng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ครั้งที่๔๙/๒๕๕๓</a:t>
            </a:r>
          </a:p>
          <a:p>
            <a:pPr marL="363538" indent="-363538"/>
            <a:r>
              <a:rPr lang="th-TH" sz="3600" b="1" i="1" u="sng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๑.กรมประมงจำเป็นต้องบุคคลที่มีความรู้ ความสามารถ มีประสบการณ์ และมีความชำนาญเฉพาะตัว เพื่อให้ทำงานเฉพาะอย่าง ตามที่แผนงานกำหนดไว้ </a:t>
            </a:r>
            <a:r>
              <a:rPr lang="th-TH" sz="36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โดยเห็นผลงานของผู้นั้นมาก่อนแล้ว ถือว่าเป็นการจ้างผู้มีความชำนาญเฉพาะตัว เพื่อให้ทำงานเฉพาะอย่างตามระเบียบฯข้อ ๒๔(๑)</a:t>
            </a:r>
          </a:p>
          <a:p>
            <a:pPr marL="261938" indent="-261938">
              <a:buFont typeface="Wingdings" pitchFamily="2" charset="2"/>
              <a:buChar char="ü"/>
            </a:pP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ดังนั้น ในการทำสัญญาจ้าง กรมฯจึง</a:t>
            </a:r>
            <a:r>
              <a:rPr lang="th-TH" sz="3600" b="1" i="1" u="sng" dirty="0" smtClean="0">
                <a:solidFill>
                  <a:srgbClr val="7030A0"/>
                </a:solidFill>
                <a:latin typeface="Antique Olive Compact" pitchFamily="34" charset="0"/>
                <a:cs typeface="FreesiaUPC" pitchFamily="34" charset="-34"/>
              </a:rPr>
              <a:t>สามารถจ้างเหมาเป็นรายบุคคลได้</a:t>
            </a: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โดย</a:t>
            </a:r>
            <a:r>
              <a:rPr lang="th-TH" sz="3600" b="1" i="1" u="sng" dirty="0" smtClean="0">
                <a:solidFill>
                  <a:srgbClr val="F307C6"/>
                </a:solidFill>
                <a:latin typeface="Antique Olive Compact" pitchFamily="34" charset="0"/>
                <a:cs typeface="FreesiaUPC" pitchFamily="34" charset="-34"/>
              </a:rPr>
              <a:t>ไม่ถือว่าเป็นการแบ่งซื้อ/แบ่งจ้าง                 </a:t>
            </a: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ตามระเบียบฯ ข้อ ๒๒ วรรคสอง</a:t>
            </a:r>
          </a:p>
          <a:p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 </a:t>
            </a:r>
            <a:endParaRPr lang="th-TH" sz="3600" i="1" u="sng" dirty="0">
              <a:solidFill>
                <a:srgbClr val="0000CC"/>
              </a:solidFill>
            </a:endParaRPr>
          </a:p>
        </p:txBody>
      </p:sp>
      <p:pic>
        <p:nvPicPr>
          <p:cNvPr id="4" name="รูปภาพ 3" descr="reply-0000003268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5750" y="928670"/>
            <a:ext cx="1238250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มุมมน 2"/>
          <p:cNvSpPr/>
          <p:nvPr/>
        </p:nvSpPr>
        <p:spPr>
          <a:xfrm>
            <a:off x="285720" y="1071546"/>
            <a:ext cx="8643998" cy="55721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4000" b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endParaRPr lang="th-TH" b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endParaRPr lang="th-TH" b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r>
              <a:rPr lang="th-TH" sz="3600" b="1" u="sng" dirty="0" smtClean="0">
                <a:solidFill>
                  <a:srgbClr val="F307C6"/>
                </a:solidFill>
                <a:latin typeface="Antique Olive Compact" pitchFamily="34" charset="0"/>
                <a:cs typeface="FreesiaUPC" pitchFamily="34" charset="-34"/>
              </a:rPr>
              <a:t>๒.วิธีการจ้าง</a:t>
            </a:r>
          </a:p>
          <a:p>
            <a:pPr marL="363538" indent="-363538">
              <a:buFont typeface="Wingdings" pitchFamily="2" charset="2"/>
              <a:buChar char="ü"/>
            </a:pPr>
            <a:r>
              <a:rPr lang="th-TH" sz="3600" b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หากวงเงินตามสัญญาแต่ละราย  ครั้งหนึ่งมีวงเงิน</a:t>
            </a:r>
          </a:p>
          <a:p>
            <a:pPr marL="363538"/>
            <a:r>
              <a:rPr lang="th-TH" sz="3600" b="1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-ไม่เกิน ๑ แสนบาท ก็ชอบที่จะจ้างโดยวิธีตกลงราคาได้</a:t>
            </a:r>
          </a:p>
          <a:p>
            <a:pPr marL="363538" indent="-363538">
              <a:buFont typeface="Wingdings" pitchFamily="2" charset="2"/>
              <a:buChar char="ü"/>
            </a:pPr>
            <a:r>
              <a:rPr lang="th-TH" sz="3600" b="1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-เกิน ๑ แสนบาท ก็ชอบที่จะจ้างโดยวิธีพิเศษได้ตามระเบียบฯข้อ ๒๔(๑) โดยอนุโลม</a:t>
            </a:r>
          </a:p>
          <a:p>
            <a:pPr marL="363538" indent="-363538"/>
            <a:r>
              <a:rPr lang="th-TH" sz="3600" b="1" i="1" u="sng" dirty="0" smtClean="0">
                <a:solidFill>
                  <a:srgbClr val="F307C6"/>
                </a:solidFill>
                <a:latin typeface="Antique Olive Compact" pitchFamily="34" charset="0"/>
                <a:cs typeface="FreesiaUPC" pitchFamily="34" charset="-34"/>
              </a:rPr>
              <a:t>๓.การจ่ายค่าจ้างเพิ่มเติม กระทำได้ ๓ แนวทางดังนี้</a:t>
            </a:r>
          </a:p>
          <a:p>
            <a:pPr marL="363538"/>
            <a:r>
              <a:rPr lang="th-TH" sz="3600" b="1" i="1" u="sng" dirty="0" smtClean="0">
                <a:solidFill>
                  <a:schemeClr val="tx1"/>
                </a:solidFill>
                <a:latin typeface="Antique Olive Compact" pitchFamily="34" charset="0"/>
                <a:cs typeface="FreesiaUPC" pitchFamily="34" charset="-34"/>
              </a:rPr>
              <a:t>แนวทางที่ ๑ </a:t>
            </a:r>
            <a:r>
              <a:rPr lang="th-TH" sz="3600" b="1" i="1" u="sng" dirty="0" smtClean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หากได้กำหนดเงื่อนไขการจ่ายค่าตอบแทนอื่นโดยคิดเป็นค่าจ้างเพิ่มเติมไว้ในสัญญานอกเหนือจากเนื้องานปกติแล้ว ก็กระทำได้</a:t>
            </a:r>
          </a:p>
          <a:p>
            <a:pPr marL="363538"/>
            <a:endParaRPr lang="th-TH" b="1" i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pPr marL="363538" indent="-363538"/>
            <a:endParaRPr lang="th-TH" b="1" i="1" u="sng" dirty="0" smtClean="0">
              <a:solidFill>
                <a:srgbClr val="F307C6"/>
              </a:solidFill>
              <a:latin typeface="Antique Olive Compact" pitchFamily="34" charset="0"/>
              <a:cs typeface="FreesiaUPC" pitchFamily="34" charset="-34"/>
            </a:endParaRPr>
          </a:p>
          <a:p>
            <a:endParaRPr lang="th-TH" b="1" dirty="0" smtClean="0">
              <a:solidFill>
                <a:schemeClr val="tx1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0" y="0"/>
            <a:ext cx="9144000" cy="100010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chemeClr val="bg1"/>
                </a:solidFill>
                <a:latin typeface="Antique Olive Compact" pitchFamily="34" charset="0"/>
                <a:cs typeface="FreesiaUPC" pitchFamily="34" charset="-34"/>
              </a:rPr>
              <a:t>สำหรับวิธีการจ้างเหมาเอกชนดำเนินงาน</a:t>
            </a:r>
            <a:endParaRPr lang="th-TH" sz="44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ดและมนมุมสี่เหลี่ยมหนึ่งมุม 2"/>
          <p:cNvSpPr/>
          <p:nvPr/>
        </p:nvSpPr>
        <p:spPr>
          <a:xfrm>
            <a:off x="214282" y="71414"/>
            <a:ext cx="8715436" cy="657227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3538"/>
            <a:endParaRPr lang="th-TH" b="1" i="1" u="sng" dirty="0" smtClean="0">
              <a:solidFill>
                <a:srgbClr val="C00000"/>
              </a:solidFill>
              <a:latin typeface="Antique Olive Compact" pitchFamily="34" charset="0"/>
              <a:cs typeface="FreesiaUPC" pitchFamily="34" charset="-34"/>
            </a:endParaRPr>
          </a:p>
          <a:p>
            <a:pPr marL="363538"/>
            <a:r>
              <a:rPr lang="th-TH" sz="3600" b="1" i="1" u="sng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แนวทางที่๒ </a:t>
            </a:r>
          </a:p>
          <a:p>
            <a:pPr marL="363538">
              <a:buFont typeface="Wingdings" pitchFamily="2" charset="2"/>
              <a:buChar char="ü"/>
            </a:pPr>
            <a:r>
              <a:rPr lang="th-TH" sz="3600" b="1" i="1" u="sng" dirty="0" smtClean="0">
                <a:solidFill>
                  <a:srgbClr val="800080"/>
                </a:solidFill>
                <a:latin typeface="Antique Olive Compact" pitchFamily="34" charset="0"/>
                <a:cs typeface="FreesiaUPC" pitchFamily="34" charset="-34"/>
              </a:rPr>
              <a:t>หากไม่ได้ระบุเงื่อนไขการจ่ายค่าจ้างเพิ่มเติมไว้ในสัญญาตั้งแต่แรกตามแนวทางที่๑ ก็สามารถแก้ไขสัญญาจ้างได้ แต่ต้องเป็นเรื่องที่อยู่ภายใต้เนื้องานหรือขอบวัตถุประสงค์เดิม</a:t>
            </a:r>
          </a:p>
          <a:p>
            <a:pPr marL="363538"/>
            <a:r>
              <a:rPr lang="th-TH" sz="3600" b="1" i="1" u="sng" dirty="0" smtClean="0">
                <a:solidFill>
                  <a:srgbClr val="FF0000"/>
                </a:solidFill>
                <a:latin typeface="Antique Olive Compact" pitchFamily="34" charset="0"/>
                <a:cs typeface="FreesiaUPC" pitchFamily="34" charset="-34"/>
              </a:rPr>
              <a:t>แนวทางที่ ๓</a:t>
            </a:r>
          </a:p>
          <a:p>
            <a:pPr>
              <a:buFont typeface="Wingdings" pitchFamily="2" charset="2"/>
              <a:buChar char="Ø"/>
            </a:pPr>
            <a:r>
              <a:rPr lang="th-TH" sz="3600" b="1" i="1" dirty="0" smtClean="0">
                <a:solidFill>
                  <a:srgbClr val="6600CC"/>
                </a:solidFill>
                <a:latin typeface="Antique Olive Compact" pitchFamily="34" charset="0"/>
                <a:cs typeface="FreesiaUPC" pitchFamily="34" charset="-34"/>
              </a:rPr>
              <a:t>หากเป็นกรณีที่จะให้ทำงานเพิ่มเติมที่ไม่ได้อยู่ในขอบวัตถุประสงค์ของเนื้องานตามสัญญาจ้างที่ทำไว้เดิม </a:t>
            </a:r>
          </a:p>
          <a:p>
            <a:pPr lvl="1"/>
            <a:r>
              <a:rPr lang="th-TH" sz="3600" b="1" i="1" dirty="0" smtClean="0">
                <a:solidFill>
                  <a:srgbClr val="6600CC"/>
                </a:solidFill>
                <a:latin typeface="Antique Olive Compact" pitchFamily="34" charset="0"/>
                <a:cs typeface="FreesiaUPC" pitchFamily="34" charset="-34"/>
              </a:rPr>
              <a:t>-</a:t>
            </a:r>
            <a:r>
              <a:rPr lang="th-TH" sz="3600" b="1" i="1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กรณีนี้ย่อม</a:t>
            </a:r>
            <a:r>
              <a:rPr lang="th-TH" sz="3600" b="1" i="1" dirty="0" smtClean="0">
                <a:solidFill>
                  <a:srgbClr val="C00000"/>
                </a:solidFill>
                <a:latin typeface="Antique Olive Compact" pitchFamily="34" charset="0"/>
                <a:cs typeface="FreesiaUPC" pitchFamily="34" charset="-34"/>
              </a:rPr>
              <a:t>ไม่สามารถแก้ไขเปลี่ยนแปลงสัญญาได้  </a:t>
            </a:r>
            <a:r>
              <a:rPr lang="th-TH" sz="3600" b="1" i="1" dirty="0" smtClean="0">
                <a:solidFill>
                  <a:srgbClr val="003300"/>
                </a:solidFill>
                <a:latin typeface="Antique Olive Compact" pitchFamily="34" charset="0"/>
                <a:cs typeface="FreesiaUPC" pitchFamily="34" charset="-34"/>
              </a:rPr>
              <a:t>กรมฯจะต้องจัดหาใหม่ และหากมีเหตุผลที่ต้องจ้างรายเดิมก็สามารถจ้างโดยวิธีพิเศษตามระเบียบฯข้อ๒๔(๕)ได้โดยอนุโลม</a:t>
            </a:r>
          </a:p>
          <a:p>
            <a:pPr marL="363538"/>
            <a:endParaRPr lang="th-TH" b="1" i="1" u="sng" dirty="0" smtClean="0">
              <a:solidFill>
                <a:srgbClr val="800080"/>
              </a:solidFill>
              <a:latin typeface="Antique Olive Compact" pitchFamily="34" charset="0"/>
              <a:cs typeface="FreesiaUPC" pitchFamily="34" charset="-34"/>
            </a:endParaRPr>
          </a:p>
        </p:txBody>
      </p:sp>
      <p:pic>
        <p:nvPicPr>
          <p:cNvPr id="4" name="รูปภาพ 3" descr="16kxhn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2912" y="6243660"/>
            <a:ext cx="638175" cy="471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66B45D-E3ED-4003-A051-284B110BDC41}" type="slidenum">
              <a:rPr lang="en-US" smtClean="0"/>
              <a:pPr/>
              <a:t>121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142875"/>
            <a:ext cx="8786813" cy="17145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dirty="0">
                <a:solidFill>
                  <a:srgbClr val="FF0000"/>
                </a:solidFill>
                <a:cs typeface="FreesiaUPC" pitchFamily="34" charset="-34"/>
              </a:rPr>
              <a:t>การซื้อ/จ้าง   โดยวิธีตกลงราคา </a:t>
            </a:r>
            <a:r>
              <a:rPr lang="th-TH" sz="4400" b="1" dirty="0">
                <a:solidFill>
                  <a:srgbClr val="002060"/>
                </a:solidFill>
                <a:cs typeface="FreesiaUPC" pitchFamily="34" charset="-34"/>
              </a:rPr>
              <a:t>                       </a:t>
            </a:r>
          </a:p>
          <a:p>
            <a:pPr>
              <a:defRPr/>
            </a:pPr>
            <a:r>
              <a:rPr lang="th-TH" sz="4400" b="1" dirty="0">
                <a:solidFill>
                  <a:srgbClr val="002060"/>
                </a:solidFill>
                <a:cs typeface="FreesiaUPC" pitchFamily="34" charset="-34"/>
              </a:rPr>
              <a:t>(เป็นการจัดหาพัสดุ   วงเงินไม่เกิน ๑ แสนบาท </a:t>
            </a:r>
          </a:p>
          <a:p>
            <a:pPr>
              <a:defRPr/>
            </a:pPr>
            <a:r>
              <a:rPr lang="th-TH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(ข้อ๓๙ วรรคแรก)</a:t>
            </a:r>
            <a:r>
              <a:rPr lang="th-TH" b="1" dirty="0">
                <a:solidFill>
                  <a:srgbClr val="002060"/>
                </a:solidFill>
                <a:cs typeface="FreesiaUPC" pitchFamily="34" charset="-34"/>
              </a:rPr>
              <a:t>)</a:t>
            </a:r>
            <a:r>
              <a:rPr lang="th-TH" b="1" dirty="0">
                <a:solidFill>
                  <a:srgbClr val="FF0000"/>
                </a:solidFill>
                <a:cs typeface="FreesiaUPC" pitchFamily="34" charset="-34"/>
              </a:rPr>
              <a:t>มีวิธีปฏิบัติดังนี้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357188" y="2000250"/>
            <a:ext cx="7358062" cy="928688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3038" indent="-173038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latin typeface="BrowalliaUPC" pitchFamily="34" charset="-34"/>
                <a:cs typeface="EucrosiaUPC" pitchFamily="18" charset="-34"/>
              </a:rPr>
              <a:t>๑.</a:t>
            </a: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เมื่อหัวหน้าส่วนราชการได้รับความเห็นชอบรายงานขอซื้อ/ขอจ้าง ตามที่เจ้าหน้าที่พัสดุเสนอแล้ว</a:t>
            </a:r>
            <a:endParaRPr lang="th-TH" sz="3600" b="1" dirty="0">
              <a:solidFill>
                <a:schemeClr val="tx1"/>
              </a:solidFill>
              <a:latin typeface="BrowalliaUPC" pitchFamily="34" charset="-34"/>
              <a:cs typeface="EucrosiaUPC" pitchFamily="18" charset="-34"/>
            </a:endParaRPr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1143000" y="4643438"/>
            <a:ext cx="7929563" cy="1928812"/>
          </a:xfrm>
          <a:prstGeom prst="roundRect">
            <a:avLst/>
          </a:prstGeom>
          <a:solidFill>
            <a:srgbClr val="FFEBF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tabLst>
                <a:tab pos="444500" algn="l"/>
              </a:tabLst>
              <a:defRPr/>
            </a:pPr>
            <a:r>
              <a:rPr lang="th-TH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๓.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หลังจากนั้น 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ใ</a:t>
            </a: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ห้หัวหน้า</a:t>
            </a:r>
            <a:r>
              <a:rPr lang="th-TH" sz="3200" b="1" u="sng" dirty="0" err="1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พัสดุ เขียนใบสั่งซื้อ/สั่งจ้าง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	</a:t>
            </a:r>
            <a:r>
              <a:rPr lang="th-TH" sz="3200" b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ได้ภายใน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ว</a:t>
            </a:r>
            <a:r>
              <a:rPr lang="th-TH" sz="3200" b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งเงินที่ได้รับความเห็นชอบจากหัวหน้า-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tabLst>
                <a:tab pos="444500" algn="l"/>
              </a:tabLst>
              <a:defRPr/>
            </a:pP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  </a:t>
            </a:r>
            <a:r>
              <a:rPr lang="th-TH" sz="3200" b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ส่วนราชการตามที่ได้มีการรายงานขอซื้อ/จ้างไว้แล้วนั้น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928688" y="3071813"/>
            <a:ext cx="7786687" cy="1428750"/>
          </a:xfrm>
          <a:prstGeom prst="roundRect">
            <a:avLst/>
          </a:prstGeom>
          <a:solidFill>
            <a:srgbClr val="D2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๒.</a:t>
            </a: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ให้เจ้าหน้าที่พัสดุไป</a:t>
            </a:r>
            <a:r>
              <a:rPr lang="th-TH" sz="4000" b="1" u="sng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ติดต่อตกลงราคา</a:t>
            </a: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กับผู้ขาย/ผู้รับจ้างโดยตรง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(ระเบียบมิได้มีข้อกำหนดว่าต้องมีใบเสนอราคา</a:t>
            </a: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) </a:t>
            </a:r>
            <a:endParaRPr lang="th-TH" sz="3200" dirty="0"/>
          </a:p>
        </p:txBody>
      </p:sp>
      <p:sp>
        <p:nvSpPr>
          <p:cNvPr id="7" name="ลูกศรลง 6"/>
          <p:cNvSpPr/>
          <p:nvPr/>
        </p:nvSpPr>
        <p:spPr>
          <a:xfrm rot="19008274">
            <a:off x="398463" y="2870200"/>
            <a:ext cx="644525" cy="10033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 rot="18862338">
            <a:off x="491331" y="4496594"/>
            <a:ext cx="785813" cy="113982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DF8679-8A89-47D0-89FF-A0BB721B4B21}" type="slidenum">
              <a:rPr lang="en-US" smtClean="0"/>
              <a:pPr/>
              <a:t>122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71438"/>
            <a:ext cx="8786813" cy="12858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400" b="1" i="1" u="sng" dirty="0">
                <a:solidFill>
                  <a:srgbClr val="007033"/>
                </a:solidFill>
                <a:cs typeface="FreesiaUPC" pitchFamily="34" charset="-34"/>
              </a:rPr>
              <a:t>การซื้อ/จ้าง วิธีตกลงราคา </a:t>
            </a:r>
            <a:r>
              <a:rPr lang="th-TH" sz="4000" b="1" dirty="0">
                <a:solidFill>
                  <a:srgbClr val="007033"/>
                </a:solidFill>
                <a:cs typeface="FreesiaUPC" pitchFamily="34" charset="-34"/>
              </a:rPr>
              <a:t>กรณีมีความจำเป็นเร่งด่วน </a:t>
            </a:r>
            <a:br>
              <a:rPr lang="th-TH" sz="4000" b="1" dirty="0">
                <a:solidFill>
                  <a:srgbClr val="007033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rgbClr val="007033"/>
                </a:solidFill>
                <a:cs typeface="FreesiaUPC" pitchFamily="34" charset="-34"/>
              </a:rPr>
              <a:t>ที่</a:t>
            </a:r>
            <a:r>
              <a:rPr lang="th-TH" sz="40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ไม่อาจคาดหมายไว้ก่อนล่วงหน้าได้ </a:t>
            </a:r>
            <a:r>
              <a:rPr lang="th-TH" sz="32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(ข้อ๓๙วรรค </a:t>
            </a:r>
            <a:r>
              <a:rPr lang="th-TH" sz="40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๒</a:t>
            </a:r>
            <a:r>
              <a:rPr lang="th-TH" sz="4400" b="1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)</a:t>
            </a:r>
            <a:r>
              <a:rPr lang="th-TH" sz="4400" dirty="0">
                <a:solidFill>
                  <a:srgbClr val="007033"/>
                </a:solidFill>
                <a:latin typeface="BrowalliaUPC" pitchFamily="34" charset="-34"/>
                <a:cs typeface="FreesiaUPC" pitchFamily="34" charset="-34"/>
              </a:rPr>
              <a:t> </a:t>
            </a:r>
            <a:endParaRPr lang="th-TH" sz="4400" dirty="0">
              <a:solidFill>
                <a:srgbClr val="007033"/>
              </a:solidFill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1357313"/>
            <a:ext cx="9144000" cy="1071562"/>
          </a:xfrm>
          <a:prstGeom prst="chevron">
            <a:avLst/>
          </a:prstGeom>
          <a:solidFill>
            <a:srgbClr val="FFEBFA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2075" indent="-920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ใช้กับ</a:t>
            </a:r>
            <a:r>
              <a:rPr lang="th-TH" sz="3200" b="1" u="sng" dirty="0">
                <a:solidFill>
                  <a:srgbClr val="202394"/>
                </a:solidFill>
                <a:latin typeface="BrowalliaUPC" pitchFamily="34" charset="-34"/>
                <a:cs typeface="FreesiaUPC" pitchFamily="34" charset="-34"/>
              </a:rPr>
              <a:t>กรณีจำเป็น/เร่งด่วน/</a:t>
            </a:r>
            <a:r>
              <a:rPr lang="th-TH" sz="3200" b="1" i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ที่ไม่อาจคาดหมายไว้ก่อนล่วงหน้า  โดยให้ทำรายงานขอซื้อ/จ้างภายหลัง</a:t>
            </a:r>
            <a:r>
              <a:rPr lang="th-TH" sz="2800" b="1" i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ได้</a:t>
            </a:r>
          </a:p>
        </p:txBody>
      </p:sp>
      <p:sp>
        <p:nvSpPr>
          <p:cNvPr id="5" name="เครื่องหมายบั้ง 4"/>
          <p:cNvSpPr/>
          <p:nvPr/>
        </p:nvSpPr>
        <p:spPr>
          <a:xfrm>
            <a:off x="0" y="2428875"/>
            <a:ext cx="9144000" cy="1714500"/>
          </a:xfrm>
          <a:prstGeom prst="chevron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u="sng" dirty="0">
                <a:solidFill>
                  <a:srgbClr val="202394"/>
                </a:solidFill>
                <a:latin typeface="BrowalliaUPC" pitchFamily="34" charset="-34"/>
                <a:cs typeface="FreesiaUPC" pitchFamily="34" charset="-34"/>
              </a:rPr>
              <a:t>วิธีปฏิบัติ  </a:t>
            </a:r>
            <a:r>
              <a:rPr lang="th-TH" sz="36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ขั้นตอนที่ </a:t>
            </a:r>
            <a:r>
              <a:rPr lang="th-TH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(๑)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-ให้</a:t>
            </a:r>
            <a:r>
              <a:rPr lang="th-TH" sz="3600" b="1" dirty="0" err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จนท.</a:t>
            </a: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พัสดุ/</a:t>
            </a:r>
            <a:r>
              <a:rPr lang="th-TH" sz="3600" b="1" dirty="0" err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จนท.</a:t>
            </a: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ผู้รับผิดชอบ ในการปฏิบัติงานนั้น จัดซื้อ/จ้างไปก่อนได้      </a:t>
            </a:r>
          </a:p>
        </p:txBody>
      </p:sp>
      <p:sp>
        <p:nvSpPr>
          <p:cNvPr id="6" name="เครื่องหมายบั้ง 5"/>
          <p:cNvSpPr/>
          <p:nvPr/>
        </p:nvSpPr>
        <p:spPr>
          <a:xfrm>
            <a:off x="0" y="4071938"/>
            <a:ext cx="9144000" cy="1285875"/>
          </a:xfrm>
          <a:prstGeom prst="chevron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ขั้นตอนที่(๒)</a:t>
            </a:r>
            <a:r>
              <a:rPr lang="th-TH" b="1" dirty="0">
                <a:latin typeface="BrowalliaUPC" pitchFamily="34" charset="-34"/>
                <a:cs typeface="FreesiaUPC" pitchFamily="34" charset="-34"/>
              </a:rPr>
              <a:t>	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ให้จัดทำรายงานขอซื้อ/จ้าง ขอความเห็นชอบหัวหน้าส่วนราชการในภายหลัง  โดยมีสาระสำคัญเท่าที่จำเป็น</a:t>
            </a:r>
          </a:p>
        </p:txBody>
      </p:sp>
      <p:sp>
        <p:nvSpPr>
          <p:cNvPr id="7" name="เครื่องหมายบั้ง 6"/>
          <p:cNvSpPr/>
          <p:nvPr/>
        </p:nvSpPr>
        <p:spPr>
          <a:xfrm>
            <a:off x="0" y="5500688"/>
            <a:ext cx="9144000" cy="1285875"/>
          </a:xfrm>
          <a:prstGeom prst="chevron">
            <a:avLst/>
          </a:prstGeom>
          <a:solidFill>
            <a:srgbClr val="FFEBF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ขั้นตอนที่(๓)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</a:t>
            </a: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ให้ใช้รายงานที่หัวหน้าส่วนราชการเห็นชอบนั้นเป็น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หลักฐานการตรวจรับโดยอนุโลม</a:t>
            </a:r>
          </a:p>
        </p:txBody>
      </p:sp>
      <p:sp>
        <p:nvSpPr>
          <p:cNvPr id="8" name="ลูกศรลง 7"/>
          <p:cNvSpPr/>
          <p:nvPr/>
        </p:nvSpPr>
        <p:spPr>
          <a:xfrm rot="19221095">
            <a:off x="307975" y="2579688"/>
            <a:ext cx="500063" cy="64293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 rot="19434887">
            <a:off x="101600" y="3971925"/>
            <a:ext cx="509588" cy="63658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 rot="19221095">
            <a:off x="147638" y="5414963"/>
            <a:ext cx="500062" cy="64293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04A874-93B0-4AF1-977B-1F28AB65A0E6}" type="slidenum">
              <a:rPr lang="en-US" smtClean="0"/>
              <a:pPr/>
              <a:t>123</a:t>
            </a:fld>
            <a:endParaRPr lang="th-TH" smtClean="0"/>
          </a:p>
        </p:txBody>
      </p:sp>
      <p:sp>
        <p:nvSpPr>
          <p:cNvPr id="3" name="พับมุม 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  <a:solidFill>
            <a:srgbClr val="FDFE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142875"/>
            <a:ext cx="9001125" cy="1428750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การซื้อ/จ้าง โดยวิธีสอบราคา </a:t>
            </a:r>
          </a:p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(วงเงินเกิน๑แสน-๒ ล้าน)</a:t>
            </a:r>
            <a:endParaRPr lang="th-TH" sz="48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500063" y="2057400"/>
            <a:ext cx="8501062" cy="1228725"/>
          </a:xfrm>
          <a:prstGeom prst="homePlate">
            <a:avLst/>
          </a:prstGeom>
          <a:solidFill>
            <a:srgbClr val="FBD5F3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ระเบียบฯข้อ ๔๐ กำหนดว่า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3600" b="1" dirty="0" err="1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พัสดุจัดทำร่างประกาศและเอกสารสอบราคา</a:t>
            </a:r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285750" y="3429000"/>
            <a:ext cx="8358188" cy="2857500"/>
          </a:xfrm>
          <a:prstGeom prst="roundRect">
            <a:avLst/>
          </a:prstGeom>
          <a:solidFill>
            <a:srgbClr val="D2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ในการจัดทำเอกสารสอบราคาตามข้อ ๔๐ </a:t>
            </a:r>
            <a:endParaRPr lang="th-TH" sz="3600" b="1" i="1" dirty="0" smtClean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3600" b="1" i="1" dirty="0" smtClean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มี</a:t>
            </a: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หนังสือเวียนสำนักนายกรัฐมนตรี 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ที่ </a:t>
            </a:r>
            <a:r>
              <a:rPr lang="th-TH" sz="3600" b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3600" b="1" dirty="0" err="1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sz="3600" b="1" dirty="0">
                <a:solidFill>
                  <a:srgbClr val="0000FF"/>
                </a:solidFill>
                <a:latin typeface="Angsana New" pitchFamily="18" charset="-34"/>
                <a:cs typeface="FreesiaUPC" pitchFamily="34" charset="-34"/>
              </a:rPr>
              <a:t>)๑๒๐๔/ว ๘๕๘ ลงวันที่ ๗ ธันวาคม ๒๕๓๕</a:t>
            </a:r>
            <a:endParaRPr lang="th-TH" sz="3600" b="1" i="1" dirty="0">
              <a:solidFill>
                <a:schemeClr val="tx1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36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กำหนดให้หัวหน้าเจ้าหน้าที่พัสดุ เป็นผู้ลงชื่อกำกับตรา</a:t>
            </a:r>
          </a:p>
          <a:p>
            <a:pPr>
              <a:defRPr/>
            </a:pPr>
            <a:r>
              <a:rPr lang="th-TH" sz="36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ชื่อส่วนราชการ เช่นเดียวกับวิธีประกวดราคา</a:t>
            </a:r>
          </a:p>
        </p:txBody>
      </p:sp>
      <p:sp>
        <p:nvSpPr>
          <p:cNvPr id="7" name="ลูกศรลง 6"/>
          <p:cNvSpPr/>
          <p:nvPr/>
        </p:nvSpPr>
        <p:spPr>
          <a:xfrm rot="17745645">
            <a:off x="2181225" y="1379538"/>
            <a:ext cx="785813" cy="93503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BF433B-717D-49CF-85FD-4347BE215686}" type="slidenum">
              <a:rPr lang="en-US" smtClean="0"/>
              <a:pPr/>
              <a:t>124</a:t>
            </a:fld>
            <a:endParaRPr lang="th-TH" smtClean="0"/>
          </a:p>
        </p:txBody>
      </p:sp>
      <p:sp>
        <p:nvSpPr>
          <p:cNvPr id="3" name="รูปหกเหลี่ยม 2"/>
          <p:cNvSpPr/>
          <p:nvPr/>
        </p:nvSpPr>
        <p:spPr>
          <a:xfrm>
            <a:off x="0" y="142875"/>
            <a:ext cx="9144000" cy="1304925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4400" b="1" dirty="0">
              <a:solidFill>
                <a:schemeClr val="accent2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44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การเผยแพร่ประกาศสอบราคา(ข้อ ๔๑)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(ต้องปิดประกาศ/ลง</a:t>
            </a:r>
            <a:r>
              <a:rPr lang="th-TH" sz="3200" b="1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เว็บไซต์ 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วันเดียวกันกับในประกาศ)</a:t>
            </a:r>
          </a:p>
          <a:p>
            <a:pPr>
              <a:defRPr/>
            </a:pPr>
            <a:r>
              <a:rPr lang="th-TH" dirty="0">
                <a:solidFill>
                  <a:srgbClr val="0000CC"/>
                </a:solidFill>
              </a:rPr>
              <a:t>(</a:t>
            </a:r>
            <a:endParaRPr lang="th-TH" sz="4000" b="1" dirty="0">
              <a:solidFill>
                <a:srgbClr val="0000CC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14313" y="1500188"/>
            <a:ext cx="4857750" cy="51435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u="sng" dirty="0">
                <a:solidFill>
                  <a:schemeClr val="accent2"/>
                </a:solidFill>
                <a:latin typeface="Angsana New" pitchFamily="18" charset="-34"/>
                <a:cs typeface="FreesiaUPC" pitchFamily="34" charset="-34"/>
              </a:rPr>
              <a:t>วิธีปฏิบัติ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ระเบียบฯ ข้อ ๔๑ กำหนดให้เจ้าหน้าที่พัสดุดำเนินการดังนี้</a:t>
            </a: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	๑.ก่อนวันเปิดซองสอบราคาไม่น้อยกว่า ๑๐ วัน สำหรับการสอบราคาในประเทศ ...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ให้ส่งประกาศและเอกสารสอบราคา         ไปไปยังผู้มีอาชีพขาย /รับจ้างโดยตรง/หรือทางไปรษณีย์ลงทะเบียนให้มากที่สุดเท่าที่จะทำได้</a:t>
            </a: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-ปิด ณ ที่ทำการของหน่วยงานโดยเปิดเผย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4857750" y="1643063"/>
            <a:ext cx="4143375" cy="4929187"/>
          </a:xfrm>
          <a:prstGeom prst="round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ประกอบกับมติครม.เมื่อ ๒๘ ธันวาคม ๒๕๔๗           </a:t>
            </a:r>
            <a:endParaRPr lang="th-TH" sz="3200" b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</a:t>
            </a:r>
            <a:r>
              <a:rPr lang="th-TH" sz="32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หน่วยงาน</a:t>
            </a:r>
            <a:r>
              <a:rPr lang="th-TH" sz="3200" b="1" u="sng" dirty="0" err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ลงเว็ปไซต์</a:t>
            </a:r>
            <a:r>
              <a:rPr lang="th-TH" sz="32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ประกาศสอบ/ประกวดราคาทุก</a:t>
            </a:r>
            <a:r>
              <a:rPr lang="th-TH" sz="3200" b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วงเงินของ</a:t>
            </a:r>
            <a:r>
              <a:rPr lang="th-TH" sz="32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หน่วยงานและของกรมบัญชีกลาง             อีกทางหนึ่ง</a:t>
            </a:r>
          </a:p>
          <a:p>
            <a:pPr marL="182563" indent="-18256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sz="3200" b="1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ครั้งที่๔๔/๒๕๕๒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)</a:t>
            </a: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  <a:p>
            <a:pPr marL="182563" fontAlgn="auto">
              <a:lnSpc>
                <a:spcPct val="90000"/>
              </a:lnSpc>
              <a:spcAft>
                <a:spcPts val="0"/>
              </a:spcAft>
              <a:defRPr/>
            </a:pPr>
            <a:endParaRPr lang="th-TH" b="1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pic>
        <p:nvPicPr>
          <p:cNvPr id="105478" name="Picture 2" descr="425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285750"/>
            <a:ext cx="857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ําดับงาน: กระบวนการสำรอง 1"/>
          <p:cNvSpPr/>
          <p:nvPr/>
        </p:nvSpPr>
        <p:spPr>
          <a:xfrm>
            <a:off x="214313" y="685800"/>
            <a:ext cx="8929687" cy="6029325"/>
          </a:xfrm>
          <a:prstGeom prst="flowChartAlternateProcess">
            <a:avLst/>
          </a:prstGeom>
          <a:solidFill>
            <a:srgbClr val="E7FEF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tabLst>
                <a:tab pos="268288" algn="l"/>
              </a:tabLst>
              <a:defRPr/>
            </a:pPr>
            <a:endParaRPr lang="th-TH" sz="3200" b="1" dirty="0">
              <a:solidFill>
                <a:srgbClr val="7030A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tabLst>
                <a:tab pos="268288" algn="l"/>
              </a:tabLst>
              <a:defRPr/>
            </a:pPr>
            <a:r>
              <a:rPr lang="th-TH" sz="3200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</a:p>
          <a:p>
            <a:pPr algn="l">
              <a:lnSpc>
                <a:spcPct val="90000"/>
              </a:lnSpc>
              <a:tabLst>
                <a:tab pos="268288" algn="l"/>
              </a:tabLst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q"/>
              <a:tabLst>
                <a:tab pos="268288" algn="l"/>
              </a:tabLst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-ไม่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มีการขายเอกสารสอบราคา-และ</a:t>
            </a: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ไม่มีการวางหลักประกันซอง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th-TH" sz="3200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-ให้แจกจ่าย/หรือให้เอกสารได้ ตั้งแต่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วันที่ลงประกาศสอบราคา</a:t>
            </a:r>
          </a:p>
          <a:p>
            <a:pPr marL="177800" indent="-177800" algn="l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กำหนดวันยื่นซอง ถึงวัน</a:t>
            </a:r>
            <a:r>
              <a:rPr lang="th-TH" sz="32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ปิดรับซองต้อง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ไม่น้อยกว่า ๑๐วัน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-จะกำหนดให้ยื่นซองสอบราคาทางไปรษณีย์ก็ได้</a:t>
            </a:r>
          </a:p>
          <a:p>
            <a:pPr marL="174625" indent="-174625" algn="l">
              <a:lnSpc>
                <a:spcPct val="90000"/>
              </a:lnSpc>
              <a:buFont typeface="BrowalliaUPC" pitchFamily="34" charset="-34"/>
              <a:buChar char="Ø"/>
              <a:defRPr/>
            </a:pPr>
            <a:r>
              <a:rPr lang="th-TH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ผู้รับซองได้แก่</a:t>
            </a:r>
            <a:r>
              <a:rPr lang="th-TH" sz="3200" b="1" dirty="0" err="1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จนท.</a:t>
            </a:r>
            <a:r>
              <a:rPr lang="th-TH" sz="3200" b="1" dirty="0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งานสารบรรณ/หรือผู้ที่ได้รับแต่งตั้งให้รับซองโดยเฉพาะ</a:t>
            </a:r>
            <a:endParaRPr lang="th-TH" b="1" dirty="0">
              <a:solidFill>
                <a:srgbClr val="660066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algn="l">
              <a:lnSpc>
                <a:spcPct val="90000"/>
              </a:lnSpc>
              <a:buFont typeface="Wingdings" pitchFamily="2" charset="2"/>
              <a:buChar char="ü"/>
              <a:tabLst>
                <a:tab pos="0" algn="l"/>
                <a:tab pos="631825" algn="l"/>
              </a:tabLst>
              <a:defRPr/>
            </a:pPr>
            <a:r>
              <a:rPr lang="th-TH" b="1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	</a:t>
            </a:r>
            <a:r>
              <a:rPr lang="th-TH" b="1" u="sng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-เมื่อรับซองแล้วให้ส่งให้หัวหน้า</a:t>
            </a:r>
            <a:r>
              <a:rPr lang="th-TH" b="1" u="sng" dirty="0" err="1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จนท.</a:t>
            </a:r>
            <a:r>
              <a:rPr lang="th-TH" b="1" u="sng" dirty="0">
                <a:solidFill>
                  <a:srgbClr val="7030A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พัสดุ เก็บรักษาไว้ </a:t>
            </a:r>
          </a:p>
          <a:p>
            <a:pPr algn="l">
              <a:lnSpc>
                <a:spcPct val="90000"/>
              </a:lnSpc>
              <a:buFont typeface="Wingdings" pitchFamily="2" charset="2"/>
              <a:buChar char="Ø"/>
              <a:tabLst>
                <a:tab pos="0" algn="l"/>
                <a:tab pos="627063" algn="l"/>
              </a:tabLst>
              <a:defRPr/>
            </a:pPr>
            <a:r>
              <a:rPr lang="th-TH" sz="3200" b="1" dirty="0" smtClean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เมื่อ</a:t>
            </a:r>
            <a:r>
              <a:rPr lang="th-TH" sz="3200" b="1" dirty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ปิดรับซองให้หน.</a:t>
            </a:r>
            <a:r>
              <a:rPr lang="th-TH" sz="3200" b="1" dirty="0" err="1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จนท</a:t>
            </a:r>
            <a:r>
              <a:rPr lang="th-TH" sz="3200" b="1" dirty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พัสดุทำบันทึก</a:t>
            </a:r>
            <a:r>
              <a:rPr lang="th-TH" sz="3200" b="1" dirty="0" err="1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ส่งค</a:t>
            </a:r>
            <a:r>
              <a:rPr lang="th-TH" sz="3200" b="1" dirty="0">
                <a:solidFill>
                  <a:srgbClr val="271137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กก.เปิดซองสอบราคา</a:t>
            </a:r>
          </a:p>
          <a:p>
            <a:pPr marL="273050" indent="-273050" algn="l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คกก.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เปิดซองสอบราคาคัดเลือกผู้เสนอราคา </a:t>
            </a:r>
          </a:p>
          <a:p>
            <a:pPr marL="273050" indent="-273050">
              <a:lnSpc>
                <a:spcPct val="90000"/>
              </a:lnSpc>
              <a:defRPr/>
            </a:pP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		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หาก</a:t>
            </a:r>
            <a:r>
              <a:rPr lang="th-TH" sz="3200" b="1" i="1" u="sng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มีผู้เสนอราคามีคุณสมบัติถูกต้องรายเดียว </a:t>
            </a:r>
          </a:p>
          <a:p>
            <a:pPr algn="l">
              <a:lnSpc>
                <a:spcPct val="90000"/>
              </a:lnSpc>
              <a:tabLst>
                <a:tab pos="268288" algn="l"/>
              </a:tabLs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-</a:t>
            </a: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ให้ตรวจสอบคุณภาพของสิ่งของ/ว่า มีคุณภาพ/คุณสมบัติและ	เป็นประโยชน์ต่อราชการหรือไม่ </a:t>
            </a:r>
            <a:r>
              <a:rPr lang="th-TH" sz="32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หาก</a:t>
            </a: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เห็นว่าสมควรซื้อ/จ้างจากรายเดียวนั้น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ก็ให้ดำเนินการ</a:t>
            </a:r>
            <a:r>
              <a:rPr lang="th-TH" sz="32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ต่อไปได้ โดย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ไม่ต้องยกเลิกการสอบราคา</a:t>
            </a:r>
          </a:p>
          <a:p>
            <a:pPr algn="l"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algn="l"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algn="l"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sz="24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3" name="แผนผังลําดับงาน: กระบวนการสำรอง 2"/>
          <p:cNvSpPr/>
          <p:nvPr/>
        </p:nvSpPr>
        <p:spPr>
          <a:xfrm>
            <a:off x="1571605" y="76200"/>
            <a:ext cx="7000924" cy="609600"/>
          </a:xfrm>
          <a:prstGeom prst="flowChartAlternateProcess">
            <a:avLst/>
          </a:prstGeom>
          <a:solidFill>
            <a:srgbClr val="007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54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ลักษณะของ  </a:t>
            </a:r>
            <a:r>
              <a:rPr lang="th-TH" sz="54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วิธีสอบราคา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7B423B97-DA51-45D1-A1B7-25E0DF57C679}" type="slidenum">
              <a:rPr lang="en-US"/>
              <a:pPr>
                <a:defRPr/>
              </a:pPr>
              <a:t>125</a:t>
            </a:fld>
            <a:endParaRPr lang="th-TH" dirty="0"/>
          </a:p>
        </p:txBody>
      </p:sp>
      <p:sp>
        <p:nvSpPr>
          <p:cNvPr id="6" name="ลูกศรโค้งขวา 5"/>
          <p:cNvSpPr/>
          <p:nvPr/>
        </p:nvSpPr>
        <p:spPr>
          <a:xfrm rot="2371792">
            <a:off x="191594" y="-10938"/>
            <a:ext cx="758825" cy="87471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FF8F46-3604-4CA8-BDD9-F3C9E44A3273}" type="slidenum">
              <a:rPr lang="en-US" smtClean="0"/>
              <a:pPr/>
              <a:t>126</a:t>
            </a:fld>
            <a:endParaRPr lang="th-TH" smtClean="0"/>
          </a:p>
        </p:txBody>
      </p:sp>
      <p:sp>
        <p:nvSpPr>
          <p:cNvPr id="3" name="พับมุม 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214313"/>
            <a:ext cx="9001125" cy="1357312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การซื้อ/จ้าง โดยวิธีประกวดราคา </a:t>
            </a:r>
          </a:p>
          <a:p>
            <a:pPr>
              <a:lnSpc>
                <a:spcPct val="90000"/>
              </a:lnSpc>
              <a:defRPr/>
            </a:pPr>
            <a:r>
              <a:rPr lang="th-TH" sz="4800" b="1" dirty="0">
                <a:solidFill>
                  <a:srgbClr val="0000CC"/>
                </a:solidFill>
                <a:cs typeface="EucrosiaUPC" pitchFamily="18" charset="-34"/>
              </a:rPr>
              <a:t>(วงเงินเกิน๒ ล้านขึ้นไป)</a:t>
            </a:r>
            <a:endParaRPr lang="th-TH" sz="48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285750" y="1714500"/>
            <a:ext cx="8429625" cy="1214438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3600" b="1" dirty="0" err="1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พัสดุจัดทำร่างประกาศและเอกสารประกวดราคาตามแบบที่</a:t>
            </a:r>
            <a:r>
              <a:rPr lang="th-TH" sz="3600" b="1" dirty="0" err="1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กวพ.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EucrosiaUPC" pitchFamily="18" charset="-34"/>
              </a:rPr>
              <a:t>กำหนด</a:t>
            </a:r>
          </a:p>
        </p:txBody>
      </p:sp>
      <p:sp>
        <p:nvSpPr>
          <p:cNvPr id="12" name="รูปห้าเหลี่ยม 11"/>
          <p:cNvSpPr/>
          <p:nvPr/>
        </p:nvSpPr>
        <p:spPr>
          <a:xfrm>
            <a:off x="142875" y="2857500"/>
            <a:ext cx="9001125" cy="2571750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274638" indent="-274638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tabLst>
                <a:tab pos="2689225" algn="l"/>
              </a:tabLst>
              <a:defRPr/>
            </a:pPr>
            <a:r>
              <a:rPr lang="th-TH" sz="3200" b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การเผยแพร่เอกสารประกวดราคา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(ข้อ ๔๕, ๔๖)</a:t>
            </a:r>
          </a:p>
          <a:p>
            <a:pPr marL="274638" indent="-274638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tabLst>
                <a:tab pos="2689225" algn="l"/>
              </a:tabLst>
              <a:defRPr/>
            </a:pP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3200" b="1" i="1" u="sng" dirty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หัวหน้า</a:t>
            </a:r>
            <a:r>
              <a:rPr lang="th-TH" sz="3200" b="1" i="1" u="sng" dirty="0" err="1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จนท.</a:t>
            </a: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พัสดุ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มีหน้าที่รับผิดชอบ ควบคุม ดูแล และจัดทำหลักฐานการเผยแพร่ดังนี้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	ปิดประกาศ ณ สำนักงาน    -ส่งให้กรมประชาสัมพันธ์</a:t>
            </a:r>
          </a:p>
          <a:p>
            <a:pPr marL="514350" indent="-51435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		วิทยุ/หนังสือพิมพ์/อ.</a:t>
            </a:r>
            <a:r>
              <a:rPr lang="th-TH" sz="3200" b="1" dirty="0" err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ส.ม.ท.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     -ศูนย์รวมข่าว/ส.ตง</a:t>
            </a:r>
          </a:p>
          <a:p>
            <a:pPr marL="514350" indent="-51435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13" name="รูปห้าเหลี่ยม 12"/>
          <p:cNvSpPr/>
          <p:nvPr/>
        </p:nvSpPr>
        <p:spPr>
          <a:xfrm>
            <a:off x="214313" y="5000625"/>
            <a:ext cx="8929687" cy="1643063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514350" indent="-51435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i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ข้อควรระวัง </a:t>
            </a:r>
          </a:p>
          <a:p>
            <a:pPr marL="514350" indent="-51435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มติครม.</a:t>
            </a:r>
            <a:r>
              <a:rPr lang="th-TH" sz="36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๒๘ </a:t>
            </a:r>
            <a:r>
              <a:rPr lang="th-TH" sz="3600" b="1" u="sng" dirty="0" err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ธ.ค</a:t>
            </a:r>
            <a:r>
              <a:rPr lang="th-TH" sz="3600" b="1" u="sng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๒๕๔๗ </a:t>
            </a:r>
            <a:r>
              <a:rPr lang="th-TH" sz="36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ให้ลงเว็บไซต์ประกาศของหน่วยงานและของกรมบัญชีกลาง อีกทางหนึ่งด้วย</a:t>
            </a:r>
            <a:endParaRPr lang="th-TH" sz="3600" b="1" dirty="0">
              <a:solidFill>
                <a:srgbClr val="0000CC"/>
              </a:solidFill>
              <a:latin typeface="BrowalliaUPC" pitchFamily="34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0" y="71438"/>
            <a:ext cx="9144000" cy="1323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แนวทางการพิจารณาการจัดหาพัสดุด้วยวิธีประกวดราคาของคณะกรรมการพิจารณาผลการประกวดราคา (ข้อ๕๐)</a:t>
            </a:r>
            <a:endParaRPr lang="en-US" sz="40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107523" name="Rectangle 4"/>
          <p:cNvSpPr>
            <a:spLocks noChangeArrowheads="1"/>
          </p:cNvSpPr>
          <p:nvPr/>
        </p:nvSpPr>
        <p:spPr bwMode="auto">
          <a:xfrm>
            <a:off x="539750" y="0"/>
            <a:ext cx="82804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24" name="AutoShape 7"/>
          <p:cNvSpPr>
            <a:spLocks noChangeArrowheads="1"/>
          </p:cNvSpPr>
          <p:nvPr/>
        </p:nvSpPr>
        <p:spPr bwMode="auto">
          <a:xfrm>
            <a:off x="6588125" y="5857875"/>
            <a:ext cx="2305050" cy="785813"/>
          </a:xfrm>
          <a:prstGeom prst="wedgeRoundRectCallout">
            <a:avLst>
              <a:gd name="adj1" fmla="val -47454"/>
              <a:gd name="adj2" fmla="val -106875"/>
              <a:gd name="adj3" fmla="val 16667"/>
            </a:avLst>
          </a:prstGeom>
          <a:solidFill>
            <a:srgbClr val="3399F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500" b="1">
                <a:latin typeface="Browallia New" pitchFamily="34" charset="-34"/>
                <a:cs typeface="Browallia New" pitchFamily="34" charset="-34"/>
              </a:rPr>
              <a:t>ใช้วิธีพิเศษได้</a:t>
            </a:r>
            <a:endParaRPr lang="th-TH">
              <a:latin typeface="Tahoma" pitchFamily="34" charset="0"/>
            </a:endParaRPr>
          </a:p>
        </p:txBody>
      </p:sp>
      <p:sp>
        <p:nvSpPr>
          <p:cNvPr id="107525" name="Text Box 8"/>
          <p:cNvSpPr txBox="1">
            <a:spLocks noChangeArrowheads="1"/>
          </p:cNvSpPr>
          <p:nvPr/>
        </p:nvSpPr>
        <p:spPr bwMode="auto">
          <a:xfrm>
            <a:off x="6227763" y="4643438"/>
            <a:ext cx="2736850" cy="935037"/>
          </a:xfrm>
          <a:prstGeom prst="rect">
            <a:avLst/>
          </a:prstGeom>
          <a:solidFill>
            <a:srgbClr val="CC99FF"/>
          </a:solidFill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</a:pPr>
            <a:r>
              <a:rPr lang="th-TH" sz="3000" b="1">
                <a:latin typeface="Times New Roman" pitchFamily="18" charset="0"/>
                <a:cs typeface="Browallia New" pitchFamily="34" charset="-34"/>
              </a:rPr>
              <a:t>๔)</a:t>
            </a:r>
            <a:r>
              <a:rPr lang="th-TH" sz="3000" b="1">
                <a:solidFill>
                  <a:srgbClr val="002060"/>
                </a:solidFill>
                <a:latin typeface="Times New Roman" pitchFamily="18" charset="0"/>
                <a:cs typeface="Browallia New" pitchFamily="34" charset="-34"/>
              </a:rPr>
              <a:t>ประกวดราคาใหม่</a:t>
            </a:r>
            <a:br>
              <a:rPr lang="th-TH" sz="3000" b="1">
                <a:solidFill>
                  <a:srgbClr val="002060"/>
                </a:solidFill>
                <a:latin typeface="Times New Roman" pitchFamily="18" charset="0"/>
                <a:cs typeface="Browallia New" pitchFamily="34" charset="-34"/>
              </a:rPr>
            </a:br>
            <a:r>
              <a:rPr lang="th-TH" sz="3000" b="1">
                <a:solidFill>
                  <a:srgbClr val="002060"/>
                </a:solidFill>
                <a:latin typeface="Times New Roman" pitchFamily="18" charset="0"/>
                <a:cs typeface="Browallia New" pitchFamily="34" charset="-34"/>
              </a:rPr>
              <a:t>-ถ้าเห็นว่าไม่ได้ผลดี</a:t>
            </a:r>
            <a:endParaRPr lang="th-TH" sz="3000">
              <a:solidFill>
                <a:srgbClr val="002060"/>
              </a:solidFill>
              <a:latin typeface="Times New Roman" pitchFamily="18" charset="0"/>
              <a:cs typeface="Browallia New" pitchFamily="34" charset="-34"/>
            </a:endParaRPr>
          </a:p>
        </p:txBody>
      </p:sp>
      <p:sp>
        <p:nvSpPr>
          <p:cNvPr id="107526" name="AutoShape 9"/>
          <p:cNvSpPr>
            <a:spLocks noChangeArrowheads="1"/>
          </p:cNvSpPr>
          <p:nvPr/>
        </p:nvSpPr>
        <p:spPr bwMode="auto">
          <a:xfrm>
            <a:off x="214313" y="5929313"/>
            <a:ext cx="2357437" cy="428625"/>
          </a:xfrm>
          <a:prstGeom prst="wedgeRoundRectCallout">
            <a:avLst>
              <a:gd name="adj1" fmla="val 18083"/>
              <a:gd name="adj2" fmla="val -150167"/>
              <a:gd name="adj3" fmla="val 16667"/>
            </a:avLst>
          </a:prstGeom>
          <a:solidFill>
            <a:srgbClr val="9900F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th-TH" sz="32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๖)ต่อรอง ข้อ๔๓</a:t>
            </a:r>
            <a:endParaRPr lang="th-TH" sz="2800" b="1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7527" name="Rectangle 10"/>
          <p:cNvSpPr>
            <a:spLocks noChangeArrowheads="1"/>
          </p:cNvSpPr>
          <p:nvPr/>
        </p:nvSpPr>
        <p:spPr bwMode="auto">
          <a:xfrm>
            <a:off x="2857500" y="5786438"/>
            <a:ext cx="3154363" cy="923925"/>
          </a:xfrm>
          <a:prstGeom prst="rect">
            <a:avLst/>
          </a:prstGeom>
          <a:solidFill>
            <a:srgbClr val="FFCCFF"/>
          </a:solidFill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th-TH" sz="3000" b="1">
                <a:latin typeface="Times New Roman" pitchFamily="18" charset="0"/>
                <a:cs typeface="BrowalliaUPC" pitchFamily="34" charset="-34"/>
              </a:rPr>
              <a:t>๗)รายงานผล หส.ราชการ  ผ่านหน.จนทพัสดุ</a:t>
            </a:r>
          </a:p>
        </p:txBody>
      </p:sp>
      <p:sp>
        <p:nvSpPr>
          <p:cNvPr id="107528" name="Rectangle 11"/>
          <p:cNvSpPr>
            <a:spLocks noChangeArrowheads="1"/>
          </p:cNvSpPr>
          <p:nvPr/>
        </p:nvSpPr>
        <p:spPr bwMode="auto">
          <a:xfrm>
            <a:off x="250825" y="2073275"/>
            <a:ext cx="5892800" cy="2062103"/>
          </a:xfrm>
          <a:prstGeom prst="rect">
            <a:avLst/>
          </a:prstGeom>
          <a:solidFill>
            <a:srgbClr val="EFE1E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 dirty="0">
                <a:latin typeface="Times New Roman" pitchFamily="18" charset="0"/>
              </a:rPr>
              <a:t>๒)</a:t>
            </a:r>
            <a:r>
              <a:rPr lang="th-TH" sz="3200" b="1" dirty="0">
                <a:latin typeface="Times New Roman" pitchFamily="18" charset="0"/>
              </a:rPr>
              <a:t>คัดเลือกสิ่งของ/งานจ้างที่ถูกต้องตามประกาศ</a:t>
            </a:r>
          </a:p>
          <a:p>
            <a:pPr eaLnBrk="0" hangingPunct="0">
              <a:buFontTx/>
              <a:buChar char="-"/>
            </a:pPr>
            <a:r>
              <a:rPr lang="th-TH" sz="3200" b="1" dirty="0">
                <a:latin typeface="Times New Roman" pitchFamily="18" charset="0"/>
              </a:rPr>
              <a:t>สอบถามข้อเท็จจริงได้/ห้ามมิให้เปลี่ยน</a:t>
            </a:r>
            <a:r>
              <a:rPr lang="th-TH" sz="3200" b="1" dirty="0" smtClean="0">
                <a:latin typeface="Times New Roman" pitchFamily="18" charset="0"/>
              </a:rPr>
              <a:t>สาระสำคัญที่</a:t>
            </a:r>
            <a:r>
              <a:rPr lang="th-TH" sz="3200" b="1" dirty="0">
                <a:latin typeface="Times New Roman" pitchFamily="18" charset="0"/>
              </a:rPr>
              <a:t>เคยเสนอไว้/ผ่อนปรนได้ที่มิ</a:t>
            </a:r>
            <a:r>
              <a:rPr lang="th-TH" sz="3200" b="1" dirty="0" err="1">
                <a:latin typeface="Times New Roman" pitchFamily="18" charset="0"/>
              </a:rPr>
              <a:t>ไช่</a:t>
            </a:r>
            <a:r>
              <a:rPr lang="th-TH" sz="3200" b="1" dirty="0">
                <a:latin typeface="Times New Roman" pitchFamily="18" charset="0"/>
              </a:rPr>
              <a:t>สาระสำคัญ</a:t>
            </a:r>
          </a:p>
        </p:txBody>
      </p:sp>
      <p:sp>
        <p:nvSpPr>
          <p:cNvPr id="107529" name="AutoShape 12"/>
          <p:cNvSpPr>
            <a:spLocks noChangeArrowheads="1"/>
          </p:cNvSpPr>
          <p:nvPr/>
        </p:nvSpPr>
        <p:spPr bwMode="auto">
          <a:xfrm>
            <a:off x="3571875" y="4572000"/>
            <a:ext cx="2286000" cy="642938"/>
          </a:xfrm>
          <a:prstGeom prst="wedgeRoundRectCallout">
            <a:avLst>
              <a:gd name="adj1" fmla="val -80917"/>
              <a:gd name="adj2" fmla="val -82389"/>
              <a:gd name="adj3" fmla="val 16667"/>
            </a:avLst>
          </a:prstGeom>
          <a:solidFill>
            <a:srgbClr val="FFFF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เลือกรายต่ำสุด</a:t>
            </a:r>
          </a:p>
        </p:txBody>
      </p:sp>
      <p:sp>
        <p:nvSpPr>
          <p:cNvPr id="107530" name="Rectangle 13"/>
          <p:cNvSpPr>
            <a:spLocks noChangeArrowheads="1"/>
          </p:cNvSpPr>
          <p:nvPr/>
        </p:nvSpPr>
        <p:spPr bwMode="auto">
          <a:xfrm>
            <a:off x="285750" y="3987969"/>
            <a:ext cx="5505450" cy="507831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th-TH" sz="3000" b="1" dirty="0">
                <a:latin typeface="Times New Roman" pitchFamily="18" charset="0"/>
                <a:cs typeface="BrowalliaUPC" pitchFamily="34" charset="-34"/>
              </a:rPr>
              <a:t>๓) ถ้าถูกต้องพิจารณาราคา 	เกณฑ์ปกติ</a:t>
            </a:r>
          </a:p>
        </p:txBody>
      </p:sp>
      <p:sp>
        <p:nvSpPr>
          <p:cNvPr id="107531" name="AutoShape 14"/>
          <p:cNvSpPr>
            <a:spLocks noChangeArrowheads="1"/>
          </p:cNvSpPr>
          <p:nvPr/>
        </p:nvSpPr>
        <p:spPr bwMode="auto">
          <a:xfrm>
            <a:off x="2857500" y="5286375"/>
            <a:ext cx="2214563" cy="428625"/>
          </a:xfrm>
          <a:prstGeom prst="wedgeRoundRectCallout">
            <a:avLst>
              <a:gd name="adj1" fmla="val -49338"/>
              <a:gd name="adj2" fmla="val -108542"/>
              <a:gd name="adj3" fmla="val 16667"/>
            </a:avLst>
          </a:prstGeom>
          <a:solidFill>
            <a:schemeClr val="bg1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ให้ยื่นซองใหม่</a:t>
            </a:r>
          </a:p>
        </p:txBody>
      </p:sp>
      <p:sp>
        <p:nvSpPr>
          <p:cNvPr id="107532" name="Rectangle 15"/>
          <p:cNvSpPr>
            <a:spLocks noChangeArrowheads="1"/>
          </p:cNvSpPr>
          <p:nvPr/>
        </p:nvSpPr>
        <p:spPr bwMode="auto">
          <a:xfrm flipH="1">
            <a:off x="323850" y="4589463"/>
            <a:ext cx="3168650" cy="554037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>
                <a:latin typeface="Times New Roman" pitchFamily="18" charset="0"/>
                <a:cs typeface="BrowalliaUPC" pitchFamily="34" charset="-34"/>
              </a:rPr>
              <a:t>๔)เสนอเท่ากันหลายราย</a:t>
            </a:r>
          </a:p>
        </p:txBody>
      </p:sp>
      <p:sp>
        <p:nvSpPr>
          <p:cNvPr id="107533" name="AutoShape 16"/>
          <p:cNvSpPr>
            <a:spLocks noChangeArrowheads="1"/>
          </p:cNvSpPr>
          <p:nvPr/>
        </p:nvSpPr>
        <p:spPr bwMode="auto">
          <a:xfrm>
            <a:off x="6215063" y="1928813"/>
            <a:ext cx="2786062" cy="500062"/>
          </a:xfrm>
          <a:prstGeom prst="wedgeRoundRectCallout">
            <a:avLst>
              <a:gd name="adj1" fmla="val -1005"/>
              <a:gd name="adj2" fmla="val 107106"/>
              <a:gd name="adj3" fmla="val 16667"/>
            </a:avLst>
          </a:prstGeom>
          <a:solidFill>
            <a:srgbClr val="FF33CC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th-TH" sz="32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๓)ปกติยกเลิก/เมื่อมีผู้</a:t>
            </a:r>
            <a:r>
              <a:rPr lang="th-TH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เสนอ</a:t>
            </a:r>
          </a:p>
        </p:txBody>
      </p:sp>
      <p:sp>
        <p:nvSpPr>
          <p:cNvPr id="55312" name="Rectangle 17"/>
          <p:cNvSpPr>
            <a:spLocks noChangeArrowheads="1"/>
          </p:cNvSpPr>
          <p:nvPr/>
        </p:nvSpPr>
        <p:spPr bwMode="auto">
          <a:xfrm>
            <a:off x="6143625" y="2643188"/>
            <a:ext cx="2857500" cy="554037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th-TH" sz="3000" b="1" dirty="0">
                <a:solidFill>
                  <a:schemeClr val="bg1"/>
                </a:solidFill>
                <a:latin typeface="Times New Roman" pitchFamily="18" charset="0"/>
                <a:cs typeface="Browallia New" pitchFamily="34" charset="-34"/>
              </a:rPr>
              <a:t>-ผู้</a:t>
            </a:r>
            <a:r>
              <a:rPr lang="th-TH" sz="2800" b="1" dirty="0">
                <a:solidFill>
                  <a:schemeClr val="bg1"/>
                </a:solidFill>
                <a:latin typeface="Times New Roman" pitchFamily="18" charset="0"/>
                <a:cs typeface="Browallia New" pitchFamily="34" charset="-34"/>
              </a:rPr>
              <a:t>ถูกต้องรายเดียว (๕๑)</a:t>
            </a:r>
          </a:p>
        </p:txBody>
      </p:sp>
      <p:sp>
        <p:nvSpPr>
          <p:cNvPr id="107535" name="Rectangle 19"/>
          <p:cNvSpPr>
            <a:spLocks noChangeArrowheads="1"/>
          </p:cNvSpPr>
          <p:nvPr/>
        </p:nvSpPr>
        <p:spPr bwMode="auto">
          <a:xfrm>
            <a:off x="5857875" y="3214688"/>
            <a:ext cx="3286125" cy="1477962"/>
          </a:xfrm>
          <a:prstGeom prst="rect">
            <a:avLst/>
          </a:prstGeom>
          <a:solidFill>
            <a:srgbClr val="FFFDA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>
                <a:latin typeface="Times New Roman" pitchFamily="18" charset="0"/>
                <a:cs typeface="Browallia New" pitchFamily="34" charset="-34"/>
              </a:rPr>
              <a:t>-ไม่มีผู้เสนอราคาหรือมีแต่ไม่ถูกต้องตาม</a:t>
            </a:r>
            <a:r>
              <a:rPr lang="en-US" sz="2800" b="1">
                <a:latin typeface="Times New Roman" pitchFamily="18" charset="0"/>
                <a:cs typeface="Browallia New" pitchFamily="34" charset="-34"/>
              </a:rPr>
              <a:t>spec</a:t>
            </a:r>
            <a:r>
              <a:rPr lang="th-TH" sz="2800" b="1">
                <a:latin typeface="Times New Roman" pitchFamily="18" charset="0"/>
                <a:cs typeface="Browallia New" pitchFamily="34" charset="-34"/>
              </a:rPr>
              <a:t>  (๕๒)    </a:t>
            </a:r>
            <a:r>
              <a:rPr lang="th-TH" sz="3000" b="1">
                <a:latin typeface="Times New Roman" pitchFamily="18" charset="0"/>
                <a:cs typeface="Browallia New" pitchFamily="34" charset="-34"/>
              </a:rPr>
              <a:t/>
            </a:r>
            <a:br>
              <a:rPr lang="th-TH" sz="3000" b="1">
                <a:latin typeface="Times New Roman" pitchFamily="18" charset="0"/>
                <a:cs typeface="Browallia New" pitchFamily="34" charset="-34"/>
              </a:rPr>
            </a:br>
            <a:endParaRPr lang="th-TH" sz="3000" b="1">
              <a:latin typeface="Times New Roman" pitchFamily="18" charset="0"/>
              <a:cs typeface="Browallia New" pitchFamily="34" charset="-34"/>
            </a:endParaRPr>
          </a:p>
        </p:txBody>
      </p:sp>
      <p:sp>
        <p:nvSpPr>
          <p:cNvPr id="107536" name="Rectangle 21"/>
          <p:cNvSpPr>
            <a:spLocks noChangeArrowheads="1"/>
          </p:cNvSpPr>
          <p:nvPr/>
        </p:nvSpPr>
        <p:spPr bwMode="auto">
          <a:xfrm>
            <a:off x="250825" y="1428750"/>
            <a:ext cx="8893175" cy="615950"/>
          </a:xfrm>
          <a:prstGeom prst="rect">
            <a:avLst/>
          </a:prstGeom>
          <a:solidFill>
            <a:srgbClr val="CCFFFF"/>
          </a:solidFill>
          <a:ln w="9525">
            <a:solidFill>
              <a:srgbClr val="6600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000" b="1">
                <a:latin typeface="Times New Roman" pitchFamily="18" charset="0"/>
                <a:cs typeface="BrowalliaUPC" pitchFamily="34" charset="-34"/>
              </a:rPr>
              <a:t>๑)</a:t>
            </a:r>
            <a:r>
              <a:rPr lang="th-TH" sz="3400" b="1">
                <a:solidFill>
                  <a:srgbClr val="990000"/>
                </a:solidFill>
                <a:latin typeface="Times New Roman" pitchFamily="18" charset="0"/>
                <a:cs typeface="BrowalliaUPC" pitchFamily="34" charset="-34"/>
              </a:rPr>
              <a:t>ตรวจสอบผู้เสนอราคาที่มีผลประโยชน์ร่วมกันก่อนเปิดซองราคา</a:t>
            </a:r>
          </a:p>
        </p:txBody>
      </p:sp>
      <p:sp>
        <p:nvSpPr>
          <p:cNvPr id="107537" name="Rectangle 21"/>
          <p:cNvSpPr>
            <a:spLocks noChangeArrowheads="1"/>
          </p:cNvSpPr>
          <p:nvPr/>
        </p:nvSpPr>
        <p:spPr bwMode="auto">
          <a:xfrm>
            <a:off x="250825" y="5130800"/>
            <a:ext cx="2463800" cy="584200"/>
          </a:xfrm>
          <a:prstGeom prst="rect">
            <a:avLst/>
          </a:prstGeom>
          <a:solidFill>
            <a:srgbClr val="3399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>
                <a:solidFill>
                  <a:schemeClr val="bg1"/>
                </a:solidFill>
              </a:rPr>
              <a:t>๕)เสนอสูงกว่าวงเงิน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07538" name="ตัวยึดหมายเลขภาพนิ่ง 20"/>
          <p:cNvSpPr>
            <a:spLocks noGrp="1"/>
          </p:cNvSpPr>
          <p:nvPr>
            <p:ph type="sldNum" sz="quarter" idx="12"/>
          </p:nvPr>
        </p:nvSpPr>
        <p:spPr>
          <a:xfrm>
            <a:off x="8429625" y="6572250"/>
            <a:ext cx="500063" cy="285750"/>
          </a:xfrm>
          <a:noFill/>
        </p:spPr>
        <p:txBody>
          <a:bodyPr/>
          <a:lstStyle/>
          <a:p>
            <a:fld id="{C08D6C2C-8568-4005-976B-FA68D9D88F64}" type="slidenum">
              <a:rPr lang="en-US" smtClean="0"/>
              <a:pPr/>
              <a:t>127</a:t>
            </a:fld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F1CD1-B79E-4BA5-B40C-471FA47A6036}" type="slidenum">
              <a:rPr lang="en-US" smtClean="0"/>
              <a:pPr>
                <a:defRPr/>
              </a:pPr>
              <a:t>128</a:t>
            </a:fld>
            <a:endParaRPr lang="th-TH"/>
          </a:p>
        </p:txBody>
      </p:sp>
      <p:pic>
        <p:nvPicPr>
          <p:cNvPr id="74755" name="Picture 4" descr="BD0715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25" y="2071688"/>
            <a:ext cx="15001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ดาว 5 แฉก 4"/>
          <p:cNvSpPr/>
          <p:nvPr/>
        </p:nvSpPr>
        <p:spPr>
          <a:xfrm>
            <a:off x="3071813" y="2571750"/>
            <a:ext cx="428625" cy="428625"/>
          </a:xfrm>
          <a:prstGeom prst="star5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ดาว 5 แฉก 5"/>
          <p:cNvSpPr/>
          <p:nvPr/>
        </p:nvSpPr>
        <p:spPr>
          <a:xfrm>
            <a:off x="4143375" y="2857500"/>
            <a:ext cx="642938" cy="4286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ดาว 5 แฉก 6"/>
          <p:cNvSpPr/>
          <p:nvPr/>
        </p:nvSpPr>
        <p:spPr>
          <a:xfrm>
            <a:off x="5214938" y="2643188"/>
            <a:ext cx="571500" cy="428625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ตัดและมนมุมสี่เหลี่ยมหนึ่งมุม 7"/>
          <p:cNvSpPr/>
          <p:nvPr/>
        </p:nvSpPr>
        <p:spPr>
          <a:xfrm>
            <a:off x="214282" y="71438"/>
            <a:ext cx="8715436" cy="6643687"/>
          </a:xfrm>
          <a:prstGeom prst="snipRoundRect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6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  <a:p>
            <a:pPr algn="ctr">
              <a:defRPr/>
            </a:pPr>
            <a:r>
              <a:rPr lang="th-TH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ปัญหา</a:t>
            </a:r>
          </a:p>
          <a:p>
            <a:pPr algn="ctr">
              <a:defRPr/>
            </a:pPr>
            <a:r>
              <a:rPr lang="th-TH" sz="4800" b="1" i="1" u="sng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เรื่อง การคัดเลือกผู้เสนอราคาในส่วนของงานก่อสร้าง 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ก่อนเสนอสั่งจ้างกับผู้</a:t>
            </a:r>
            <a:r>
              <a:rPr lang="th-TH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เสนอ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ราคา</a:t>
            </a:r>
            <a:r>
              <a:rPr lang="th-TH" sz="48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รายต่ำสุด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ที่ได้รับคัดเลือก</a:t>
            </a:r>
            <a:endParaRPr lang="th-TH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  <a:p>
            <a:pPr algn="ctr">
              <a:defRPr/>
            </a:pPr>
            <a:r>
              <a:rPr lang="th-TH" sz="4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คณะกรรมการฯจะต้องมี</a:t>
            </a:r>
            <a:r>
              <a:rPr lang="th-TH" sz="4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หน้าที่ที่จะต้องประเมิน</a:t>
            </a:r>
            <a:r>
              <a:rPr lang="th-TH" sz="4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เปรียบเทียบราคาที่ผู้เสนอราคาต่ำสุดเสนอมาตาม</a:t>
            </a:r>
            <a:r>
              <a:rPr lang="th-TH" sz="4000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ใบ</a:t>
            </a:r>
            <a:r>
              <a:rPr lang="th-TH" sz="40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แจ้งปริมาณวัสดุและราคา(</a:t>
            </a:r>
            <a:r>
              <a:rPr lang="en-US" sz="40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BOQ</a:t>
            </a:r>
            <a:r>
              <a:rPr lang="th-TH" sz="4000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)กับ ราคากลางของทางราชการ </a:t>
            </a:r>
            <a:r>
              <a:rPr lang="th-TH" sz="4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ว่าเหมาะสม หรือไม่ อีกครั้งหนึ่ง </a:t>
            </a:r>
          </a:p>
          <a:p>
            <a:pPr algn="ctr">
              <a:defRPr/>
            </a:pPr>
            <a:endParaRPr lang="en-US" sz="4000" b="1" i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  <a:p>
            <a:pPr algn="ctr">
              <a:defRPr/>
            </a:pPr>
            <a:endParaRPr lang="en-US" sz="2400" b="1" i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endParaRPr lang="th-TH" sz="2400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1"/>
          <p:cNvSpPr txBox="1">
            <a:spLocks/>
          </p:cNvSpPr>
          <p:nvPr/>
        </p:nvSpPr>
        <p:spPr>
          <a:xfrm>
            <a:off x="6938963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4E67E390-B1AA-4A46-9064-F0344F21517E}" type="slidenum">
              <a:rPr lang="en-US" sz="14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129</a:t>
            </a:fld>
            <a:endParaRPr lang="th-TH" sz="14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142875"/>
            <a:ext cx="8643938" cy="1714500"/>
          </a:xfrm>
          <a:prstGeom prst="roundRect">
            <a:avLst/>
          </a:prstGeom>
          <a:solidFill>
            <a:srgbClr val="FFFF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****</a:t>
            </a:r>
            <a:r>
              <a:rPr lang="th-TH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ขั้นตอนการประเมินราคา</a:t>
            </a:r>
            <a:r>
              <a:rPr lang="en-US" sz="4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***</a:t>
            </a:r>
            <a:endParaRPr lang="th-TH" sz="4400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มีหนังสือสำนักนายกรัฐมนตรี ที่ </a:t>
            </a:r>
            <a:r>
              <a:rPr lang="th-TH" b="1" i="1" dirty="0" err="1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นร</a:t>
            </a: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b="1" i="1" dirty="0" err="1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กวพ</a:t>
            </a: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) ๑๐๐๒/</a:t>
            </a:r>
            <a:r>
              <a:rPr lang="th-TH" b="1" i="1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ว ๖ </a:t>
            </a:r>
            <a:r>
              <a:rPr lang="th-TH" b="1" i="1" dirty="0" err="1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ลว</a:t>
            </a:r>
            <a:r>
              <a:rPr lang="th-TH" b="1" i="1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 ๑๖ ก.พ.๒๕๓๒ กำหนดหลักเกณฑ์ไว้ว่า</a:t>
            </a:r>
            <a:endParaRPr lang="th-TH" b="1" dirty="0">
              <a:solidFill>
                <a:srgbClr val="D60093"/>
              </a:solidFill>
              <a:cs typeface="FreesiaUPC" pitchFamily="34" charset="-34"/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214313" y="1785938"/>
            <a:ext cx="8715375" cy="1785937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Clr>
                <a:srgbClr val="0000CC"/>
              </a:buClr>
              <a:buFont typeface="Wingdings 2" pitchFamily="18" charset="2"/>
              <a:buChar char="ä"/>
              <a:defRPr/>
            </a:pPr>
            <a:endParaRPr lang="th-TH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FreesiaUPC" pitchFamily="34" charset="-34"/>
            </a:endParaRPr>
          </a:p>
          <a:p>
            <a:pPr algn="ctr">
              <a:buClr>
                <a:srgbClr val="0000CC"/>
              </a:buClr>
              <a:buFont typeface="Wingdings" pitchFamily="2" charset="2"/>
              <a:buChar char="q"/>
              <a:defRPr/>
            </a:pPr>
            <a:r>
              <a:rPr lang="th-TH" sz="44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การจ้างก่อสร้าง- </a:t>
            </a:r>
            <a:r>
              <a:rPr lang="th-TH" sz="3200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เมื่อคัดเลือกผู้เสนอราคาได้แล้ว </a:t>
            </a:r>
            <a:r>
              <a:rPr lang="th-TH" sz="32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การจะพิจารณาว่าราคาที่เสนอ	เหมาะสมหรือไม่ เป็นเรื่องของคณะกรรมการฯที่จะต้องทำการประเมินราคา </a:t>
            </a:r>
            <a:endParaRPr lang="th-TH" b="1" i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8" name="พับมุม 7"/>
          <p:cNvSpPr/>
          <p:nvPr/>
        </p:nvSpPr>
        <p:spPr>
          <a:xfrm>
            <a:off x="4929188" y="3857625"/>
            <a:ext cx="4143375" cy="2786063"/>
          </a:xfrm>
          <a:prstGeom prst="foldedCorner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0850" indent="-450850">
              <a:defRPr/>
            </a:pPr>
            <a:endParaRPr lang="th-TH" sz="3200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95250" indent="-95250">
              <a:defRPr/>
            </a:pPr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๒.หากไม่ถูกต้อง </a:t>
            </a:r>
            <a:r>
              <a:rPr lang="th-TH" sz="3200" b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จะต้อง</a:t>
            </a:r>
          </a:p>
          <a:p>
            <a:pPr marL="95250" indent="-95250">
              <a:buFont typeface="Wingdings" pitchFamily="2" charset="2"/>
              <a:buChar char="Ø"/>
              <a:defRPr/>
            </a:pPr>
            <a:r>
              <a:rPr lang="th-TH" sz="3200" b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ขอปรับตัวเลขลงมา แล้วแก้ไขยอดรวมให้ตรงกัน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การปรับลดดังกล่าว                 </a:t>
            </a:r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ไม่ถือว่าเป็นการต่อรองราคา</a:t>
            </a:r>
            <a:endParaRPr lang="th-TH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75" y="4000500"/>
            <a:ext cx="4643438" cy="2786063"/>
          </a:xfrm>
          <a:prstGeom prst="roundRect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5600" indent="-355600">
              <a:buClr>
                <a:srgbClr val="0000CC"/>
              </a:buClr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๑.ต้องตรวจสอบความถูกต้องของราคาที่เสนอ </a:t>
            </a:r>
          </a:p>
          <a:p>
            <a:pPr>
              <a:buClr>
                <a:srgbClr val="0000CC"/>
              </a:buClr>
              <a:buFont typeface="Wingdings" pitchFamily="2" charset="2"/>
              <a:buChar char="Ø"/>
              <a:defRPr/>
            </a:pPr>
            <a:r>
              <a:rPr lang="th-TH" sz="3200" b="1" i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โดยคำนวณจากตัวเลขของราคาที่เสนอ ต่อหน่วยในบัญชีรายการที่เสนอเป็นหลัก (</a:t>
            </a:r>
            <a:r>
              <a:rPr lang="en-US" sz="3200" b="1" i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BOQ</a:t>
            </a:r>
            <a:r>
              <a:rPr lang="th-TH" sz="3200" b="1" i="1" u="sng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)</a:t>
            </a:r>
            <a:r>
              <a:rPr lang="th-TH" sz="3200" b="1" i="1" u="sng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 </a:t>
            </a:r>
            <a:endParaRPr lang="th-TH" sz="3200" u="sng" dirty="0">
              <a:solidFill>
                <a:srgbClr val="007033"/>
              </a:solidFill>
            </a:endParaRPr>
          </a:p>
        </p:txBody>
      </p:sp>
      <p:sp>
        <p:nvSpPr>
          <p:cNvPr id="9" name="ลูกศรลง 8"/>
          <p:cNvSpPr/>
          <p:nvPr/>
        </p:nvSpPr>
        <p:spPr>
          <a:xfrm rot="20908391">
            <a:off x="161925" y="3059113"/>
            <a:ext cx="1493838" cy="1162050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วิธี</a:t>
            </a:r>
          </a:p>
          <a:p>
            <a:pPr algn="ctr"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การ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0" name="ลูกศรขวา 9"/>
          <p:cNvSpPr/>
          <p:nvPr/>
        </p:nvSpPr>
        <p:spPr>
          <a:xfrm rot="3408574">
            <a:off x="4306012" y="3683755"/>
            <a:ext cx="785813" cy="642937"/>
          </a:xfrm>
          <a:prstGeom prst="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5943F0CB-2C6E-4812-AAFC-358CC1D3CF73}" type="slidenum">
              <a:rPr lang="en-US" smtClean="0"/>
              <a:pPr>
                <a:defRPr/>
              </a:pPr>
              <a:t>130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142875"/>
            <a:ext cx="8643938" cy="714375"/>
          </a:xfrm>
          <a:prstGeom prst="roundRect">
            <a:avLst/>
          </a:prstGeom>
          <a:solidFill>
            <a:srgbClr val="FFFF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การประเมินราคาในงานประกวดราคาจ้างก่อสร้าง</a:t>
            </a:r>
            <a:r>
              <a:rPr lang="th-TH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(ต่อ)</a:t>
            </a:r>
            <a:endParaRPr lang="th-TH" b="1" dirty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4" name="พับมุม 3"/>
          <p:cNvSpPr/>
          <p:nvPr/>
        </p:nvSpPr>
        <p:spPr>
          <a:xfrm>
            <a:off x="214313" y="928688"/>
            <a:ext cx="8643937" cy="178593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endParaRPr lang="th-TH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 marL="450850" indent="-450850">
              <a:buFont typeface="Wingdings" pitchFamily="2" charset="2"/>
              <a:buChar char="q"/>
              <a:defRPr/>
            </a:pPr>
            <a:r>
              <a:rPr lang="th-TH" sz="3200" b="1" i="1" dirty="0">
                <a:solidFill>
                  <a:srgbClr val="007033"/>
                </a:solidFill>
                <a:latin typeface="Angsana New" pitchFamily="18" charset="-34"/>
                <a:cs typeface="FreesiaUPC" pitchFamily="34" charset="-34"/>
              </a:rPr>
              <a:t>ดังนั้น การประกวดราคาซื้อ/จ้าง กรณีคัดเลือกผู้เสนอราคาไว้แล้ว </a:t>
            </a:r>
            <a:r>
              <a:rPr lang="th-TH" sz="32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รวมถึงการปรับลดราคาหลังจากประเมินราคาแล้ว หากราคาอยู่ในวงเงินงบประมาณ </a:t>
            </a:r>
          </a:p>
          <a:p>
            <a:pPr algn="ctr">
              <a:defRPr/>
            </a:pPr>
            <a:endParaRPr lang="th-TH" dirty="0"/>
          </a:p>
        </p:txBody>
      </p:sp>
      <p:sp>
        <p:nvSpPr>
          <p:cNvPr id="5" name="วงรี 4"/>
          <p:cNvSpPr/>
          <p:nvPr/>
        </p:nvSpPr>
        <p:spPr>
          <a:xfrm>
            <a:off x="71438" y="2857500"/>
            <a:ext cx="7643812" cy="1500188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0850" indent="-450850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ให้ถือเป็นหลักการว่าไม่สมควรให้มีการต่อรองราคาในระดับใดอีก 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5000625"/>
            <a:ext cx="3071812" cy="1785938"/>
          </a:xfrm>
          <a:prstGeom prst="roundRect">
            <a:avLst/>
          </a:prstGeom>
          <a:solidFill>
            <a:srgbClr val="FFFF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7188" indent="-357188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จะเกินวงเงินงบประมาณ </a:t>
            </a:r>
          </a:p>
          <a:p>
            <a:pPr marL="357188" indent="-357188" algn="ctr">
              <a:defRPr/>
            </a:pP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(ต่อรองได้</a:t>
            </a:r>
            <a:r>
              <a:rPr lang="th-TH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)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3071813" y="4286250"/>
            <a:ext cx="3714750" cy="24288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7188" indent="-357188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หรือ เรียกรายต่ำถัดไปเข้าทำ-สัญญา เนื่องจากรายต่ำสุดไม่มาทำสัญญา </a:t>
            </a:r>
          </a:p>
          <a:p>
            <a:pPr marL="357188" indent="-357188">
              <a:buFont typeface="Wingdings" pitchFamily="2" charset="2"/>
              <a:buChar char="Ø"/>
              <a:defRPr/>
            </a:pPr>
            <a:r>
              <a:rPr lang="th-TH" sz="3200" b="1" i="1" dirty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(ให้ต่อรองราคาได้)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8" name="เมฆ 7"/>
          <p:cNvSpPr/>
          <p:nvPr/>
        </p:nvSpPr>
        <p:spPr>
          <a:xfrm>
            <a:off x="857250" y="4357688"/>
            <a:ext cx="2928938" cy="714375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นอกจาก</a:t>
            </a:r>
            <a:endParaRPr lang="th-TH" dirty="0"/>
          </a:p>
        </p:txBody>
      </p:sp>
      <p:sp>
        <p:nvSpPr>
          <p:cNvPr id="10" name="ลูกศรโค้งขวา 9"/>
          <p:cNvSpPr/>
          <p:nvPr/>
        </p:nvSpPr>
        <p:spPr>
          <a:xfrm rot="3672138">
            <a:off x="319881" y="4039394"/>
            <a:ext cx="547688" cy="1054100"/>
          </a:xfrm>
          <a:prstGeom prst="curvedRightArrow">
            <a:avLst>
              <a:gd name="adj1" fmla="val 25000"/>
              <a:gd name="adj2" fmla="val 50000"/>
              <a:gd name="adj3" fmla="val 786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ลูกศรโค้งซ้าย 10"/>
          <p:cNvSpPr/>
          <p:nvPr/>
        </p:nvSpPr>
        <p:spPr>
          <a:xfrm rot="18889982">
            <a:off x="6383338" y="3838575"/>
            <a:ext cx="517525" cy="89217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2" name="Flowchart: Document 11"/>
          <p:cNvSpPr/>
          <p:nvPr/>
        </p:nvSpPr>
        <p:spPr>
          <a:xfrm>
            <a:off x="6929438" y="2857500"/>
            <a:ext cx="1857375" cy="4000500"/>
          </a:xfrm>
          <a:prstGeom prst="flowChart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3200" b="1" i="1" dirty="0">
              <a:solidFill>
                <a:schemeClr val="bg1"/>
              </a:solidFill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ข้อสังเกตวิธี</a:t>
            </a:r>
            <a:r>
              <a:rPr lang="en-US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en-US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e-Auction </a:t>
            </a:r>
            <a:r>
              <a:rPr lang="th-TH" sz="3200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เรียกรายต่ำสุดมาต่อรองราคาได้อย่างเดียวเท่านั้น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6858000" y="2428875"/>
            <a:ext cx="785813" cy="642938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4" name="Curved Left Arrow 13"/>
          <p:cNvSpPr/>
          <p:nvPr/>
        </p:nvSpPr>
        <p:spPr>
          <a:xfrm>
            <a:off x="5500688" y="2428875"/>
            <a:ext cx="785812" cy="714375"/>
          </a:xfrm>
          <a:prstGeom prst="curvedLef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FFEC8-DAFF-4C91-B660-963A69421006}" type="slidenum">
              <a:rPr lang="en-US" smtClean="0"/>
              <a:pPr>
                <a:defRPr/>
              </a:pPr>
              <a:t>131</a:t>
            </a:fld>
            <a:endParaRPr lang="th-TH"/>
          </a:p>
        </p:txBody>
      </p:sp>
      <p:sp>
        <p:nvSpPr>
          <p:cNvPr id="4" name="พับมุม 3"/>
          <p:cNvSpPr/>
          <p:nvPr/>
        </p:nvSpPr>
        <p:spPr>
          <a:xfrm>
            <a:off x="71438" y="71438"/>
            <a:ext cx="9001125" cy="785794"/>
          </a:xfrm>
          <a:prstGeom prst="foldedCorner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การประเมินราคาในงานประกวดราคาจ้างก่อสร้าง</a:t>
            </a:r>
            <a:r>
              <a:rPr lang="th-TH" sz="3200" b="1" i="1" dirty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(ต่อ</a:t>
            </a:r>
            <a:r>
              <a:rPr lang="th-TH" sz="3200" b="1" i="1" dirty="0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)</a:t>
            </a:r>
            <a:endParaRPr lang="th-TH" sz="3200" b="1" i="1" dirty="0">
              <a:solidFill>
                <a:srgbClr val="00206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5" name="พับมุม 4"/>
          <p:cNvSpPr/>
          <p:nvPr/>
        </p:nvSpPr>
        <p:spPr>
          <a:xfrm>
            <a:off x="642911" y="1571613"/>
            <a:ext cx="7929618" cy="1285883"/>
          </a:xfrm>
          <a:prstGeom prst="foldedCorner">
            <a:avLst/>
          </a:prstGeom>
          <a:solidFill>
            <a:schemeClr val="bg1"/>
          </a:solidFill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i="1" dirty="0">
              <a:solidFill>
                <a:srgbClr val="FF0000"/>
              </a:solidFill>
              <a:latin typeface="Angsana New" pitchFamily="18" charset="-34"/>
              <a:cs typeface="FreesiaUPC" pitchFamily="34" charset="-34"/>
            </a:endParaRPr>
          </a:p>
          <a:p>
            <a:pPr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๑.</a:t>
            </a:r>
            <a:r>
              <a:rPr lang="th-TH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การประเมินราคา </a:t>
            </a:r>
          </a:p>
          <a:p>
            <a:pPr>
              <a:defRPr/>
            </a:pPr>
            <a:r>
              <a:rPr lang="th-TH" sz="4000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-</a:t>
            </a:r>
            <a:r>
              <a:rPr lang="th-TH" sz="4000" b="1" i="1" dirty="0">
                <a:solidFill>
                  <a:srgbClr val="007635"/>
                </a:solidFill>
                <a:latin typeface="Angsana New" pitchFamily="18" charset="-34"/>
                <a:cs typeface="FreesiaUPC" pitchFamily="34" charset="-34"/>
              </a:rPr>
              <a:t>ให้ใช้เฉพาะการประกวดราคาจ้างก่อสร้างเท่านั้น</a:t>
            </a:r>
          </a:p>
        </p:txBody>
      </p:sp>
      <p:sp>
        <p:nvSpPr>
          <p:cNvPr id="6" name="เมฆ 5"/>
          <p:cNvSpPr/>
          <p:nvPr/>
        </p:nvSpPr>
        <p:spPr>
          <a:xfrm>
            <a:off x="4714876" y="3429000"/>
            <a:ext cx="4429124" cy="34290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defRPr/>
            </a:pPr>
            <a:r>
              <a:rPr lang="th-TH" sz="3600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และ ราคาที่เสนอไว้</a:t>
            </a:r>
            <a:r>
              <a:rPr lang="th-TH" sz="36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ต้องอยู่ในวงเงิน</a:t>
            </a:r>
            <a:r>
              <a:rPr lang="th-TH" sz="3600" b="1" i="1" u="sng" dirty="0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งบประมาณ                ที่</a:t>
            </a:r>
            <a:r>
              <a:rPr lang="th-TH" sz="36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จะจ้างเท่านั้น</a:t>
            </a:r>
            <a:endParaRPr lang="th-TH" sz="3600" u="sng" dirty="0">
              <a:solidFill>
                <a:srgbClr val="C00000"/>
              </a:solidFill>
            </a:endParaRPr>
          </a:p>
        </p:txBody>
      </p:sp>
      <p:sp>
        <p:nvSpPr>
          <p:cNvPr id="8" name="สี่เหลี่ยมมุมเว้า 7"/>
          <p:cNvSpPr/>
          <p:nvPr/>
        </p:nvSpPr>
        <p:spPr>
          <a:xfrm>
            <a:off x="214282" y="3714773"/>
            <a:ext cx="4214842" cy="3000375"/>
          </a:xfrm>
          <a:prstGeom prst="plaque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 algn="thaiDist">
              <a:defRPr/>
            </a:pPr>
            <a:r>
              <a:rPr lang="th-TH" b="1" i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	</a:t>
            </a:r>
          </a:p>
          <a:p>
            <a:pPr marL="265113" indent="-265113" algn="ctr">
              <a:defRPr/>
            </a:pPr>
            <a:r>
              <a:rPr lang="th-TH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  </a:t>
            </a:r>
          </a:p>
          <a:p>
            <a:pPr marL="265113" indent="-265113" algn="ctr">
              <a:defRPr/>
            </a:pPr>
            <a:r>
              <a:rPr lang="th-TH" sz="3600" b="1" i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โดยจะต้องเป็นการประเมินราคา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เฉพาะผู้เสนอราคารายที่คัดเลือกไว้แล้ว </a:t>
            </a:r>
            <a:r>
              <a:rPr lang="th-TH" sz="3600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ซึ่งเป็นผู้เสนอราคารวมต่ำสุด</a:t>
            </a:r>
          </a:p>
          <a:p>
            <a:pPr marL="265113" indent="-265113">
              <a:defRPr/>
            </a:pPr>
            <a:r>
              <a:rPr lang="th-TH" b="1" i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marL="265113" indent="-265113">
              <a:defRPr/>
            </a:pPr>
            <a:r>
              <a:rPr lang="th-TH" b="1" i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	</a:t>
            </a:r>
            <a:endParaRPr lang="th-TH" u="sng" dirty="0">
              <a:solidFill>
                <a:srgbClr val="C00000"/>
              </a:solidFill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5857883" y="3000372"/>
            <a:ext cx="955055" cy="825358"/>
          </a:xfrm>
          <a:prstGeom prst="down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i="1" dirty="0" smtClean="0">
              <a:solidFill>
                <a:schemeClr val="bg1"/>
              </a:solidFill>
              <a:latin typeface="Angsana New" pitchFamily="18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i="1" dirty="0" smtClean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๒.</a:t>
            </a:r>
            <a:endParaRPr lang="th-TH" sz="4000" dirty="0">
              <a:solidFill>
                <a:schemeClr val="bg1"/>
              </a:solidFill>
            </a:endParaRPr>
          </a:p>
        </p:txBody>
      </p:sp>
      <p:sp>
        <p:nvSpPr>
          <p:cNvPr id="11" name="แผนผังลำดับงาน: สิ้นสุด 10"/>
          <p:cNvSpPr/>
          <p:nvPr/>
        </p:nvSpPr>
        <p:spPr>
          <a:xfrm>
            <a:off x="2571762" y="928675"/>
            <a:ext cx="3786188" cy="714375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buFont typeface="Wingdings" pitchFamily="2" charset="2"/>
              <a:buChar char="q"/>
              <a:defRPr/>
            </a:pPr>
            <a:r>
              <a:rPr lang="th-TH" sz="3200" b="1" i="1" u="sng" dirty="0" smtClean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มีหลักเกณฑ์ดังนี้</a:t>
            </a:r>
            <a:endParaRPr lang="th-TH" sz="3200" b="1" i="1" u="sng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2" name="ลูกศรลง 11"/>
          <p:cNvSpPr/>
          <p:nvPr/>
        </p:nvSpPr>
        <p:spPr>
          <a:xfrm>
            <a:off x="1643042" y="3000372"/>
            <a:ext cx="841822" cy="71438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i="1" dirty="0" smtClean="0">
                <a:solidFill>
                  <a:schemeClr val="bg1"/>
                </a:solidFill>
                <a:latin typeface="Angsana New" pitchFamily="18" charset="-34"/>
                <a:cs typeface="FreesiaUPC" pitchFamily="34" charset="-34"/>
              </a:rPr>
              <a:t>๑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F7753-C376-4F70-9727-325E89850F6D}" type="slidenum">
              <a:rPr lang="en-US" smtClean="0"/>
              <a:pPr>
                <a:defRPr/>
              </a:pPr>
              <a:t>132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57188" y="142875"/>
            <a:ext cx="8501062" cy="323215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FreesiaUPC" pitchFamily="34" charset="-34"/>
              </a:rPr>
              <a:t>๒.วิธีการประเมินราคา</a:t>
            </a:r>
          </a:p>
          <a:p>
            <a:pPr marL="265113" indent="-265113">
              <a:defRPr/>
            </a:pPr>
            <a:r>
              <a:rPr lang="th-TH" sz="40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-</a:t>
            </a:r>
            <a:r>
              <a:rPr lang="th-TH" sz="4000" b="1" dirty="0" err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ให้ค</a:t>
            </a:r>
            <a:r>
              <a:rPr lang="th-TH" sz="40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กก.พิจารณาผลประกวดราคา </a:t>
            </a:r>
            <a:r>
              <a:rPr lang="th-TH" sz="4000" b="1" i="1" u="sng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ตรวจสอบราคา               </a:t>
            </a:r>
            <a:r>
              <a:rPr lang="th-TH" sz="4000" b="1" i="1" dirty="0">
                <a:solidFill>
                  <a:srgbClr val="D60093"/>
                </a:solidFill>
                <a:latin typeface="Angsana New" pitchFamily="18" charset="-34"/>
                <a:cs typeface="FreesiaUPC" pitchFamily="34" charset="-34"/>
              </a:rPr>
              <a:t>ที่ผู้เสนอราคา  ได้เสนอไว้ ในรายการที่เป็นหัวข้อใหญ่</a:t>
            </a:r>
            <a:r>
              <a:rPr lang="th-TH" sz="40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ของส่วนการก่อสร้าง </a:t>
            </a:r>
          </a:p>
          <a:p>
            <a:pPr marL="265113" indent="-265113">
              <a:defRPr/>
            </a:pPr>
            <a:endParaRPr lang="th-TH" sz="4000" b="1" dirty="0"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642938" y="5638800"/>
            <a:ext cx="8001000" cy="1076325"/>
          </a:xfrm>
          <a:prstGeom prst="homePlate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5113" indent="-265113">
              <a:buFont typeface="Wingdings" pitchFamily="2" charset="2"/>
              <a:buChar char="q"/>
              <a:defRPr/>
            </a:pPr>
            <a:r>
              <a:rPr lang="th-TH" sz="3200" b="1" dirty="0">
                <a:latin typeface="Angsana New" pitchFamily="18" charset="-34"/>
                <a:cs typeface="FreesiaUPC" pitchFamily="34" charset="-34"/>
              </a:rPr>
              <a:t>ซึ่งเมื่อประเมินราคาปรับลดแล้ว จะทำให้ยอดรวมใหม่ต่ำกว่ายอดรวมที่ผู้เสนอราคาเสนอไว้เดิม</a:t>
            </a:r>
            <a:endParaRPr lang="th-TH" dirty="0"/>
          </a:p>
        </p:txBody>
      </p:sp>
      <p:sp>
        <p:nvSpPr>
          <p:cNvPr id="9" name="เมฆ 8"/>
          <p:cNvSpPr/>
          <p:nvPr/>
        </p:nvSpPr>
        <p:spPr>
          <a:xfrm>
            <a:off x="4071938" y="2366963"/>
            <a:ext cx="5072062" cy="3271837"/>
          </a:xfrm>
          <a:prstGeom prst="cloud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ให้เชิญผู้เสนอราคารายนั้นมาเจรจา</a:t>
            </a:r>
          </a:p>
          <a:p>
            <a:pPr>
              <a:defRPr/>
            </a:pPr>
            <a:r>
              <a:rPr lang="th-TH" sz="3200" b="1" u="sng" dirty="0">
                <a:solidFill>
                  <a:srgbClr val="007635"/>
                </a:solidFill>
                <a:latin typeface="Angsana New" pitchFamily="18" charset="-34"/>
                <a:cs typeface="FreesiaUPC" pitchFamily="34" charset="-34"/>
              </a:rPr>
              <a:t>เพื่อปรับลดราคาลง</a:t>
            </a:r>
            <a:r>
              <a:rPr lang="th-TH" sz="3200" b="1" u="sng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มา</a:t>
            </a:r>
            <a:r>
              <a:rPr lang="th-TH" sz="3200" b="1" u="sng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marL="265113" indent="-265113">
              <a:defRPr/>
            </a:pPr>
            <a:r>
              <a:rPr lang="th-TH" sz="3200" b="1" u="sng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แล้วแก้ไขยอดรวมให้ตรงกัน  </a:t>
            </a:r>
          </a:p>
        </p:txBody>
      </p:sp>
      <p:sp>
        <p:nvSpPr>
          <p:cNvPr id="11" name="รูปห้าเหลี่ยม 10"/>
          <p:cNvSpPr/>
          <p:nvPr/>
        </p:nvSpPr>
        <p:spPr>
          <a:xfrm rot="20690883">
            <a:off x="276225" y="2927350"/>
            <a:ext cx="4364038" cy="1912938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หากราคารายการใด            สูงผิดปกติ  </a:t>
            </a:r>
          </a:p>
          <a:p>
            <a:pPr algn="ctr"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ไม่ถูกต้องตรง</a:t>
            </a:r>
            <a:r>
              <a:rPr lang="th-TH" sz="36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ความเป็นจริง </a:t>
            </a:r>
            <a:endParaRPr lang="th-TH" sz="3200" dirty="0"/>
          </a:p>
        </p:txBody>
      </p:sp>
      <p:sp>
        <p:nvSpPr>
          <p:cNvPr id="12" name="ลูกศรขวาท้ายขีด 11"/>
          <p:cNvSpPr/>
          <p:nvPr/>
        </p:nvSpPr>
        <p:spPr>
          <a:xfrm rot="9102192">
            <a:off x="7905652" y="5032521"/>
            <a:ext cx="1147763" cy="671512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BEE15-EF83-47FB-9C4F-BE167534C89D}" type="slidenum">
              <a:rPr lang="en-US" smtClean="0"/>
              <a:pPr>
                <a:defRPr/>
              </a:pPr>
              <a:t>133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1406" y="142876"/>
            <a:ext cx="9001156" cy="6643710"/>
          </a:xfrm>
          <a:prstGeom prst="rect">
            <a:avLst/>
          </a:prstGeom>
          <a:solidFill>
            <a:srgbClr val="FFFFFF"/>
          </a:solidFill>
          <a:ln w="76200">
            <a:solidFill>
              <a:srgbClr val="FE00BB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4400" b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4400" b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sz="4400" b="1" u="sng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/>
            <a:endParaRPr lang="th-TH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ctr"/>
            <a:endParaRPr lang="th-TH" sz="3600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algn="ctr"/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เนื่องจาก คำสั่งยกเลิกดังกล่าว “</a:t>
            </a:r>
            <a:r>
              <a:rPr lang="th-TH" sz="3600" b="1" i="1" u="sng" dirty="0" smtClean="0">
                <a:solidFill>
                  <a:srgbClr val="0000CC"/>
                </a:solidFill>
                <a:cs typeface="FreesiaUPC" pitchFamily="34" charset="-34"/>
              </a:rPr>
              <a:t>เป็นคำสั่งทางปกครอง</a:t>
            </a:r>
            <a:r>
              <a:rPr lang="th-TH" sz="3600" b="1" i="1" u="sng" dirty="0" smtClean="0">
                <a:solidFill>
                  <a:srgbClr val="CC0099"/>
                </a:solidFill>
                <a:cs typeface="FreesiaUPC" pitchFamily="34" charset="-34"/>
              </a:rPr>
              <a:t> </a:t>
            </a:r>
          </a:p>
          <a:p>
            <a:pPr algn="ctr"/>
            <a:r>
              <a:rPr lang="th-TH" sz="3600" b="1" dirty="0" smtClean="0">
                <a:solidFill>
                  <a:srgbClr val="CC0099"/>
                </a:solidFill>
                <a:cs typeface="FreesiaUPC" pitchFamily="34" charset="-34"/>
              </a:rPr>
              <a:t>ดังนั้น หัวหน้าส่วนราชการจะต้องระบุเหตุผลไว้ในคำสั่ง/หรือในเอกสารแนบท้ายคำสั่ง 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เพื่อประกอบเหตุผลในการใช้ดุลยพินิจด้วย </a:t>
            </a:r>
          </a:p>
          <a:p>
            <a:pPr algn="ctr"/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ทั้งนี้ เป็นไปตามกฎกระทรวง ฉบับที่ ๑๒ (พ.ศ.๒๕๔๓)ออกตามความในพระราชบัญญัติวิธีปฏิบัติราชการทางปกครอง พ.ศ.๒๕๓๙</a:t>
            </a:r>
          </a:p>
          <a:p>
            <a:pPr algn="ctr"/>
            <a:endParaRPr lang="th-TH" dirty="0"/>
          </a:p>
        </p:txBody>
      </p:sp>
      <p:pic>
        <p:nvPicPr>
          <p:cNvPr id="5" name="รูปภาพ 4" descr="ATT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142852"/>
            <a:ext cx="3376628" cy="857256"/>
          </a:xfrm>
          <a:prstGeom prst="rect">
            <a:avLst/>
          </a:prstGeom>
        </p:spPr>
      </p:pic>
      <p:sp>
        <p:nvSpPr>
          <p:cNvPr id="9" name="พับมุม 8"/>
          <p:cNvSpPr/>
          <p:nvPr/>
        </p:nvSpPr>
        <p:spPr>
          <a:xfrm>
            <a:off x="142844" y="928670"/>
            <a:ext cx="8929718" cy="2714644"/>
          </a:xfrm>
          <a:prstGeom prst="foldedCorner">
            <a:avLst/>
          </a:prstGeom>
          <a:ln w="57150">
            <a:solidFill>
              <a:srgbClr val="64004A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u="sng" dirty="0" smtClean="0">
                <a:solidFill>
                  <a:srgbClr val="CC0099"/>
                </a:solidFill>
                <a:cs typeface="FreesiaUPC" pitchFamily="34" charset="-34"/>
              </a:rPr>
              <a:t>การยกเลิก</a:t>
            </a:r>
            <a:r>
              <a:rPr lang="th-TH" b="1" u="sng" dirty="0" smtClean="0">
                <a:solidFill>
                  <a:srgbClr val="CC0099"/>
                </a:solidFill>
                <a:cs typeface="FreesiaUPC" pitchFamily="34" charset="-34"/>
              </a:rPr>
              <a:t> </a:t>
            </a:r>
          </a:p>
          <a:p>
            <a:pPr algn="ctr"/>
            <a:r>
              <a:rPr lang="th-TH" sz="4800" b="1" dirty="0" smtClean="0">
                <a:solidFill>
                  <a:srgbClr val="FF0000"/>
                </a:solidFill>
                <a:cs typeface="FreesiaUPC" pitchFamily="34" charset="-34"/>
              </a:rPr>
              <a:t>ประกาศสอบราคา /</a:t>
            </a:r>
            <a:r>
              <a:rPr lang="th-TH" sz="4800" b="1" dirty="0" smtClean="0">
                <a:solidFill>
                  <a:srgbClr val="0000CC"/>
                </a:solidFill>
                <a:cs typeface="FreesiaUPC" pitchFamily="34" charset="-34"/>
              </a:rPr>
              <a:t>ประกาศประกวดราคา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cs typeface="FreesiaUPC" pitchFamily="34" charset="-34"/>
              </a:rPr>
              <a:t>ประกาศประกวดราคาด้วยวิธีการทางอิเล็กทรอนิกส์  </a:t>
            </a:r>
            <a:r>
              <a:rPr lang="th-TH" sz="3600" b="1" dirty="0" smtClean="0">
                <a:solidFill>
                  <a:srgbClr val="CC3300"/>
                </a:solidFill>
                <a:cs typeface="FreesiaUPC" pitchFamily="34" charset="-34"/>
              </a:rPr>
              <a:t>หรือ</a:t>
            </a:r>
            <a:endParaRPr lang="th-TH" sz="3600" b="1" dirty="0" smtClean="0">
              <a:solidFill>
                <a:schemeClr val="tx1"/>
              </a:solidFill>
              <a:cs typeface="FreesiaUPC" pitchFamily="34" charset="-34"/>
            </a:endParaRPr>
          </a:p>
          <a:p>
            <a:pPr algn="ctr"/>
            <a:r>
              <a:rPr lang="th-TH" sz="3600" b="1" dirty="0" smtClean="0">
                <a:solidFill>
                  <a:srgbClr val="CC3300"/>
                </a:solidFill>
                <a:cs typeface="FreesiaUPC" pitchFamily="34" charset="-34"/>
              </a:rPr>
              <a:t>การประมูลราคาที่มีผู้ได้รับการคัดเลือกจากคณะกรรมการแล้ว</a:t>
            </a:r>
          </a:p>
        </p:txBody>
      </p:sp>
      <p:sp>
        <p:nvSpPr>
          <p:cNvPr id="10" name="ลูกศรโค้งขวา 9"/>
          <p:cNvSpPr/>
          <p:nvPr/>
        </p:nvSpPr>
        <p:spPr>
          <a:xfrm>
            <a:off x="0" y="3357562"/>
            <a:ext cx="857224" cy="642942"/>
          </a:xfrm>
          <a:prstGeom prst="curv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ลูกศรขวาท้ายบาก 7"/>
          <p:cNvSpPr/>
          <p:nvPr/>
        </p:nvSpPr>
        <p:spPr>
          <a:xfrm rot="387911">
            <a:off x="214282" y="-101742"/>
            <a:ext cx="3357586" cy="1571612"/>
          </a:xfrm>
          <a:prstGeom prst="notch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th-TH" sz="5400" b="1" dirty="0" smtClean="0">
                <a:solidFill>
                  <a:srgbClr val="FFFF00"/>
                </a:solidFill>
                <a:cs typeface="FreesiaUPC" pitchFamily="34" charset="-34"/>
              </a:rPr>
              <a:t>ข้อควรรู้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014E51-9D8E-4DE8-967A-82A04629280A}" type="slidenum">
              <a:rPr lang="en-US" smtClean="0"/>
              <a:pPr/>
              <a:t>134</a:t>
            </a:fld>
            <a:endParaRPr lang="th-TH" smtClean="0"/>
          </a:p>
        </p:txBody>
      </p:sp>
      <p:sp>
        <p:nvSpPr>
          <p:cNvPr id="3" name="พับมุม 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sz="40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r>
              <a:rPr lang="th-TH" sz="40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มีข้อสังเกต  - ไม่ใช่วิธีแข่งขันราคา </a:t>
            </a:r>
          </a:p>
          <a:p>
            <a:pPr>
              <a:lnSpc>
                <a:spcPct val="90000"/>
              </a:lnSpc>
              <a:defRPr/>
            </a:pPr>
            <a:r>
              <a:rPr lang="th-TH" sz="4000" b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จึงไม่ต้องตรวจสอบผู้มีผลประโยชน์ร่วมกัน</a:t>
            </a:r>
          </a:p>
          <a:p>
            <a:pPr>
              <a:lnSpc>
                <a:spcPct val="90000"/>
              </a:lnSpc>
              <a:defRPr/>
            </a:pPr>
            <a:endParaRPr lang="th-TH" sz="4000" b="1" u="sng" dirty="0">
              <a:solidFill>
                <a:srgbClr val="0000CC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>
              <a:lnSpc>
                <a:spcPct val="90000"/>
              </a:lnSpc>
              <a:defRPr/>
            </a:pPr>
            <a:endParaRPr lang="th-TH" b="1" u="sng" dirty="0">
              <a:solidFill>
                <a:schemeClr val="bg1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</p:txBody>
      </p:sp>
      <p:sp>
        <p:nvSpPr>
          <p:cNvPr id="4" name="เครื่องหมายบั้ง 3"/>
          <p:cNvSpPr/>
          <p:nvPr/>
        </p:nvSpPr>
        <p:spPr>
          <a:xfrm>
            <a:off x="0" y="214313"/>
            <a:ext cx="9001125" cy="1214437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การซื้อ/จ้างโดยวิธีพิเศษ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วงเงินเกิน ๑ แสนบาท ขึ้นไป</a:t>
            </a:r>
            <a:endParaRPr lang="th-TH" sz="4800" b="1" dirty="0">
              <a:solidFill>
                <a:srgbClr val="0000CC"/>
              </a:solidFill>
              <a:latin typeface="BrowalliaUPC" pitchFamily="34" charset="-34"/>
              <a:cs typeface="EucrosiaUPC" pitchFamily="18" charset="-34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285750" y="2714625"/>
            <a:ext cx="8858250" cy="1857375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0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ให้</a:t>
            </a:r>
            <a:r>
              <a:rPr lang="th-TH" sz="4000" b="1" i="1" u="sng" dirty="0" err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แต่งตั้งค</a:t>
            </a:r>
            <a:r>
              <a:rPr lang="th-TH" sz="40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กก.จัดซื้อ/จัดจ้างโดยวิธีพิเศษขึ้นมาคณะหนึ่งเพื่อทำหน้าที่เจรจาต่อรองราคากับผู้ขาย/รับจ้าง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h-TH" sz="4000" b="1" i="1" u="sng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 ตามข้อ ๕๗</a:t>
            </a:r>
          </a:p>
        </p:txBody>
      </p:sp>
      <p:sp>
        <p:nvSpPr>
          <p:cNvPr id="12" name="ชื่อเรื่อง 22"/>
          <p:cNvSpPr txBox="1">
            <a:spLocks/>
          </p:cNvSpPr>
          <p:nvPr/>
        </p:nvSpPr>
        <p:spPr>
          <a:xfrm>
            <a:off x="0" y="4786313"/>
            <a:ext cx="8786813" cy="1714500"/>
          </a:xfrm>
          <a:prstGeom prst="rect">
            <a:avLst/>
          </a:prstGeom>
          <a:solidFill>
            <a:srgbClr val="FFFF99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h-TH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►</a:t>
            </a:r>
            <a:r>
              <a:rPr lang="th-TH" sz="4000" b="1" dirty="0">
                <a:solidFill>
                  <a:srgbClr val="FF0000"/>
                </a:solidFill>
                <a:latin typeface="+mj-lt"/>
                <a:ea typeface="+mj-ea"/>
                <a:cs typeface="FreesiaUPC" pitchFamily="34" charset="-34"/>
              </a:rPr>
              <a:t>เมื่อดำเนินการเสร็จสิ้นแล้วต้อง</a:t>
            </a:r>
            <a:r>
              <a:rPr lang="th-TH" sz="4000" b="1" spc="-90" dirty="0">
                <a:solidFill>
                  <a:srgbClr val="FF0000"/>
                </a:solidFill>
                <a:latin typeface="+mj-lt"/>
                <a:ea typeface="+mj-ea"/>
                <a:cs typeface="FreesiaUPC" pitchFamily="34" charset="-34"/>
              </a:rPr>
              <a:t>รายงานผล</a:t>
            </a:r>
          </a:p>
          <a:p>
            <a:pPr fontAlgn="auto">
              <a:spcAft>
                <a:spcPts val="0"/>
              </a:spcAft>
              <a:defRPr/>
            </a:pPr>
            <a:r>
              <a:rPr lang="th-TH" sz="4000" b="1" spc="-90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FreesiaUPC" pitchFamily="34" charset="-34"/>
              </a:rPr>
              <a:t>ต่อหัวหน้าส่วนราชการเพื่อสั่งการ  </a:t>
            </a:r>
          </a:p>
          <a:p>
            <a:pPr fontAlgn="auto">
              <a:spcAft>
                <a:spcPts val="0"/>
              </a:spcAft>
              <a:defRPr/>
            </a:pPr>
            <a:r>
              <a:rPr lang="th-TH" sz="4000" b="1" spc="-90" dirty="0">
                <a:solidFill>
                  <a:srgbClr val="C00000"/>
                </a:solidFill>
                <a:latin typeface="+mj-lt"/>
                <a:ea typeface="+mj-ea"/>
                <a:cs typeface="FreesiaUPC" pitchFamily="34" charset="-34"/>
              </a:rPr>
              <a:t>(ผ่านหัวหน้าเจ้าหน้าที่พัสดุ)</a:t>
            </a:r>
          </a:p>
        </p:txBody>
      </p:sp>
      <p:sp>
        <p:nvSpPr>
          <p:cNvPr id="8" name="ลูกศรลง 7"/>
          <p:cNvSpPr/>
          <p:nvPr/>
        </p:nvSpPr>
        <p:spPr>
          <a:xfrm rot="18398569">
            <a:off x="1297781" y="5209382"/>
            <a:ext cx="357187" cy="7429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" name="ลูกศรลง 8"/>
          <p:cNvSpPr/>
          <p:nvPr/>
        </p:nvSpPr>
        <p:spPr>
          <a:xfrm rot="17339818">
            <a:off x="1693863" y="5948363"/>
            <a:ext cx="461962" cy="588962"/>
          </a:xfrm>
          <a:prstGeom prst="down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ลูกศรลง 9"/>
          <p:cNvSpPr/>
          <p:nvPr/>
        </p:nvSpPr>
        <p:spPr>
          <a:xfrm rot="19482587">
            <a:off x="1214438" y="3976688"/>
            <a:ext cx="357187" cy="85725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214313"/>
            <a:ext cx="8713787" cy="1428750"/>
          </a:xfrm>
          <a:solidFill>
            <a:srgbClr val="CC0099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การซื้อโดยวิธีพิเศษ(วงเงินเกิน๑ แสนขึ้นไป)</a:t>
            </a:r>
            <a:br>
              <a:rPr lang="th-TH" sz="4800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</a:br>
            <a:r>
              <a:rPr lang="th-TH" sz="4800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และหน้าที่ของคณะกรรมการฯ</a:t>
            </a:r>
            <a:r>
              <a:rPr lang="th-TH" b="1" dirty="0" smtClean="0">
                <a:solidFill>
                  <a:schemeClr val="bg1"/>
                </a:solidFill>
                <a:cs typeface="EucrosiaUPC" pitchFamily="18" charset="-34"/>
              </a:rPr>
              <a:t>(</a:t>
            </a:r>
            <a:r>
              <a:rPr lang="th-TH" b="1" dirty="0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ข้อ ๒๓/</a:t>
            </a:r>
            <a:r>
              <a:rPr lang="th-TH" b="1" dirty="0" smtClean="0">
                <a:solidFill>
                  <a:schemeClr val="bg1"/>
                </a:solidFill>
                <a:cs typeface="EucrosiaUPC" pitchFamily="18" charset="-34"/>
              </a:rPr>
              <a:t>ข้อ ๕๗)</a:t>
            </a:r>
            <a:r>
              <a:rPr lang="th-TH" sz="4800" dirty="0" smtClean="0">
                <a:solidFill>
                  <a:schemeClr val="bg1"/>
                </a:solidFill>
              </a:rPr>
              <a:t> </a:t>
            </a:r>
            <a:endParaRPr lang="en-GB" sz="4800" dirty="0" smtClean="0">
              <a:solidFill>
                <a:schemeClr val="bg1"/>
              </a:solidFill>
            </a:endParaRPr>
          </a:p>
        </p:txBody>
      </p:sp>
      <p:sp>
        <p:nvSpPr>
          <p:cNvPr id="109571" name="ตัวยึดหมายเลขภาพนิ่ง 1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2D4BCA-51FA-46A8-99EF-76275F3689FE}" type="slidenum">
              <a:rPr lang="en-US" smtClean="0"/>
              <a:pPr/>
              <a:t>135</a:t>
            </a:fld>
            <a:endParaRPr lang="th-TH" smtClean="0"/>
          </a:p>
        </p:txBody>
      </p:sp>
      <p:sp>
        <p:nvSpPr>
          <p:cNvPr id="109572" name="Text Box 16"/>
          <p:cNvSpPr txBox="1">
            <a:spLocks noChangeArrowheads="1"/>
          </p:cNvSpPr>
          <p:nvPr/>
        </p:nvSpPr>
        <p:spPr bwMode="auto">
          <a:xfrm>
            <a:off x="190500" y="1679575"/>
            <a:ext cx="3810000" cy="511175"/>
          </a:xfrm>
          <a:prstGeom prst="rect">
            <a:avLst/>
          </a:prstGeom>
          <a:solidFill>
            <a:srgbClr val="EFE1E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th-TH" sz="3200" b="1" dirty="0">
                <a:latin typeface="Angsana New" pitchFamily="18" charset="-34"/>
              </a:rPr>
              <a:t>๑)ซื้อพัสดุที่จะขายทอดตลาด</a:t>
            </a:r>
          </a:p>
        </p:txBody>
      </p:sp>
      <p:sp>
        <p:nvSpPr>
          <p:cNvPr id="109573" name="Text Box 17"/>
          <p:cNvSpPr txBox="1">
            <a:spLocks noChangeArrowheads="1"/>
          </p:cNvSpPr>
          <p:nvPr/>
        </p:nvSpPr>
        <p:spPr bwMode="auto">
          <a:xfrm>
            <a:off x="5003800" y="1714500"/>
            <a:ext cx="3816350" cy="547842"/>
          </a:xfrm>
          <a:prstGeom prst="rect">
            <a:avLst/>
          </a:prstGeom>
          <a:solidFill>
            <a:srgbClr val="EFE1EF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th-TH" sz="3200" b="1" dirty="0">
                <a:latin typeface="Angsana New" pitchFamily="18" charset="-34"/>
              </a:rPr>
              <a:t>ให้ดำเนินการเจรจาตกลงราคา</a:t>
            </a:r>
          </a:p>
        </p:txBody>
      </p:sp>
      <p:sp>
        <p:nvSpPr>
          <p:cNvPr id="109574" name="AutoShape 18"/>
          <p:cNvSpPr>
            <a:spLocks noChangeArrowheads="1"/>
          </p:cNvSpPr>
          <p:nvPr/>
        </p:nvSpPr>
        <p:spPr bwMode="auto">
          <a:xfrm>
            <a:off x="3995738" y="1628775"/>
            <a:ext cx="1008062" cy="514350"/>
          </a:xfrm>
          <a:prstGeom prst="rightArrow">
            <a:avLst>
              <a:gd name="adj1" fmla="val 50000"/>
              <a:gd name="adj2" fmla="val 69929"/>
            </a:avLst>
          </a:prstGeom>
          <a:solidFill>
            <a:srgbClr val="66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14313" y="4357688"/>
            <a:ext cx="8499475" cy="1924050"/>
            <a:chOff x="96" y="3618"/>
            <a:chExt cx="4864" cy="1212"/>
          </a:xfrm>
        </p:grpSpPr>
        <p:sp>
          <p:nvSpPr>
            <p:cNvPr id="109585" name="AutoShape 20"/>
            <p:cNvSpPr>
              <a:spLocks noChangeArrowheads="1"/>
            </p:cNvSpPr>
            <p:nvPr/>
          </p:nvSpPr>
          <p:spPr bwMode="auto">
            <a:xfrm>
              <a:off x="2263" y="3978"/>
              <a:ext cx="324" cy="405"/>
            </a:xfrm>
            <a:prstGeom prst="rightArrow">
              <a:avLst>
                <a:gd name="adj1" fmla="val 50000"/>
                <a:gd name="adj2" fmla="val 32144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6" name="Rectangle 21"/>
            <p:cNvSpPr>
              <a:spLocks noChangeArrowheads="1"/>
            </p:cNvSpPr>
            <p:nvPr/>
          </p:nvSpPr>
          <p:spPr bwMode="auto">
            <a:xfrm>
              <a:off x="96" y="3618"/>
              <a:ext cx="2289" cy="989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b="1" dirty="0">
                  <a:latin typeface="Angsana New" pitchFamily="18" charset="-34"/>
                </a:rPr>
                <a:t>๔)</a:t>
              </a:r>
              <a:r>
                <a:rPr lang="th-TH" sz="3200" b="1" dirty="0">
                  <a:latin typeface="Angsana New" pitchFamily="18" charset="-34"/>
                </a:rPr>
                <a:t>พัสดุที่ซื้อไว้แล้ว-จำเป็นต้อง</a:t>
              </a:r>
            </a:p>
            <a:p>
              <a:pPr eaLnBrk="0" hangingPunct="0">
                <a:buFontTx/>
                <a:buChar char="-"/>
              </a:pPr>
              <a:r>
                <a:rPr lang="th-TH" sz="3200" b="1" dirty="0">
                  <a:latin typeface="Angsana New" pitchFamily="18" charset="-34"/>
                </a:rPr>
                <a:t>ซื้อเพิ่มในสถานการณ์จำเป็น</a:t>
              </a:r>
            </a:p>
            <a:p>
              <a:pPr eaLnBrk="0" hangingPunct="0">
                <a:buFontTx/>
                <a:buChar char="-"/>
              </a:pPr>
              <a:r>
                <a:rPr lang="th-TH" sz="3200" b="1" dirty="0">
                  <a:latin typeface="Angsana New" pitchFamily="18" charset="-34"/>
                </a:rPr>
                <a:t> หรือเร่งด่วน</a:t>
              </a:r>
              <a:r>
                <a:rPr lang="en-US" sz="3200" b="1" dirty="0">
                  <a:latin typeface="Angsana New" pitchFamily="18" charset="-34"/>
                </a:rPr>
                <a:t>(Repeat Order)</a:t>
              </a:r>
              <a:endParaRPr lang="th-TH" sz="3200" b="1" dirty="0">
                <a:latin typeface="Angsana New" pitchFamily="18" charset="-34"/>
              </a:endParaRPr>
            </a:p>
          </p:txBody>
        </p:sp>
        <p:sp>
          <p:nvSpPr>
            <p:cNvPr id="109587" name="Rectangle 22"/>
            <p:cNvSpPr>
              <a:spLocks noChangeArrowheads="1"/>
            </p:cNvSpPr>
            <p:nvPr/>
          </p:nvSpPr>
          <p:spPr bwMode="auto">
            <a:xfrm>
              <a:off x="2590" y="3647"/>
              <a:ext cx="2370" cy="1183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th-TH" sz="3200" b="1" dirty="0">
                  <a:latin typeface="Angsana New" pitchFamily="18" charset="-34"/>
                </a:rPr>
                <a:t>ให้เจรจากับผู้ขายรายเดิมตามสัญญาเดิมที่ยังไม่สิ้นสุดระยะเวลาส่งมอบ ใช้เงื่อนไข,ราคาเดิม, หรือดีกว่า</a:t>
              </a:r>
            </a:p>
          </p:txBody>
        </p:sp>
      </p:grpSp>
      <p:sp>
        <p:nvSpPr>
          <p:cNvPr id="109576" name="AutoShape 24"/>
          <p:cNvSpPr>
            <a:spLocks noChangeArrowheads="1"/>
          </p:cNvSpPr>
          <p:nvPr/>
        </p:nvSpPr>
        <p:spPr bwMode="auto">
          <a:xfrm>
            <a:off x="3711575" y="2492375"/>
            <a:ext cx="514350" cy="508000"/>
          </a:xfrm>
          <a:prstGeom prst="rightArrow">
            <a:avLst>
              <a:gd name="adj1" fmla="val 50000"/>
              <a:gd name="adj2" fmla="val 35681"/>
            </a:avLst>
          </a:prstGeom>
          <a:solidFill>
            <a:srgbClr val="66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Rectangle 25"/>
          <p:cNvSpPr>
            <a:spLocks noChangeArrowheads="1"/>
          </p:cNvSpPr>
          <p:nvPr/>
        </p:nvSpPr>
        <p:spPr bwMode="auto">
          <a:xfrm>
            <a:off x="200025" y="2351088"/>
            <a:ext cx="3363913" cy="904875"/>
          </a:xfrm>
          <a:prstGeom prst="rect">
            <a:avLst/>
          </a:prstGeom>
          <a:solidFill>
            <a:srgbClr val="DAFAFE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th-TH" sz="2800" b="1">
                <a:latin typeface="Angsana New" pitchFamily="18" charset="-34"/>
              </a:rPr>
              <a:t>๒)</a:t>
            </a:r>
            <a:r>
              <a:rPr lang="th-TH" sz="3200" b="1">
                <a:latin typeface="Angsana New" pitchFamily="18" charset="-34"/>
              </a:rPr>
              <a:t>พัสดุที่จำเป็นต้องซื้อ</a:t>
            </a:r>
            <a:r>
              <a:rPr lang="th-TH" sz="2400" b="1">
                <a:latin typeface="Angsana New" pitchFamily="18" charset="-34"/>
              </a:rPr>
              <a:t> </a:t>
            </a:r>
            <a:r>
              <a:rPr lang="th-TH" sz="3200" b="1">
                <a:latin typeface="Angsana New" pitchFamily="18" charset="-34"/>
              </a:rPr>
              <a:t>เร่งด่วน/ล่าช้าจะเสียหาย</a:t>
            </a:r>
            <a:endParaRPr lang="th-TH" b="1">
              <a:latin typeface="Angsana New" pitchFamily="18" charset="-34"/>
            </a:endParaRPr>
          </a:p>
        </p:txBody>
      </p:sp>
      <p:sp>
        <p:nvSpPr>
          <p:cNvPr id="109578" name="Rectangle 26"/>
          <p:cNvSpPr>
            <a:spLocks noChangeArrowheads="1"/>
          </p:cNvSpPr>
          <p:nvPr/>
        </p:nvSpPr>
        <p:spPr bwMode="auto">
          <a:xfrm>
            <a:off x="4427538" y="2276475"/>
            <a:ext cx="4465637" cy="1077913"/>
          </a:xfrm>
          <a:prstGeom prst="rect">
            <a:avLst/>
          </a:prstGeom>
          <a:solidFill>
            <a:srgbClr val="DAFAFE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th-TH" sz="3200" b="1" dirty="0">
                <a:latin typeface="Angsana New" pitchFamily="18" charset="-34"/>
              </a:rPr>
              <a:t>ให้เชิญผู้มีอาชีพขายมาเสนอราคาถ้าราคาสูงกว่าท้องตลาดให้ต่อรอง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214313" y="3357562"/>
            <a:ext cx="8715375" cy="904591"/>
            <a:chOff x="50" y="3110"/>
            <a:chExt cx="5424" cy="469"/>
          </a:xfrm>
        </p:grpSpPr>
        <p:sp>
          <p:nvSpPr>
            <p:cNvPr id="109582" name="AutoShape 28"/>
            <p:cNvSpPr>
              <a:spLocks noChangeArrowheads="1"/>
            </p:cNvSpPr>
            <p:nvPr/>
          </p:nvSpPr>
          <p:spPr bwMode="auto">
            <a:xfrm>
              <a:off x="1961" y="3295"/>
              <a:ext cx="356" cy="222"/>
            </a:xfrm>
            <a:prstGeom prst="rightArrow">
              <a:avLst>
                <a:gd name="adj1" fmla="val 50000"/>
                <a:gd name="adj2" fmla="val 32146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3" name="Rectangle 29"/>
            <p:cNvSpPr>
              <a:spLocks noChangeArrowheads="1"/>
            </p:cNvSpPr>
            <p:nvPr/>
          </p:nvSpPr>
          <p:spPr bwMode="auto">
            <a:xfrm>
              <a:off x="50" y="3110"/>
              <a:ext cx="1956" cy="469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th-TH" b="1" dirty="0">
                  <a:latin typeface="Angsana New" pitchFamily="18" charset="-34"/>
                </a:rPr>
                <a:t>๓) </a:t>
              </a:r>
              <a:r>
                <a:rPr lang="th-TH" sz="3200" b="1" dirty="0">
                  <a:latin typeface="Angsana New" pitchFamily="18" charset="-34"/>
                </a:rPr>
                <a:t>พัสดุที่ต้องใช้ใน      ราชการลับ</a:t>
              </a:r>
            </a:p>
          </p:txBody>
        </p:sp>
        <p:sp>
          <p:nvSpPr>
            <p:cNvPr id="109584" name="Rectangle 30"/>
            <p:cNvSpPr>
              <a:spLocks noChangeArrowheads="1"/>
            </p:cNvSpPr>
            <p:nvPr/>
          </p:nvSpPr>
          <p:spPr bwMode="auto">
            <a:xfrm>
              <a:off x="2317" y="3222"/>
              <a:ext cx="3157" cy="30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sz="3200" b="1">
                  <a:latin typeface="Angsana New" pitchFamily="18" charset="-34"/>
                </a:rPr>
                <a:t>ให้เชิญผู้มีอาชีพขายมาเสนอราคาต่อรอง</a:t>
              </a:r>
            </a:p>
          </p:txBody>
        </p:sp>
      </p:grpSp>
      <p:sp>
        <p:nvSpPr>
          <p:cNvPr id="109580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53475" y="6553200"/>
            <a:ext cx="361950" cy="266700"/>
          </a:xfrm>
          <a:prstGeom prst="actionButtonForwardNext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1" name="AutoShape 3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53425" y="6553200"/>
            <a:ext cx="352425" cy="266700"/>
          </a:xfrm>
          <a:prstGeom prst="actionButtonBackPrevious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4"/>
          <p:cNvSpPr>
            <a:spLocks noChangeArrowheads="1"/>
          </p:cNvSpPr>
          <p:nvPr/>
        </p:nvSpPr>
        <p:spPr bwMode="auto">
          <a:xfrm>
            <a:off x="357188" y="214313"/>
            <a:ext cx="8462962" cy="857250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th-TH" sz="4400" b="1" dirty="0">
                <a:solidFill>
                  <a:schemeClr val="bg1"/>
                </a:solidFill>
                <a:cs typeface="FreesiaUPC" pitchFamily="34" charset="-34"/>
              </a:rPr>
              <a:t>การซื้อโดยวิธีพิเศษ/ หน้าที่คณะกรรมการ (ต่อ</a:t>
            </a:r>
            <a:r>
              <a:rPr lang="th-TH" sz="4800" b="1" dirty="0">
                <a:solidFill>
                  <a:schemeClr val="bg1"/>
                </a:solidFill>
              </a:rPr>
              <a:t>)</a:t>
            </a:r>
            <a:endParaRPr lang="en-GB" sz="7200" b="1" dirty="0">
              <a:solidFill>
                <a:schemeClr val="bg1"/>
              </a:solidFill>
              <a:latin typeface="Browallia New" pitchFamily="34" charset="-34"/>
            </a:endParaRPr>
          </a:p>
        </p:txBody>
      </p:sp>
      <p:sp>
        <p:nvSpPr>
          <p:cNvPr id="110595" name="Text Box 10"/>
          <p:cNvSpPr txBox="1">
            <a:spLocks noChangeArrowheads="1"/>
          </p:cNvSpPr>
          <p:nvPr/>
        </p:nvSpPr>
        <p:spPr bwMode="auto">
          <a:xfrm>
            <a:off x="4000500" y="1428750"/>
            <a:ext cx="5000625" cy="1077913"/>
          </a:xfrm>
          <a:prstGeom prst="rect">
            <a:avLst/>
          </a:prstGeom>
          <a:solidFill>
            <a:srgbClr val="FFFFCC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h-TH" sz="3200" b="1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ให้เสนอหน.ส่วนราชการติดต่อสั่งตรงโดยให้หน่วยงานต่างประเทศสืบราคาให้</a:t>
            </a:r>
          </a:p>
        </p:txBody>
      </p:sp>
      <p:sp>
        <p:nvSpPr>
          <p:cNvPr id="154628" name="Rectangle 11"/>
          <p:cNvSpPr>
            <a:spLocks noChangeArrowheads="1"/>
          </p:cNvSpPr>
          <p:nvPr/>
        </p:nvSpPr>
        <p:spPr bwMode="auto">
          <a:xfrm>
            <a:off x="179388" y="1500188"/>
            <a:ext cx="3678237" cy="646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th-TH" b="1" dirty="0">
                <a:solidFill>
                  <a:srgbClr val="FF0000"/>
                </a:solidFill>
                <a:latin typeface="Angsana New" pitchFamily="18" charset="-34"/>
              </a:rPr>
              <a:t>๕)</a:t>
            </a:r>
            <a:r>
              <a:rPr lang="th-TH" sz="32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ต้องซื้อจากต่างประเทศ</a:t>
            </a:r>
          </a:p>
        </p:txBody>
      </p:sp>
      <p:sp>
        <p:nvSpPr>
          <p:cNvPr id="110597" name="AutoShape 12"/>
          <p:cNvSpPr>
            <a:spLocks noChangeArrowheads="1"/>
          </p:cNvSpPr>
          <p:nvPr/>
        </p:nvSpPr>
        <p:spPr bwMode="auto">
          <a:xfrm>
            <a:off x="3824288" y="1500188"/>
            <a:ext cx="384175" cy="5715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70C0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4313" y="2357439"/>
            <a:ext cx="8786812" cy="1220932"/>
            <a:chOff x="0" y="2087"/>
            <a:chExt cx="5568" cy="690"/>
          </a:xfrm>
        </p:grpSpPr>
        <p:sp>
          <p:nvSpPr>
            <p:cNvPr id="110611" name="Text Box 14"/>
            <p:cNvSpPr txBox="1">
              <a:spLocks noChangeArrowheads="1"/>
            </p:cNvSpPr>
            <p:nvPr/>
          </p:nvSpPr>
          <p:spPr bwMode="auto">
            <a:xfrm>
              <a:off x="2570" y="2168"/>
              <a:ext cx="2998" cy="609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3200" b="1" dirty="0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ให้เชิญผู้ผลิต/ผู้แทนจำหน่ายมาเสนอราคาและต่อรอง</a:t>
              </a:r>
              <a:endParaRPr lang="en-GB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0612" name="Rectangle 15"/>
            <p:cNvSpPr>
              <a:spLocks noChangeArrowheads="1"/>
            </p:cNvSpPr>
            <p:nvPr/>
          </p:nvSpPr>
          <p:spPr bwMode="auto">
            <a:xfrm>
              <a:off x="0" y="2087"/>
              <a:ext cx="2292" cy="608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sz="3200" b="1">
                  <a:solidFill>
                    <a:srgbClr val="0000CC"/>
                  </a:solidFill>
                  <a:latin typeface="Angsana New" pitchFamily="18" charset="-34"/>
                  <a:cs typeface="FreesiaUPC" pitchFamily="34" charset="-34"/>
                </a:rPr>
                <a:t> ๖)พัสดุมีข้อจำกัดทางเทคนิค/จำเป็นต้องระบุยี่ห้อ</a:t>
              </a:r>
            </a:p>
          </p:txBody>
        </p:sp>
        <p:sp>
          <p:nvSpPr>
            <p:cNvPr id="110613" name="AutoShape 16"/>
            <p:cNvSpPr>
              <a:spLocks noChangeArrowheads="1"/>
            </p:cNvSpPr>
            <p:nvPr/>
          </p:nvSpPr>
          <p:spPr bwMode="auto">
            <a:xfrm>
              <a:off x="2304" y="2289"/>
              <a:ext cx="288" cy="323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42875" y="3714750"/>
            <a:ext cx="8786813" cy="708025"/>
            <a:chOff x="-20" y="2728"/>
            <a:chExt cx="5643" cy="409"/>
          </a:xfrm>
        </p:grpSpPr>
        <p:sp>
          <p:nvSpPr>
            <p:cNvPr id="110608" name="Text Box 18"/>
            <p:cNvSpPr txBox="1">
              <a:spLocks noChangeArrowheads="1"/>
            </p:cNvSpPr>
            <p:nvPr/>
          </p:nvSpPr>
          <p:spPr bwMode="auto">
            <a:xfrm>
              <a:off x="2640" y="2728"/>
              <a:ext cx="2983" cy="409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4000" b="1">
                  <a:latin typeface="Angsana New" pitchFamily="18" charset="-34"/>
                  <a:cs typeface="FreesiaUPC" pitchFamily="34" charset="-34"/>
                </a:rPr>
                <a:t>ให้เชิญเจ้าของมาตกลงราคา</a:t>
              </a:r>
              <a:endParaRPr lang="en-GB" sz="4000" b="1"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0609" name="Rectangle 19"/>
            <p:cNvSpPr>
              <a:spLocks noChangeArrowheads="1"/>
            </p:cNvSpPr>
            <p:nvPr/>
          </p:nvSpPr>
          <p:spPr bwMode="auto">
            <a:xfrm>
              <a:off x="-20" y="2728"/>
              <a:ext cx="2340" cy="374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b="1">
                  <a:latin typeface="Angsana New" pitchFamily="18" charset="-34"/>
                  <a:cs typeface="FreesiaUPC" pitchFamily="34" charset="-34"/>
                </a:rPr>
                <a:t>๗) </a:t>
              </a:r>
              <a:r>
                <a:rPr lang="th-TH" sz="3200" b="1">
                  <a:latin typeface="Angsana New" pitchFamily="18" charset="-34"/>
                  <a:cs typeface="FreesiaUPC" pitchFamily="34" charset="-34"/>
                </a:rPr>
                <a:t>ซื้อที่ดินและสิ่งก่อสร้าง</a:t>
              </a:r>
              <a:endParaRPr lang="th-TH" b="1"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0610" name="AutoShape 20"/>
            <p:cNvSpPr>
              <a:spLocks noChangeArrowheads="1"/>
            </p:cNvSpPr>
            <p:nvPr/>
          </p:nvSpPr>
          <p:spPr bwMode="auto">
            <a:xfrm>
              <a:off x="2316" y="2810"/>
              <a:ext cx="288" cy="206"/>
            </a:xfrm>
            <a:prstGeom prst="rightArrow">
              <a:avLst>
                <a:gd name="adj1" fmla="val 50000"/>
                <a:gd name="adj2" fmla="val 41670"/>
              </a:avLst>
            </a:prstGeom>
            <a:solidFill>
              <a:srgbClr val="0070C0"/>
            </a:solidFill>
            <a:ln w="9525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4" name="Text Box 21"/>
          <p:cNvSpPr txBox="1">
            <a:spLocks noChangeArrowheads="1"/>
          </p:cNvSpPr>
          <p:nvPr/>
        </p:nvSpPr>
        <p:spPr bwMode="auto">
          <a:xfrm>
            <a:off x="214313" y="4500563"/>
            <a:ext cx="3408362" cy="1200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3200" b="1" dirty="0">
                <a:latin typeface="Angsana New" pitchFamily="18" charset="-34"/>
              </a:rPr>
              <a:t>๘</a:t>
            </a:r>
            <a:r>
              <a:rPr lang="th-TH" sz="3200" b="1" dirty="0">
                <a:solidFill>
                  <a:srgbClr val="0070C0"/>
                </a:solidFill>
                <a:latin typeface="Angsana New" pitchFamily="18" charset="-34"/>
              </a:rPr>
              <a:t>)</a:t>
            </a:r>
            <a:r>
              <a:rPr lang="th-TH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ดำเนินการซื้อโดยวิธีอื่นแล้วไม่ได้ผลดี</a:t>
            </a:r>
            <a:endParaRPr lang="en-GB" b="1" dirty="0">
              <a:solidFill>
                <a:srgbClr val="0000CC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75785" name="Text Box 22"/>
          <p:cNvSpPr txBox="1">
            <a:spLocks noChangeArrowheads="1"/>
          </p:cNvSpPr>
          <p:nvPr/>
        </p:nvSpPr>
        <p:spPr bwMode="auto">
          <a:xfrm>
            <a:off x="4214813" y="4572000"/>
            <a:ext cx="4713287" cy="11382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สืบราคาจากผู้มีอาชีพขายและผู้เสนอ</a:t>
            </a:r>
            <a:b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</a:b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ราคาที่ถูกยกเลิก (ถ้ามี) ต่อรอง</a:t>
            </a:r>
            <a:r>
              <a:rPr lang="th-TH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รา</a:t>
            </a:r>
            <a:r>
              <a:rPr lang="th-TH" b="1" dirty="0">
                <a:solidFill>
                  <a:srgbClr val="0070C0"/>
                </a:solidFill>
                <a:latin typeface="Angsana New" pitchFamily="18" charset="-34"/>
                <a:cs typeface="FreesiaUPC" pitchFamily="34" charset="-34"/>
              </a:rPr>
              <a:t>คา</a:t>
            </a:r>
            <a:endParaRPr lang="en-GB" b="1" dirty="0">
              <a:solidFill>
                <a:srgbClr val="0070C0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110602" name="AutoShape 23"/>
          <p:cNvSpPr>
            <a:spLocks noChangeArrowheads="1"/>
          </p:cNvSpPr>
          <p:nvPr/>
        </p:nvSpPr>
        <p:spPr bwMode="auto">
          <a:xfrm>
            <a:off x="3779838" y="4786313"/>
            <a:ext cx="457200" cy="5000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70C0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03" name="Line 26"/>
          <p:cNvSpPr>
            <a:spLocks noChangeShapeType="1"/>
          </p:cNvSpPr>
          <p:nvPr/>
        </p:nvSpPr>
        <p:spPr bwMode="auto">
          <a:xfrm>
            <a:off x="4429125" y="92868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10604" name="Line 27"/>
          <p:cNvSpPr>
            <a:spLocks noChangeShapeType="1"/>
          </p:cNvSpPr>
          <p:nvPr/>
        </p:nvSpPr>
        <p:spPr bwMode="auto">
          <a:xfrm>
            <a:off x="1500188" y="1214438"/>
            <a:ext cx="518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0605" name="Line 28"/>
          <p:cNvSpPr>
            <a:spLocks noChangeShapeType="1"/>
          </p:cNvSpPr>
          <p:nvPr/>
        </p:nvSpPr>
        <p:spPr bwMode="auto">
          <a:xfrm flipH="1">
            <a:off x="1500188" y="1214438"/>
            <a:ext cx="46037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10606" name="Line 29"/>
          <p:cNvSpPr>
            <a:spLocks noChangeShapeType="1"/>
          </p:cNvSpPr>
          <p:nvPr/>
        </p:nvSpPr>
        <p:spPr bwMode="auto">
          <a:xfrm>
            <a:off x="6643688" y="1143000"/>
            <a:ext cx="0" cy="334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110607" name="ตัวยึดหมายเลขภาพนิ่ง 2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8238BF-C459-4215-8531-B7B10CA824B0}" type="slidenum">
              <a:rPr lang="en-US" smtClean="0"/>
              <a:pPr/>
              <a:t>136</a:t>
            </a:fld>
            <a:endParaRPr 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505825" cy="1428750"/>
          </a:xfrm>
          <a:solidFill>
            <a:srgbClr val="CC0066"/>
          </a:solidFill>
          <a:ln w="76200">
            <a:solidFill>
              <a:srgbClr val="0000CC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1789113" algn="l"/>
              </a:tabLst>
              <a:defRPr/>
            </a:pP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การจ้างโดยวิธีพิเศษ</a:t>
            </a:r>
            <a:r>
              <a:rPr lang="th-TH" b="1" smtClean="0">
                <a:solidFill>
                  <a:schemeClr val="bg1"/>
                </a:solidFill>
                <a:latin typeface="Browallia New" pitchFamily="34" charset="-34"/>
                <a:cs typeface="EucrosiaUPC" pitchFamily="18" charset="-34"/>
              </a:rPr>
              <a:t> (วงเงินเกิน๑ แสนขึ้นไป)</a:t>
            </a: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 </a:t>
            </a:r>
            <a:br>
              <a:rPr lang="th-TH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และหน้าที่ของคณะกรรมการฯ (ข้อ๒๔, ๕๘)</a:t>
            </a:r>
            <a:endParaRPr lang="en-GB" sz="4800" b="1" smtClean="0">
              <a:solidFill>
                <a:schemeClr val="bg1"/>
              </a:solidFill>
              <a:cs typeface="FreesiaUPC" pitchFamily="34" charset="-34"/>
            </a:endParaRPr>
          </a:p>
        </p:txBody>
      </p:sp>
      <p:sp>
        <p:nvSpPr>
          <p:cNvPr id="111619" name="ตัวยึดหมายเลขภาพนิ่ง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BD73DB-9F4D-43CF-823C-7CAFB0F08288}" type="slidenum">
              <a:rPr lang="en-US" smtClean="0"/>
              <a:pPr/>
              <a:t>137</a:t>
            </a:fld>
            <a:endParaRPr lang="th-TH" smtClean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8625" y="1643063"/>
            <a:ext cx="8501063" cy="1933575"/>
            <a:chOff x="351" y="2462"/>
            <a:chExt cx="5421" cy="1090"/>
          </a:xfrm>
        </p:grpSpPr>
        <p:sp>
          <p:nvSpPr>
            <p:cNvPr id="54284" name="Text Box 7"/>
            <p:cNvSpPr txBox="1">
              <a:spLocks noChangeArrowheads="1"/>
            </p:cNvSpPr>
            <p:nvPr/>
          </p:nvSpPr>
          <p:spPr bwMode="auto">
            <a:xfrm>
              <a:off x="351" y="2462"/>
              <a:ext cx="2688" cy="1090"/>
            </a:xfrm>
            <a:prstGeom prst="rect">
              <a:avLst/>
            </a:prstGeom>
            <a:solidFill>
              <a:srgbClr val="9FE6FF"/>
            </a:solidFill>
            <a:ln w="28575">
              <a:solidFill>
                <a:srgbClr val="C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th-TH" b="1" dirty="0">
                  <a:latin typeface="Angsana New" pitchFamily="18" charset="-34"/>
                </a:rPr>
                <a:t>๑</a:t>
              </a:r>
              <a:r>
                <a:rPr lang="th-TH" b="1" dirty="0">
                  <a:latin typeface="Angsana New" pitchFamily="18" charset="-34"/>
                  <a:cs typeface="+mn-cs"/>
                </a:rPr>
                <a:t>) </a:t>
              </a:r>
              <a:r>
                <a:rPr lang="th-TH" sz="3200" b="1" u="sng" dirty="0">
                  <a:solidFill>
                    <a:srgbClr val="800000"/>
                  </a:solidFill>
                  <a:latin typeface="Angsana New" pitchFamily="18" charset="-34"/>
                  <a:cs typeface="FreesiaUPC" pitchFamily="34" charset="-34"/>
                </a:rPr>
                <a:t>การจ้างตามข้อ ๒๔(๑)-(๔) </a:t>
              </a:r>
              <a:r>
                <a:rPr lang="th-TH" sz="3200" b="1" dirty="0">
                  <a:latin typeface="Angsana New" pitchFamily="18" charset="-34"/>
                  <a:cs typeface="FreesiaUPC" pitchFamily="34" charset="-34"/>
                </a:rPr>
                <a:t>(จ้างช่างฝีมือ,ซ่อมที่ไม่ทราบความเสียหาย ,กรณีเร่งด่วน,        เป็นงานจ้างเพื่อใช้ในราชการลับ</a:t>
              </a:r>
              <a:endParaRPr lang="th-TH" b="1" dirty="0">
                <a:latin typeface="Angsana New" pitchFamily="18" charset="-34"/>
                <a:cs typeface="FreesiaUPC" pitchFamily="34" charset="-34"/>
              </a:endParaRPr>
            </a:p>
          </p:txBody>
        </p:sp>
        <p:sp>
          <p:nvSpPr>
            <p:cNvPr id="111633" name="Text Box 8"/>
            <p:cNvSpPr txBox="1">
              <a:spLocks noChangeArrowheads="1"/>
            </p:cNvSpPr>
            <p:nvPr/>
          </p:nvSpPr>
          <p:spPr bwMode="auto">
            <a:xfrm>
              <a:off x="3130" y="2583"/>
              <a:ext cx="2642" cy="642"/>
            </a:xfrm>
            <a:prstGeom prst="rect">
              <a:avLst/>
            </a:prstGeom>
            <a:solidFill>
              <a:srgbClr val="9FE6FF"/>
            </a:solidFill>
            <a:ln w="28575">
              <a:solidFill>
                <a:schemeClr val="tx1"/>
              </a:solidFill>
              <a:prstDash val="lg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lvl="1" eaLnBrk="0" hangingPunct="0">
                <a:spcBef>
                  <a:spcPct val="50000"/>
                </a:spcBef>
              </a:pPr>
              <a:r>
                <a:rPr lang="th-TH" sz="2800" b="1">
                  <a:latin typeface="Angsana New" pitchFamily="18" charset="-34"/>
                </a:rPr>
                <a:t>-</a:t>
              </a:r>
              <a:r>
                <a:rPr lang="th-TH" b="1">
                  <a:latin typeface="Angsana New" pitchFamily="18" charset="-34"/>
                  <a:cs typeface="FreesiaUPC" pitchFamily="34" charset="-34"/>
                </a:rPr>
                <a:t>ให้</a:t>
              </a:r>
              <a:r>
                <a:rPr lang="th-TH" sz="3200" b="1">
                  <a:latin typeface="Angsana New" pitchFamily="18" charset="-34"/>
                  <a:cs typeface="FreesiaUPC" pitchFamily="34" charset="-34"/>
                </a:rPr>
                <a:t>เชิญผู้มีอาชีพโดยตรงมาเสนอราคา-ต่อรองเท่าที่จะทำได้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57188" y="5214938"/>
            <a:ext cx="8572500" cy="1323975"/>
            <a:chOff x="156" y="3850"/>
            <a:chExt cx="5537" cy="1174"/>
          </a:xfrm>
        </p:grpSpPr>
        <p:sp>
          <p:nvSpPr>
            <p:cNvPr id="111630" name="Rectangle 19"/>
            <p:cNvSpPr>
              <a:spLocks noChangeArrowheads="1"/>
            </p:cNvSpPr>
            <p:nvPr/>
          </p:nvSpPr>
          <p:spPr bwMode="auto">
            <a:xfrm>
              <a:off x="156" y="3850"/>
              <a:ext cx="2353" cy="117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99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th-TH" b="1">
                  <a:latin typeface="Angsana New" pitchFamily="18" charset="-34"/>
                </a:rPr>
                <a:t>๓) </a:t>
              </a:r>
              <a:r>
                <a:rPr lang="th-TH" sz="4000" b="1" u="sng">
                  <a:solidFill>
                    <a:srgbClr val="800000"/>
                  </a:solidFill>
                  <a:latin typeface="Angsana New" pitchFamily="18" charset="-34"/>
                </a:rPr>
                <a:t>การจ้างตามข้อ๒๔(๖)</a:t>
              </a:r>
              <a:r>
                <a:rPr lang="th-TH" sz="3200" b="1">
                  <a:latin typeface="Angsana New" pitchFamily="18" charset="-34"/>
                </a:rPr>
                <a:t>ใช้วิธีอื่นแล้วไม่ได้ผลดี</a:t>
              </a:r>
            </a:p>
          </p:txBody>
        </p:sp>
        <p:sp>
          <p:nvSpPr>
            <p:cNvPr id="111631" name="Rectangle 20"/>
            <p:cNvSpPr>
              <a:spLocks noChangeArrowheads="1"/>
            </p:cNvSpPr>
            <p:nvPr/>
          </p:nvSpPr>
          <p:spPr bwMode="auto">
            <a:xfrm>
              <a:off x="2555" y="3977"/>
              <a:ext cx="3138" cy="1010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99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b="1">
                  <a:latin typeface="Angsana New" pitchFamily="18" charset="-34"/>
                </a:rPr>
                <a:t> </a:t>
              </a:r>
              <a:r>
                <a:rPr lang="th-TH" sz="3200" b="1">
                  <a:latin typeface="Angsana New" pitchFamily="18" charset="-34"/>
                  <a:cs typeface="FreesiaUPC" pitchFamily="34" charset="-34"/>
                </a:rPr>
                <a:t>ให้เชิญผู้มีอาชีพโดยตรง/และรายที่ถูกยกเลิกไป/มาเสนอราคา/ต่อรองราคา</a:t>
              </a:r>
              <a:endParaRPr lang="th-TH" b="1">
                <a:latin typeface="Angsana New" pitchFamily="18" charset="-34"/>
                <a:cs typeface="FreesiaUPC" pitchFamily="34" charset="-34"/>
              </a:endParaRP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8625" y="3429000"/>
            <a:ext cx="8501063" cy="1570038"/>
            <a:chOff x="280" y="3114"/>
            <a:chExt cx="4428" cy="1126"/>
          </a:xfrm>
        </p:grpSpPr>
        <p:sp>
          <p:nvSpPr>
            <p:cNvPr id="62473" name="Rectangle 22"/>
            <p:cNvSpPr>
              <a:spLocks noChangeArrowheads="1"/>
            </p:cNvSpPr>
            <p:nvPr/>
          </p:nvSpPr>
          <p:spPr bwMode="auto">
            <a:xfrm>
              <a:off x="280" y="3421"/>
              <a:ext cx="2229" cy="7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8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th-TH" b="1" dirty="0">
                  <a:latin typeface="Angsana New" pitchFamily="18" charset="-34"/>
                </a:rPr>
                <a:t>๒) </a:t>
              </a:r>
              <a:r>
                <a:rPr lang="th-TH" b="1" u="sng" dirty="0">
                  <a:solidFill>
                    <a:srgbClr val="800000"/>
                  </a:solidFill>
                  <a:latin typeface="Angsana New" pitchFamily="18" charset="-34"/>
                </a:rPr>
                <a:t>การจ้างตามข้อ๒๔(๕)                            </a:t>
              </a:r>
              <a:r>
                <a:rPr lang="th-TH" b="1" dirty="0">
                  <a:latin typeface="Angsana New" pitchFamily="18" charset="-34"/>
                </a:rPr>
                <a:t>จ้างเพิ่ม</a:t>
              </a:r>
              <a:r>
                <a:rPr lang="en-US" b="1" dirty="0">
                  <a:latin typeface="Angsana New" pitchFamily="18" charset="-34"/>
                </a:rPr>
                <a:t>(Repeat Order)</a:t>
              </a:r>
              <a:endParaRPr lang="th-TH" b="1" dirty="0">
                <a:latin typeface="Angsana New" pitchFamily="18" charset="-34"/>
              </a:endParaRPr>
            </a:p>
          </p:txBody>
        </p:sp>
        <p:sp>
          <p:nvSpPr>
            <p:cNvPr id="62474" name="Rectangle 23"/>
            <p:cNvSpPr>
              <a:spLocks noChangeArrowheads="1"/>
            </p:cNvSpPr>
            <p:nvPr/>
          </p:nvSpPr>
          <p:spPr bwMode="auto">
            <a:xfrm>
              <a:off x="2587" y="3114"/>
              <a:ext cx="2121" cy="11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FontTx/>
                <a:buChar char="-"/>
                <a:defRPr/>
              </a:pPr>
              <a:r>
                <a:rPr lang="th-TH" sz="3200" b="1" dirty="0">
                  <a:latin typeface="Angsana New" pitchFamily="18" charset="-34"/>
                  <a:cs typeface="FreesiaUPC" pitchFamily="34" charset="-34"/>
                </a:rPr>
                <a:t>ให้เจรจากับผู้รับจ้างรายเดิมตามสัญญาที่ยังไม่สิ้นสุดเวลาส่งมอบราคา/เงื่อนไขเดิม/ดีกว่า</a:t>
              </a:r>
            </a:p>
          </p:txBody>
        </p:sp>
      </p:grpSp>
      <p:sp>
        <p:nvSpPr>
          <p:cNvPr id="111623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53475" y="6553200"/>
            <a:ext cx="361950" cy="266700"/>
          </a:xfrm>
          <a:prstGeom prst="actionButtonForwardNext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24" name="AutoShape 2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353425" y="6553200"/>
            <a:ext cx="352425" cy="266700"/>
          </a:xfrm>
          <a:prstGeom prst="actionButtonBackPrevious">
            <a:avLst/>
          </a:prstGeom>
          <a:noFill/>
          <a:ln w="12700">
            <a:solidFill>
              <a:srgbClr val="4D4D4D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ลูกศรขวา 14"/>
          <p:cNvSpPr/>
          <p:nvPr/>
        </p:nvSpPr>
        <p:spPr>
          <a:xfrm flipV="1">
            <a:off x="4500563" y="4071938"/>
            <a:ext cx="42862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ลูกศรขวา 15"/>
          <p:cNvSpPr/>
          <p:nvPr/>
        </p:nvSpPr>
        <p:spPr>
          <a:xfrm flipV="1">
            <a:off x="4500563" y="2214563"/>
            <a:ext cx="35718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ลูกศรขวา 16"/>
          <p:cNvSpPr/>
          <p:nvPr/>
        </p:nvSpPr>
        <p:spPr>
          <a:xfrm>
            <a:off x="3857625" y="5786438"/>
            <a:ext cx="428625" cy="285750"/>
          </a:xfrm>
          <a:prstGeom prst="rightArrow">
            <a:avLst>
              <a:gd name="adj1" fmla="val 50000"/>
              <a:gd name="adj2" fmla="val 552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BA408B-BE05-48AA-94B0-0A3A46473AA6}" type="slidenum">
              <a:rPr lang="en-US" smtClean="0"/>
              <a:pPr/>
              <a:t>138</a:t>
            </a:fld>
            <a:endParaRPr lang="th-TH" smtClean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066800"/>
            <a:ext cx="8715375" cy="56483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u="sng" dirty="0">
              <a:solidFill>
                <a:srgbClr val="800000"/>
              </a:solidFill>
              <a:latin typeface="Angsana New" pitchFamily="18" charset="-34"/>
            </a:endParaRPr>
          </a:p>
          <a:p>
            <a:pPr>
              <a:defRPr/>
            </a:pPr>
            <a:endParaRPr lang="th-TH" sz="3600" b="1" u="sng" dirty="0" smtClean="0">
              <a:solidFill>
                <a:srgbClr val="800000"/>
              </a:solidFill>
              <a:latin typeface="Angsana New" pitchFamily="18" charset="-34"/>
            </a:endParaRPr>
          </a:p>
          <a:p>
            <a:pPr>
              <a:defRPr/>
            </a:pPr>
            <a:r>
              <a:rPr lang="th-TH" sz="3600" b="1" u="sng" dirty="0" smtClean="0">
                <a:solidFill>
                  <a:srgbClr val="800000"/>
                </a:solidFill>
                <a:latin typeface="Angsana New" pitchFamily="18" charset="-34"/>
              </a:rPr>
              <a:t>การ</a:t>
            </a:r>
            <a:r>
              <a:rPr lang="th-TH" sz="3600" b="1" u="sng" dirty="0">
                <a:solidFill>
                  <a:srgbClr val="800000"/>
                </a:solidFill>
                <a:latin typeface="Angsana New" pitchFamily="18" charset="-34"/>
              </a:rPr>
              <a:t>ซื้อ หรือการ</a:t>
            </a:r>
            <a:r>
              <a:rPr lang="th-TH" sz="3600" b="1" dirty="0">
                <a:solidFill>
                  <a:srgbClr val="660066"/>
                </a:solidFill>
                <a:latin typeface="Angsana New" pitchFamily="18" charset="-34"/>
              </a:rPr>
              <a:t>จ้างเพิ่ม</a:t>
            </a:r>
            <a:r>
              <a:rPr lang="en-US" sz="3600" b="1" dirty="0">
                <a:solidFill>
                  <a:srgbClr val="660066"/>
                </a:solidFill>
                <a:latin typeface="Angsana New" pitchFamily="18" charset="-34"/>
              </a:rPr>
              <a:t>(Repeat Order</a:t>
            </a:r>
            <a:r>
              <a:rPr lang="th-TH" sz="3600" b="1" u="sng" dirty="0">
                <a:solidFill>
                  <a:srgbClr val="800000"/>
                </a:solidFill>
                <a:latin typeface="Angsana New" pitchFamily="18" charset="-34"/>
              </a:rPr>
              <a:t>ตามข้อ ๒๓ (๔)           หรือ ข้อ๒๔(๕) มีเงื่อนไขดังนี้</a:t>
            </a:r>
            <a:endParaRPr lang="th-TH" sz="3600" b="1" dirty="0">
              <a:solidFill>
                <a:srgbClr val="660066"/>
              </a:solidFill>
              <a:latin typeface="Angsana New" pitchFamily="18" charset="-34"/>
            </a:endParaRP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</a:rPr>
              <a:t>ต้องเป็นเรื่องซื้อของอย่างเดิม หรือเป็นงานเดิม ที่ต้องทำเพิ่มขึ้น ถ้าเป็นคนละเนื้องานมิใช่</a:t>
            </a:r>
            <a:r>
              <a:rPr lang="en-US" sz="3200" b="1" dirty="0">
                <a:solidFill>
                  <a:srgbClr val="660066"/>
                </a:solidFill>
                <a:latin typeface="Angsana New" pitchFamily="18" charset="-34"/>
              </a:rPr>
              <a:t> Repeat </a:t>
            </a:r>
            <a:r>
              <a:rPr lang="en-US" sz="3200" b="1" dirty="0" smtClean="0">
                <a:solidFill>
                  <a:srgbClr val="660066"/>
                </a:solidFill>
                <a:latin typeface="Angsana New" pitchFamily="18" charset="-34"/>
              </a:rPr>
              <a:t>Order</a:t>
            </a: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u="sng" dirty="0" smtClean="0">
                <a:solidFill>
                  <a:srgbClr val="FF0000"/>
                </a:solidFill>
                <a:latin typeface="Angsana New" pitchFamily="18" charset="-34"/>
              </a:rPr>
              <a:t>ต้องเป็นกรณีต้องซื้อหรือจ้างเพิ่มในสถานการณ์ที่จำเป็น เร่งด่วน หรือเพื่อประโยชน์ราชการ(ให้เหตุผลประกอบด้วย)</a:t>
            </a:r>
            <a:endParaRPr lang="en-US" sz="3200" b="1" u="sng" dirty="0">
              <a:solidFill>
                <a:srgbClr val="FF0000"/>
              </a:solidFill>
              <a:latin typeface="Angsana New" pitchFamily="18" charset="-34"/>
            </a:endParaRP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</a:rPr>
              <a:t>ต้องเจรจาต่อรองกับรายเดิม เงื่อนไข</a:t>
            </a:r>
            <a:r>
              <a:rPr lang="th-TH" sz="3200" b="1" dirty="0" smtClean="0">
                <a:solidFill>
                  <a:srgbClr val="0000CC"/>
                </a:solidFill>
                <a:latin typeface="Angsana New" pitchFamily="18" charset="-34"/>
              </a:rPr>
              <a:t>เดิม หรือ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</a:rPr>
              <a:t>ดีกว่า และสัญญาเดิมต้องยังไม่สิ้นสุดเวลาส่งมอบ</a:t>
            </a:r>
          </a:p>
          <a:p>
            <a:pPr marL="357188" indent="-357188">
              <a:buFontTx/>
              <a:buAutoNum type="thaiNumPeriod"/>
              <a:defRPr/>
            </a:pP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</a:rPr>
              <a:t>ต้องทำสัญญากันใหม่  จะทำสัญญาแก้ไขเพิ่มเติมไม่ได้</a:t>
            </a:r>
          </a:p>
          <a:p>
            <a:pPr marL="357188">
              <a:defRPr/>
            </a:pP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</a:rPr>
              <a:t>เนื่องจาก เป็นเพียงการผ่อนปรนให้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</a:rPr>
              <a:t>หน่วยงาน</a:t>
            </a:r>
          </a:p>
          <a:p>
            <a:pPr marL="357188">
              <a:defRPr/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</a:rPr>
              <a:t>ไม่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</a:rPr>
              <a:t>ต้องจัดซื้อจัดจ้างใหม่เท่านั้น</a:t>
            </a:r>
          </a:p>
          <a:p>
            <a:pPr marL="357188">
              <a:defRPr/>
            </a:pPr>
            <a:endParaRPr lang="th-TH" b="1" dirty="0">
              <a:solidFill>
                <a:srgbClr val="0000CC"/>
              </a:solidFill>
              <a:latin typeface="Angsana New" pitchFamily="18" charset="-34"/>
            </a:endParaRPr>
          </a:p>
          <a:p>
            <a:pPr marL="357188">
              <a:defRPr/>
            </a:pP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4" name="แผนผังลำดับงาน: สิ้นสุด 3"/>
          <p:cNvSpPr/>
          <p:nvPr/>
        </p:nvSpPr>
        <p:spPr>
          <a:xfrm>
            <a:off x="928688" y="214313"/>
            <a:ext cx="7215187" cy="700087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6000" b="1" u="sng" dirty="0">
                <a:solidFill>
                  <a:srgbClr val="C00000"/>
                </a:solidFill>
                <a:latin typeface="Angsana New" pitchFamily="18" charset="-34"/>
              </a:rPr>
              <a:t>ข้อควรระวัง</a:t>
            </a:r>
            <a:endParaRPr lang="th-TH" sz="6000" dirty="0">
              <a:solidFill>
                <a:srgbClr val="C00000"/>
              </a:solidFill>
            </a:endParaRPr>
          </a:p>
        </p:txBody>
      </p:sp>
      <p:pic>
        <p:nvPicPr>
          <p:cNvPr id="112645" name="ตัวยึดเนื้อหา 5" descr="1186991789etoon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214313"/>
            <a:ext cx="128905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3"/>
          <p:cNvSpPr>
            <a:spLocks noChangeArrowheads="1"/>
          </p:cNvSpPr>
          <p:nvPr/>
        </p:nvSpPr>
        <p:spPr bwMode="auto">
          <a:xfrm>
            <a:off x="142875" y="142875"/>
            <a:ext cx="8858250" cy="1357313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th-TH" sz="44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การซื้อ/จ้าง     โดยวิธีกรณีพิเศษ</a:t>
            </a:r>
            <a:r>
              <a:rPr lang="en-US" sz="44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44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</a:t>
            </a:r>
            <a:endParaRPr lang="th-TH" sz="4000" b="1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0" hangingPunct="0"/>
            <a:r>
              <a:rPr lang="th-TH" sz="40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(ไม่จำกัดวงเงิน)</a:t>
            </a:r>
            <a:r>
              <a:rPr lang="en-US" sz="40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4000" b="1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(ข้อ ๒๖)</a:t>
            </a:r>
            <a:endParaRPr lang="en-GB" sz="4000" b="1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6628" name="AutoShape 6"/>
          <p:cNvSpPr>
            <a:spLocks noChangeArrowheads="1"/>
          </p:cNvSpPr>
          <p:nvPr/>
        </p:nvSpPr>
        <p:spPr bwMode="auto">
          <a:xfrm>
            <a:off x="3786188" y="3786188"/>
            <a:ext cx="5357812" cy="2928937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latin typeface="Times New Roman" pitchFamily="18" charset="0"/>
                <a:cs typeface="FreesiaUPC" pitchFamily="34" charset="-34"/>
              </a:rPr>
              <a:t>หน.ส่วนราชการ อนุมัติสั่งซื้อ/สั่งจ้าง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latin typeface="Times New Roman" pitchFamily="18" charset="0"/>
                <a:cs typeface="FreesiaUPC" pitchFamily="34" charset="-34"/>
              </a:rPr>
              <a:t>ได้ไม่จำกัดวงเงิน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Browallia New" pitchFamily="34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วงเงินไม่เกิน๑ แสนบาท ให้</a:t>
            </a:r>
            <a:r>
              <a:rPr lang="th-TH" sz="3200" b="1" dirty="0" err="1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จนท.</a:t>
            </a: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พัสดุ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สั่งซื้อ/จ้างได้ภายในวงเงินที่ได้รับ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3200" b="1" dirty="0">
                <a:solidFill>
                  <a:srgbClr val="0000CC"/>
                </a:solidFill>
                <a:latin typeface="Times New Roman" pitchFamily="18" charset="0"/>
                <a:cs typeface="FreesiaUPC" pitchFamily="34" charset="-34"/>
              </a:rPr>
              <a:t>ความเห็นชอบจากหน.ส่วนราชการ</a:t>
            </a:r>
            <a:endParaRPr lang="en-GB" sz="4000" dirty="0">
              <a:solidFill>
                <a:srgbClr val="0000CC"/>
              </a:solidFill>
              <a:latin typeface="Times New Roman" pitchFamily="18" charset="0"/>
              <a:cs typeface="FreesiaUPC" pitchFamily="34" charset="-34"/>
            </a:endParaRPr>
          </a:p>
        </p:txBody>
      </p:sp>
      <p:sp>
        <p:nvSpPr>
          <p:cNvPr id="113668" name="Text Box 8"/>
          <p:cNvSpPr txBox="1">
            <a:spLocks noChangeArrowheads="1"/>
          </p:cNvSpPr>
          <p:nvPr/>
        </p:nvSpPr>
        <p:spPr bwMode="auto">
          <a:xfrm>
            <a:off x="5753100" y="1444625"/>
            <a:ext cx="2743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0" hangingPunct="0">
              <a:spcBef>
                <a:spcPct val="50000"/>
              </a:spcBef>
            </a:pPr>
            <a:endParaRPr lang="en-US" sz="2800" b="1">
              <a:latin typeface="Matisse ITC" pitchFamily="82" charset="0"/>
              <a:cs typeface="Browallia New" pitchFamily="34" charset="-34"/>
            </a:endParaRPr>
          </a:p>
        </p:txBody>
      </p:sp>
      <p:sp>
        <p:nvSpPr>
          <p:cNvPr id="113669" name="AutoShape 18"/>
          <p:cNvSpPr>
            <a:spLocks noChangeArrowheads="1"/>
          </p:cNvSpPr>
          <p:nvPr/>
        </p:nvSpPr>
        <p:spPr bwMode="auto">
          <a:xfrm>
            <a:off x="71438" y="4287838"/>
            <a:ext cx="3638550" cy="2427287"/>
          </a:xfrm>
          <a:prstGeom prst="flowChartAlternateProcess">
            <a:avLst/>
          </a:prstGeom>
          <a:solidFill>
            <a:srgbClr val="FFEEBD"/>
          </a:solidFill>
          <a:ln w="12700" cap="sq">
            <a:solidFill>
              <a:srgbClr val="CC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th-TH" sz="3200" b="1" i="1" u="sng">
                <a:solidFill>
                  <a:srgbClr val="FF0000"/>
                </a:solidFill>
                <a:latin typeface="Matisse ITC" pitchFamily="82" charset="0"/>
                <a:cs typeface="Browallia New" pitchFamily="34" charset="-34"/>
              </a:rPr>
              <a:t>ลำดับขั้นตอนวิธีปฏิบัติ</a:t>
            </a:r>
          </a:p>
          <a:p>
            <a:pPr eaLnBrk="0" hangingPunct="0"/>
            <a:r>
              <a:rPr lang="th-TH" sz="3200" b="1" i="1" u="sng">
                <a:latin typeface="Matisse ITC" pitchFamily="82" charset="0"/>
                <a:cs typeface="Browallia New" pitchFamily="34" charset="-34"/>
              </a:rPr>
              <a:t>๑.ทำรายงานขอซื้อ/จ้าง</a:t>
            </a:r>
          </a:p>
          <a:p>
            <a:pPr eaLnBrk="0" hangingPunct="0"/>
            <a:r>
              <a:rPr lang="th-TH" sz="3200" b="1">
                <a:latin typeface="Matisse ITC" pitchFamily="82" charset="0"/>
                <a:cs typeface="Browallia New" pitchFamily="34" charset="-34"/>
              </a:rPr>
              <a:t>๒.ให้ติดต่อตกลงราคา</a:t>
            </a:r>
          </a:p>
          <a:p>
            <a:pPr eaLnBrk="0" hangingPunct="0"/>
            <a:r>
              <a:rPr lang="th-TH" sz="3200" b="1">
                <a:latin typeface="Matisse ITC" pitchFamily="82" charset="0"/>
                <a:cs typeface="Browallia New" pitchFamily="34" charset="-34"/>
              </a:rPr>
              <a:t>กับผู้ขาย หรือผู้รับจ้าง</a:t>
            </a:r>
          </a:p>
          <a:p>
            <a:pPr eaLnBrk="0" hangingPunct="0"/>
            <a:r>
              <a:rPr lang="th-TH" sz="3200" b="1">
                <a:latin typeface="Matisse ITC" pitchFamily="82" charset="0"/>
                <a:cs typeface="Browallia New" pitchFamily="34" charset="-34"/>
              </a:rPr>
              <a:t>ได้โดยตรง	</a:t>
            </a:r>
            <a:endParaRPr lang="en-GB" sz="2800" b="1">
              <a:latin typeface="Matisse ITC" pitchFamily="82" charset="0"/>
              <a:cs typeface="Browallia New" pitchFamily="34" charset="-34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714750" y="1652588"/>
            <a:ext cx="5214938" cy="2133600"/>
            <a:chOff x="-156" y="2166"/>
            <a:chExt cx="3582" cy="2183"/>
          </a:xfrm>
        </p:grpSpPr>
        <p:sp>
          <p:nvSpPr>
            <p:cNvPr id="113675" name="Text Box 22"/>
            <p:cNvSpPr txBox="1">
              <a:spLocks noChangeArrowheads="1"/>
            </p:cNvSpPr>
            <p:nvPr/>
          </p:nvSpPr>
          <p:spPr bwMode="auto">
            <a:xfrm>
              <a:off x="-156" y="2166"/>
              <a:ext cx="3582" cy="218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82563" indent="-182563" eaLnBrk="0" hangingPunct="0">
                <a:spcBef>
                  <a:spcPct val="50000"/>
                </a:spcBef>
              </a:pPr>
              <a:r>
                <a:rPr lang="th-TH" sz="3200" b="1">
                  <a:latin typeface="Times New Roman" pitchFamily="18" charset="0"/>
                  <a:cs typeface="Browallia New" pitchFamily="34" charset="-34"/>
                </a:rPr>
                <a:t>   ที่เป็นผู้ทำ/ผลิตเอง/จำหน่าย/ให้บริการและนายกรัฐมนตรี/มีกฎหมาย/มติคณะรัฐมนตรี  อนุมัติให้ซื้อ/จ้างได้โดยไม่ต้องสอบ/ประกวดราคา</a:t>
              </a:r>
              <a:endParaRPr lang="th-TH" sz="2600" b="1">
                <a:latin typeface="Times New Roman" pitchFamily="18" charset="0"/>
                <a:cs typeface="Browallia New" pitchFamily="34" charset="-34"/>
              </a:endParaRPr>
            </a:p>
          </p:txBody>
        </p:sp>
        <p:sp>
          <p:nvSpPr>
            <p:cNvPr id="113676" name="Rectangle 24"/>
            <p:cNvSpPr>
              <a:spLocks noChangeArrowheads="1"/>
            </p:cNvSpPr>
            <p:nvPr/>
          </p:nvSpPr>
          <p:spPr bwMode="auto">
            <a:xfrm>
              <a:off x="2472" y="3006"/>
              <a:ext cx="855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endParaRPr lang="en-US" sz="3000" b="1">
                <a:latin typeface="Times New Roman" pitchFamily="18" charset="0"/>
                <a:cs typeface="Browallia New" pitchFamily="34" charset="-34"/>
              </a:endParaRPr>
            </a:p>
          </p:txBody>
        </p:sp>
      </p:grpSp>
      <p:sp>
        <p:nvSpPr>
          <p:cNvPr id="113671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9D07EB-D82E-4640-9059-95485D56F3B8}" type="slidenum">
              <a:rPr lang="en-US" smtClean="0"/>
              <a:pPr/>
              <a:t>139</a:t>
            </a:fld>
            <a:endParaRPr lang="th-TH" smtClean="0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142875" y="1500188"/>
            <a:ext cx="3571875" cy="2786062"/>
          </a:xfrm>
          <a:prstGeom prst="rect">
            <a:avLst/>
          </a:prstGeom>
          <a:solidFill>
            <a:srgbClr val="FDFE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th-TH" sz="3200" b="1" dirty="0">
                <a:solidFill>
                  <a:schemeClr val="tx1"/>
                </a:solidFill>
                <a:latin typeface="Matisse ITC" pitchFamily="82" charset="0"/>
                <a:cs typeface="FreesiaUPC" pitchFamily="34" charset="-34"/>
              </a:rPr>
              <a:t>เป็นการซื้อ/จ้าง/จาก..</a:t>
            </a:r>
            <a:r>
              <a:rPr lang="th-TH" sz="3200" b="1" dirty="0">
                <a:solidFill>
                  <a:srgbClr val="0000CC"/>
                </a:solidFill>
                <a:latin typeface="Matisse ITC" pitchFamily="82" charset="0"/>
                <a:cs typeface="FreesiaUPC" pitchFamily="34" charset="-34"/>
              </a:rPr>
              <a:t>ส่วน-ราชการ/รัฐวิสาหกิจ/ท้องถิ่น/หน่วยอื่น(</a:t>
            </a:r>
            <a:r>
              <a:rPr lang="th-TH" sz="3200" b="1" dirty="0">
                <a:solidFill>
                  <a:srgbClr val="002060"/>
                </a:solidFill>
                <a:latin typeface="Matisse ITC" pitchFamily="82" charset="0"/>
                <a:cs typeface="FreesiaUPC" pitchFamily="34" charset="-34"/>
              </a:rPr>
              <a:t>ที่ได้รับสิทธิพิเศษ</a:t>
            </a:r>
            <a:r>
              <a:rPr lang="th-TH" sz="3200" b="1" i="1" u="sng" dirty="0">
                <a:solidFill>
                  <a:srgbClr val="FF0000"/>
                </a:solidFill>
                <a:latin typeface="Matisse ITC" pitchFamily="82" charset="0"/>
                <a:cs typeface="FreesiaUPC" pitchFamily="34" charset="-34"/>
              </a:rPr>
              <a:t>ดูรายชื่อได้จาก</a:t>
            </a:r>
            <a:r>
              <a:rPr lang="en-US" b="1" dirty="0">
                <a:solidFill>
                  <a:schemeClr val="tx1"/>
                </a:solidFill>
                <a:latin typeface="Angsana New" pitchFamily="18" charset="-34"/>
              </a:rPr>
              <a:t>www.gprocurement.go.th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18" name="ลูกศรขวา 17"/>
          <p:cNvSpPr/>
          <p:nvPr/>
        </p:nvSpPr>
        <p:spPr>
          <a:xfrm>
            <a:off x="3276600" y="2209800"/>
            <a:ext cx="571500" cy="3571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ลูกศรขวา 18"/>
          <p:cNvSpPr/>
          <p:nvPr/>
        </p:nvSpPr>
        <p:spPr>
          <a:xfrm>
            <a:off x="3214688" y="4357688"/>
            <a:ext cx="571500" cy="2857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313" y="3214688"/>
            <a:ext cx="8715375" cy="3500437"/>
          </a:xfrm>
          <a:blipFill>
            <a:blip r:embed="rId2" cstate="print"/>
            <a:tile tx="0" ty="0" sx="100000" sy="100000" flip="none" algn="tl"/>
          </a:blipFill>
          <a:ln w="57150">
            <a:solidFill>
              <a:srgbClr val="00B050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2060"/>
                </a:solidFill>
                <a:latin typeface="Broadway" pitchFamily="82" charset="0"/>
                <a:cs typeface="EucrosiaUPC" pitchFamily="18" charset="-34"/>
              </a:rPr>
              <a:t/>
            </a:r>
            <a:br>
              <a:rPr lang="th-TH" sz="4800" b="1" dirty="0" smtClean="0">
                <a:solidFill>
                  <a:srgbClr val="002060"/>
                </a:solidFill>
                <a:latin typeface="Broadway" pitchFamily="82" charset="0"/>
                <a:cs typeface="EucrosiaUPC" pitchFamily="18" charset="-34"/>
              </a:rPr>
            </a:br>
            <a:r>
              <a:rPr lang="th-TH" sz="4800" b="1" dirty="0" smtClean="0">
                <a:solidFill>
                  <a:srgbClr val="00642D"/>
                </a:solidFill>
                <a:latin typeface="Bodoni MT Black" pitchFamily="18" charset="0"/>
                <a:cs typeface="EucrosiaUPC" pitchFamily="18" charset="-34"/>
              </a:rPr>
              <a:t/>
            </a:r>
            <a:br>
              <a:rPr lang="th-TH" sz="4800" b="1" dirty="0" smtClean="0">
                <a:solidFill>
                  <a:srgbClr val="00642D"/>
                </a:solidFill>
                <a:latin typeface="Bodoni MT Black" pitchFamily="18" charset="0"/>
                <a:cs typeface="EucrosiaUPC" pitchFamily="18" charset="-34"/>
              </a:rPr>
            </a:br>
            <a:endParaRPr lang="en-US" b="1" dirty="0" smtClean="0">
              <a:solidFill>
                <a:schemeClr val="accent6">
                  <a:lumMod val="75000"/>
                </a:schemeClr>
              </a:solidFill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9421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5216B-03E2-46C0-8A3A-0F81700C5CFD}" type="slidenum">
              <a:rPr lang="en-US"/>
              <a:pPr>
                <a:defRPr/>
              </a:pPr>
              <a:t>140</a:t>
            </a:fld>
            <a:endParaRPr lang="th-TH"/>
          </a:p>
        </p:txBody>
      </p:sp>
      <p:pic>
        <p:nvPicPr>
          <p:cNvPr id="236548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3643313"/>
            <a:ext cx="60007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มุมเว้า 5"/>
          <p:cNvSpPr/>
          <p:nvPr/>
        </p:nvSpPr>
        <p:spPr>
          <a:xfrm>
            <a:off x="285750" y="142875"/>
            <a:ext cx="8643938" cy="2928938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1160463" algn="l"/>
              </a:tabLst>
              <a:defRPr/>
            </a:pPr>
            <a:r>
              <a:rPr lang="th-TH" sz="4800" b="1" dirty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การจัดซื้อจัดจ้างด้วย</a:t>
            </a:r>
            <a:r>
              <a:rPr lang="th-TH" sz="4800" b="1" dirty="0" smtClean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วิธี</a:t>
            </a:r>
          </a:p>
          <a:p>
            <a:pPr algn="ctr">
              <a:tabLst>
                <a:tab pos="1160463" algn="l"/>
              </a:tabLst>
              <a:defRPr/>
            </a:pPr>
            <a:r>
              <a:rPr lang="th-TH" sz="4800" b="1" dirty="0" smtClean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ประกวดราคาทาง</a:t>
            </a:r>
            <a:r>
              <a:rPr lang="th-TH" sz="4800" b="1" dirty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ระบบอิเล็กทรอนิกส์ ตาม</a:t>
            </a:r>
          </a:p>
          <a:p>
            <a:pPr>
              <a:tabLst>
                <a:tab pos="1160463" algn="l"/>
              </a:tabLst>
              <a:defRPr/>
            </a:pPr>
            <a:r>
              <a:rPr lang="th-TH" sz="4800" b="1" dirty="0">
                <a:solidFill>
                  <a:srgbClr val="0000CC"/>
                </a:solidFill>
                <a:latin typeface="Berlin Sans FB" pitchFamily="34" charset="0"/>
                <a:cs typeface="EucrosiaUPC" pitchFamily="18" charset="-34"/>
              </a:rPr>
              <a:t>ระเบียบ</a:t>
            </a:r>
            <a:r>
              <a:rPr lang="th-TH" sz="4800" b="1" dirty="0">
                <a:solidFill>
                  <a:srgbClr val="0000CC"/>
                </a:solidFill>
                <a:latin typeface="Broadway" pitchFamily="82" charset="0"/>
                <a:cs typeface="EucrosiaUPC" pitchFamily="18" charset="-34"/>
              </a:rPr>
              <a:t>สำนักนายกรัฐมนตรีว่าด้วยกาพัสดุ</a:t>
            </a:r>
          </a:p>
          <a:p>
            <a:pPr>
              <a:tabLst>
                <a:tab pos="1160463" algn="l"/>
              </a:tabLst>
              <a:defRPr/>
            </a:pPr>
            <a:r>
              <a:rPr lang="th-TH" sz="4800" b="1" dirty="0">
                <a:solidFill>
                  <a:srgbClr val="0000CC"/>
                </a:solidFill>
                <a:latin typeface="Broadway" pitchFamily="82" charset="0"/>
                <a:cs typeface="EucrosiaUPC" pitchFamily="18" charset="-34"/>
              </a:rPr>
              <a:t>ด้วยวิธีการทางอิเล็กทรอนิกส์ พ.ศ. ๒๕๔๙</a:t>
            </a:r>
            <a:endParaRPr lang="th-TH" sz="4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สี่เหลี่ยมมุมมน 1"/>
          <p:cNvSpPr>
            <a:spLocks noChangeArrowheads="1"/>
          </p:cNvSpPr>
          <p:nvPr/>
        </p:nvSpPr>
        <p:spPr bwMode="auto">
          <a:xfrm>
            <a:off x="500063" y="214313"/>
            <a:ext cx="8286750" cy="2643187"/>
          </a:xfrm>
          <a:prstGeom prst="roundRect">
            <a:avLst>
              <a:gd name="adj" fmla="val 16667"/>
            </a:avLst>
          </a:prstGeom>
          <a:solidFill>
            <a:srgbClr val="FFFF93"/>
          </a:solidFill>
          <a:ln w="762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sz="4000" b="1">
                <a:latin typeface="BrowalliaUPC" pitchFamily="34" charset="-34"/>
                <a:cs typeface="FreesiaUPC" pitchFamily="34" charset="-34"/>
              </a:rPr>
              <a:t>มติคณะรัฐมนตรี เมื่อ ๒๔ ม.ค.๔๙</a:t>
            </a:r>
          </a:p>
          <a:p>
            <a:pPr algn="ctr"/>
            <a:r>
              <a:rPr lang="th-TH" sz="4000" b="1">
                <a:latin typeface="BrowalliaUPC" pitchFamily="34" charset="-34"/>
                <a:cs typeface="FreesiaUPC" pitchFamily="34" charset="-34"/>
              </a:rPr>
              <a:t>ให้หน่วยงานภาครัฐ ที่มีวิธีซื้อ/จ้าง วงเงินตั้งแต่               ๒ ล้านบาทขึ้นไป ให้จัดหาด้วยวิธีการประกวดราคาทางระบบอิเล็กทรอนิกส์ ตั้งแต่ ๑ กุมภาพันธ์ ๒๕๔๙</a:t>
            </a:r>
            <a:endParaRPr lang="en-US" sz="4000" b="1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37571" name="วงรี 2"/>
          <p:cNvSpPr>
            <a:spLocks noChangeArrowheads="1"/>
          </p:cNvSpPr>
          <p:nvPr/>
        </p:nvSpPr>
        <p:spPr bwMode="auto">
          <a:xfrm>
            <a:off x="142875" y="3857625"/>
            <a:ext cx="2357438" cy="2571750"/>
          </a:xfrm>
          <a:prstGeom prst="ellipse">
            <a:avLst/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u="sng">
                <a:solidFill>
                  <a:srgbClr val="660033"/>
                </a:solidFill>
                <a:latin typeface="BrowalliaUPC" pitchFamily="34" charset="-34"/>
                <a:cs typeface="FreesiaUPC" pitchFamily="34" charset="-34"/>
              </a:rPr>
              <a:t>การจ้าง </a:t>
            </a:r>
          </a:p>
          <a:p>
            <a:r>
              <a:rPr lang="th-TH" b="1" u="sng">
                <a:solidFill>
                  <a:srgbClr val="660033"/>
                </a:solidFill>
                <a:latin typeface="BrowalliaUPC" pitchFamily="34" charset="-34"/>
                <a:cs typeface="FreesiaUPC" pitchFamily="34" charset="-34"/>
              </a:rPr>
              <a:t>ที่ปรึกษา</a:t>
            </a:r>
            <a:endParaRPr lang="th-TH"/>
          </a:p>
        </p:txBody>
      </p:sp>
      <p:sp>
        <p:nvSpPr>
          <p:cNvPr id="237572" name="วงรี 5"/>
          <p:cNvSpPr>
            <a:spLocks noChangeArrowheads="1"/>
          </p:cNvSpPr>
          <p:nvPr/>
        </p:nvSpPr>
        <p:spPr bwMode="auto">
          <a:xfrm>
            <a:off x="2143125" y="2928938"/>
            <a:ext cx="4857750" cy="714375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b="1" u="sng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ยกเว้นไม่ใช้กับ</a:t>
            </a:r>
            <a:endParaRPr lang="th-TH">
              <a:solidFill>
                <a:srgbClr val="C00000"/>
              </a:solidFill>
            </a:endParaRPr>
          </a:p>
        </p:txBody>
      </p:sp>
      <p:sp>
        <p:nvSpPr>
          <p:cNvPr id="237573" name="วงรี 6"/>
          <p:cNvSpPr>
            <a:spLocks noChangeArrowheads="1"/>
          </p:cNvSpPr>
          <p:nvPr/>
        </p:nvSpPr>
        <p:spPr bwMode="auto">
          <a:xfrm>
            <a:off x="2214563" y="3786188"/>
            <a:ext cx="2500312" cy="2786062"/>
          </a:xfrm>
          <a:prstGeom prst="ellipse">
            <a:avLst/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๒. การจ้างออกแบบ</a:t>
            </a:r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และควบคุมงาน</a:t>
            </a:r>
            <a:endParaRPr lang="th-TH" b="1">
              <a:solidFill>
                <a:schemeClr val="bg1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37574" name="วงรี 7"/>
          <p:cNvSpPr>
            <a:spLocks noChangeArrowheads="1"/>
          </p:cNvSpPr>
          <p:nvPr/>
        </p:nvSpPr>
        <p:spPr bwMode="auto">
          <a:xfrm>
            <a:off x="4429125" y="3929063"/>
            <a:ext cx="2786063" cy="264318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๓. ซื้อ/จ้าง โดย</a:t>
            </a:r>
          </a:p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-วิธีพิเศษ</a:t>
            </a:r>
          </a:p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-วิธีกรณีพิเศษ</a:t>
            </a:r>
          </a:p>
        </p:txBody>
      </p:sp>
      <p:sp>
        <p:nvSpPr>
          <p:cNvPr id="237575" name="วงรี 8"/>
          <p:cNvSpPr>
            <a:spLocks noChangeArrowheads="1"/>
          </p:cNvSpPr>
          <p:nvPr/>
        </p:nvSpPr>
        <p:spPr bwMode="auto">
          <a:xfrm>
            <a:off x="6786563" y="4000500"/>
            <a:ext cx="2286000" cy="2571750"/>
          </a:xfrm>
          <a:prstGeom prst="ellipse">
            <a:avLst/>
          </a:prstGeom>
          <a:solidFill>
            <a:srgbClr val="FFE49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latin typeface="BrowalliaUPC" pitchFamily="34" charset="-34"/>
                <a:cs typeface="FreesiaUPC" pitchFamily="34" charset="-34"/>
              </a:rPr>
              <a:t>๔.ได้รับยกเว้น</a:t>
            </a:r>
            <a:r>
              <a:rPr lang="th-TH" sz="2800" b="1">
                <a:latin typeface="BrowalliaUPC" pitchFamily="34" charset="-34"/>
                <a:cs typeface="FreesiaUPC" pitchFamily="34" charset="-34"/>
              </a:rPr>
              <a:t>จาก</a:t>
            </a:r>
          </a:p>
          <a:p>
            <a:r>
              <a:rPr lang="th-TH" sz="3200" b="1">
                <a:latin typeface="BrowalliaUPC" pitchFamily="34" charset="-34"/>
                <a:cs typeface="FreesiaUPC" pitchFamily="34" charset="-34"/>
              </a:rPr>
              <a:t>กวพ.อ</a:t>
            </a:r>
          </a:p>
          <a:p>
            <a:r>
              <a:rPr lang="th-TH" sz="2800" b="1">
                <a:latin typeface="BrowalliaUPC" pitchFamily="34" charset="-34"/>
                <a:cs typeface="FreesiaUPC" pitchFamily="34" charset="-34"/>
              </a:rPr>
              <a:t>(ข้อ๓) </a:t>
            </a:r>
            <a:endParaRPr lang="th-TH" sz="2800"/>
          </a:p>
        </p:txBody>
      </p:sp>
      <p:sp>
        <p:nvSpPr>
          <p:cNvPr id="237576" name="ลูกศรลง 10"/>
          <p:cNvSpPr>
            <a:spLocks noChangeArrowheads="1"/>
          </p:cNvSpPr>
          <p:nvPr/>
        </p:nvSpPr>
        <p:spPr bwMode="auto">
          <a:xfrm>
            <a:off x="3286125" y="3643313"/>
            <a:ext cx="500063" cy="357187"/>
          </a:xfrm>
          <a:prstGeom prst="downArrow">
            <a:avLst>
              <a:gd name="adj1" fmla="val 50000"/>
              <a:gd name="adj2" fmla="val 49912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7577" name="ลูกศรลง 13"/>
          <p:cNvSpPr>
            <a:spLocks noChangeArrowheads="1"/>
          </p:cNvSpPr>
          <p:nvPr/>
        </p:nvSpPr>
        <p:spPr bwMode="auto">
          <a:xfrm>
            <a:off x="928688" y="3643313"/>
            <a:ext cx="357187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37578" name="ตัวเชื่อมต่อตรง 15"/>
          <p:cNvCxnSpPr>
            <a:cxnSpLocks noChangeShapeType="1"/>
            <a:stCxn id="237577" idx="0"/>
          </p:cNvCxnSpPr>
          <p:nvPr/>
        </p:nvCxnSpPr>
        <p:spPr bwMode="auto">
          <a:xfrm rot="16200000" flipH="1">
            <a:off x="4588669" y="161132"/>
            <a:ext cx="1587" cy="69659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7579" name="ลูกศรลง 16"/>
          <p:cNvSpPr>
            <a:spLocks noChangeArrowheads="1"/>
          </p:cNvSpPr>
          <p:nvPr/>
        </p:nvSpPr>
        <p:spPr bwMode="auto">
          <a:xfrm>
            <a:off x="7858125" y="3643313"/>
            <a:ext cx="357188" cy="35718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7580" name="ลูกศรลง 17"/>
          <p:cNvSpPr>
            <a:spLocks noChangeArrowheads="1"/>
          </p:cNvSpPr>
          <p:nvPr/>
        </p:nvSpPr>
        <p:spPr bwMode="auto">
          <a:xfrm>
            <a:off x="5643563" y="3643313"/>
            <a:ext cx="428625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สี่เหลี่ยมมุมมน 1"/>
          <p:cNvSpPr>
            <a:spLocks noChangeArrowheads="1"/>
          </p:cNvSpPr>
          <p:nvPr/>
        </p:nvSpPr>
        <p:spPr bwMode="auto">
          <a:xfrm>
            <a:off x="142875" y="214313"/>
            <a:ext cx="8858250" cy="250031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sz="4000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กรณีต่อไปนี้ คณะรัฐมนตรี มีมติเมื่อ </a:t>
            </a:r>
            <a:r>
              <a:rPr lang="th-TH" sz="4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๖ตุลาคม ๒๕๕๒</a:t>
            </a:r>
            <a:r>
              <a:rPr lang="th-TH" sz="4000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ผ่อนผัน  </a:t>
            </a:r>
            <a:r>
              <a:rPr lang="th-TH" sz="4000" b="1" i="1" u="sng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จะไม่ประกวดราคาทางอิเล็กทรอนิกส์ ก็ได้                                  </a:t>
            </a:r>
            <a:r>
              <a:rPr lang="th-TH" sz="4000" b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จนกว่าจะแก้ไขระเบียบฯ๔๙แล้วเสร็จ</a:t>
            </a:r>
            <a:r>
              <a:rPr lang="th-TH" b="1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/>
            </a:r>
            <a:br>
              <a:rPr lang="th-TH" b="1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</a:br>
            <a:r>
              <a:rPr lang="th-TH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3200" b="1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สำนักเลขาธิการครม.  ด่วนที่สุด  ที่ นร๐๕๐๖/๑๘๒  ลว.๑๒ ต.ค.๕๒</a:t>
            </a:r>
            <a:endParaRPr lang="th-TH"/>
          </a:p>
        </p:txBody>
      </p:sp>
      <p:sp>
        <p:nvSpPr>
          <p:cNvPr id="239619" name="สี่เหลี่ยมมุมมน 2"/>
          <p:cNvSpPr>
            <a:spLocks noChangeArrowheads="1"/>
          </p:cNvSpPr>
          <p:nvPr/>
        </p:nvSpPr>
        <p:spPr bwMode="auto">
          <a:xfrm>
            <a:off x="357188" y="2714625"/>
            <a:ext cx="8358187" cy="20002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4000" b="1" u="sng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๑.ด้านวงเงิน</a:t>
            </a:r>
          </a:p>
          <a:p>
            <a:r>
              <a:rPr lang="th-TH" sz="4000" b="1">
                <a:solidFill>
                  <a:srgbClr val="0070C0"/>
                </a:solidFill>
                <a:latin typeface="BrowalliaUPC" pitchFamily="34" charset="-34"/>
                <a:cs typeface="FreesiaUPC" pitchFamily="34" charset="-34"/>
              </a:rPr>
              <a:t>๑.๑  ส่วนราชการ ฯ	</a:t>
            </a:r>
            <a:r>
              <a:rPr lang="th-TH" sz="4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๒-๕ ล้านบาท</a:t>
            </a:r>
          </a:p>
          <a:p>
            <a:r>
              <a:rPr lang="th-TH" sz="4000" b="1">
                <a:solidFill>
                  <a:srgbClr val="0070C0"/>
                </a:solidFill>
                <a:latin typeface="BrowalliaUPC" pitchFamily="34" charset="-34"/>
                <a:cs typeface="FreesiaUPC" pitchFamily="34" charset="-34"/>
              </a:rPr>
              <a:t>๑.๒ รัฐวิสาหกิจ		</a:t>
            </a:r>
            <a:r>
              <a:rPr lang="th-TH" sz="4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๒-๑๐ ล้านบาท </a:t>
            </a:r>
            <a:endParaRPr lang="th-TH" sz="4000">
              <a:solidFill>
                <a:srgbClr val="FF0000"/>
              </a:solidFill>
            </a:endParaRPr>
          </a:p>
        </p:txBody>
      </p:sp>
      <p:sp>
        <p:nvSpPr>
          <p:cNvPr id="239620" name="สี่เหลี่ยมมุมมน 4"/>
          <p:cNvSpPr>
            <a:spLocks noChangeArrowheads="1"/>
          </p:cNvSpPr>
          <p:nvPr/>
        </p:nvSpPr>
        <p:spPr bwMode="auto">
          <a:xfrm>
            <a:off x="357188" y="4786313"/>
            <a:ext cx="8286750" cy="1857375"/>
          </a:xfrm>
          <a:prstGeom prst="roundRect">
            <a:avLst>
              <a:gd name="adj" fmla="val 16667"/>
            </a:avLst>
          </a:prstGeom>
          <a:solidFill>
            <a:srgbClr val="FCAAF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 sz="3200" b="1">
              <a:latin typeface="BrowalliaUPC" pitchFamily="34" charset="-34"/>
              <a:cs typeface="FreesiaUPC" pitchFamily="34" charset="-34"/>
            </a:endParaRPr>
          </a:p>
          <a:p>
            <a:r>
              <a:rPr lang="th-TH" sz="4000" b="1">
                <a:latin typeface="BrowalliaUPC" pitchFamily="34" charset="-34"/>
                <a:cs typeface="FreesiaUPC" pitchFamily="34" charset="-34"/>
              </a:rPr>
              <a:t>แต่ให้แสดงเหตุผล/ความจำเป็น ปัญหา/อุปสรรค                         แนบไว้ในรายงานขอซื้อ/จ้างด้วย</a:t>
            </a:r>
            <a:endParaRPr lang="th-TH" sz="4000"/>
          </a:p>
        </p:txBody>
      </p:sp>
      <p:sp>
        <p:nvSpPr>
          <p:cNvPr id="239621" name="ปุ่มปฏิบัติการ: เสียง 5">
            <a:hlinkClick r:id="" action="ppaction://noaction" highlightClick="1">
              <a:snd r:embed="rId2" name="applause.wav"/>
            </a:hlinkClick>
          </p:cNvPr>
          <p:cNvSpPr>
            <a:spLocks noChangeArrowheads="1"/>
          </p:cNvSpPr>
          <p:nvPr/>
        </p:nvSpPr>
        <p:spPr bwMode="auto">
          <a:xfrm rot="2942398">
            <a:off x="642937" y="4857751"/>
            <a:ext cx="500063" cy="500062"/>
          </a:xfrm>
          <a:prstGeom prst="actionButtonSound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906" y="71422"/>
            <a:ext cx="8858250" cy="1214438"/>
          </a:xfr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anchor="t">
            <a:normAutofit fontScale="90000"/>
          </a:bodyPr>
          <a:lstStyle/>
          <a:p>
            <a:pPr eaLnBrk="1" hangingPunct="1"/>
            <a:r>
              <a:rPr lang="th-TH" b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มติคณะรัฐมนตรี ๖ ตุลาคม ๒๕๕๒  </a:t>
            </a:r>
            <a:br>
              <a:rPr lang="th-TH" b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</a:br>
            <a:r>
              <a:rPr lang="th-TH" sz="3200" b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(ต่อ)</a:t>
            </a:r>
            <a:endParaRPr lang="th-TH" u="sng" smtClean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714500"/>
            <a:ext cx="8643937" cy="5000625"/>
          </a:xfrm>
          <a:solidFill>
            <a:srgbClr val="E7FEFF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533400" indent="-533400" eaLnBrk="1" hangingPunct="1">
              <a:buFontTx/>
              <a:buNone/>
            </a:pPr>
            <a:r>
              <a:rPr lang="th-TH" sz="3600" b="1" dirty="0" smtClean="0">
                <a:solidFill>
                  <a:srgbClr val="990000"/>
                </a:solidFill>
                <a:latin typeface="BrowalliaUPC" pitchFamily="34" charset="-34"/>
                <a:cs typeface="BrowalliaUPC" pitchFamily="34" charset="-34"/>
              </a:rPr>
              <a:t>     </a:t>
            </a:r>
            <a:r>
              <a:rPr lang="th-TH" b="1" u="sng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ในกรณีการจัดหาที่มี</a:t>
            </a:r>
            <a:r>
              <a:rPr lang="th-TH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วงเงินในการจัดหาพัสดุไม่เกิน  </a:t>
            </a:r>
            <a:r>
              <a:rPr lang="th-TH" sz="3600" b="1" u="sng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๑๐ ล้านบาท </a:t>
            </a:r>
          </a:p>
          <a:p>
            <a:pPr marL="533400" indent="-533400" eaLnBrk="1" hangingPunct="1">
              <a:buFontTx/>
              <a:buNone/>
            </a:pPr>
            <a:r>
              <a:rPr lang="th-TH" sz="3600" b="1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    </a:t>
            </a:r>
            <a:r>
              <a:rPr lang="th-TH" sz="3600" b="1" i="1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	</a:t>
            </a:r>
            <a:r>
              <a:rPr lang="th-TH" sz="4000" b="1" i="1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๑.</a:t>
            </a:r>
            <a:r>
              <a:rPr lang="th-TH" sz="3600" b="1" dirty="0" smtClean="0">
                <a:solidFill>
                  <a:schemeClr val="accent2"/>
                </a:solidFill>
                <a:latin typeface="BrowalliaUPC" pitchFamily="34" charset="-34"/>
                <a:cs typeface="EucrosiaUPC" pitchFamily="18" charset="-34"/>
              </a:rPr>
              <a:t>หาก</a:t>
            </a:r>
            <a:r>
              <a:rPr lang="th-TH" sz="3600" b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ไม่มีผู้เข้าเสนอราคา    หรือ</a:t>
            </a:r>
            <a:endParaRPr lang="en-US" sz="3600" b="1" dirty="0" smtClean="0">
              <a:solidFill>
                <a:srgbClr val="002060"/>
              </a:solidFill>
              <a:latin typeface="BrowalliaUPC" pitchFamily="34" charset="-34"/>
              <a:cs typeface="EucrosiaUPC" pitchFamily="18" charset="-34"/>
            </a:endParaRPr>
          </a:p>
          <a:p>
            <a:pPr marL="533400" indent="-533400" eaLnBrk="1" hangingPunct="1">
              <a:buFontTx/>
              <a:buNone/>
            </a:pPr>
            <a:r>
              <a:rPr lang="en-US" sz="3600" b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       </a:t>
            </a:r>
            <a:r>
              <a:rPr lang="th-TH" sz="3600" b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๒. </a:t>
            </a:r>
            <a:r>
              <a:rPr lang="th-TH" sz="3600" b="1" dirty="0" smtClean="0">
                <a:solidFill>
                  <a:srgbClr val="660066"/>
                </a:solidFill>
                <a:latin typeface="BrowalliaUPC" pitchFamily="34" charset="-34"/>
                <a:cs typeface="EucrosiaUPC" pitchFamily="18" charset="-34"/>
              </a:rPr>
              <a:t>มีผู้มีสิทธิเสนอราคาเพียงรายเดียว </a:t>
            </a: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หรือ</a:t>
            </a:r>
            <a:endParaRPr lang="th-TH" sz="3600" b="1" dirty="0" smtClean="0">
              <a:solidFill>
                <a:srgbClr val="002060"/>
              </a:solidFill>
              <a:latin typeface="BrowalliaUPC" pitchFamily="34" charset="-34"/>
              <a:cs typeface="EucrosiaUPC" pitchFamily="18" charset="-34"/>
            </a:endParaRPr>
          </a:p>
          <a:p>
            <a:pPr marL="533400" indent="-533400" eaLnBrk="1" hangingPunct="1">
              <a:buFontTx/>
              <a:buNone/>
            </a:pPr>
            <a:r>
              <a:rPr lang="th-TH" sz="3600" b="1" dirty="0" smtClean="0">
                <a:solidFill>
                  <a:schemeClr val="accent2"/>
                </a:solidFill>
                <a:latin typeface="BrowalliaUPC" pitchFamily="34" charset="-34"/>
                <a:cs typeface="EucrosiaUPC" pitchFamily="18" charset="-34"/>
              </a:rPr>
              <a:t>	</a:t>
            </a: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๓. มีผู้มีสิทธิเสนอราคาหลายราย แต่มาเสนอราคาเพียง</a:t>
            </a:r>
            <a:r>
              <a:rPr lang="en-US" sz="3600" b="1" dirty="0" smtClean="0">
                <a:latin typeface="BrowalliaUPC" pitchFamily="34" charset="-34"/>
                <a:cs typeface="EucrosiaUPC" pitchFamily="18" charset="-34"/>
              </a:rPr>
              <a:t>                     </a:t>
            </a: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	รายเดียว</a:t>
            </a:r>
          </a:p>
          <a:p>
            <a:pPr marL="533400" indent="-533400" eaLnBrk="1" hangingPunct="1">
              <a:buFont typeface="Wingdings" pitchFamily="2" charset="2"/>
              <a:buChar char="q"/>
            </a:pPr>
            <a:r>
              <a:rPr lang="th-TH" sz="3600" b="1" dirty="0" smtClean="0">
                <a:latin typeface="BrowalliaUPC" pitchFamily="34" charset="-34"/>
                <a:cs typeface="EucrosiaUPC" pitchFamily="18" charset="-34"/>
              </a:rPr>
              <a:t>และกรณีตามข้อ ๒.,๓ </a:t>
            </a:r>
            <a:r>
              <a:rPr lang="th-TH" sz="3600" b="1" i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คณะกรรมการประกวดราคาได้ต่อรองราคา</a:t>
            </a:r>
            <a:r>
              <a:rPr lang="en-US" sz="3600" b="1" i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 </a:t>
            </a:r>
            <a:r>
              <a:rPr lang="th-TH" sz="3600" b="1" i="1" dirty="0" smtClean="0">
                <a:solidFill>
                  <a:srgbClr val="002060"/>
                </a:solidFill>
                <a:latin typeface="BrowalliaUPC" pitchFamily="34" charset="-34"/>
                <a:cs typeface="EucrosiaUPC" pitchFamily="18" charset="-34"/>
              </a:rPr>
              <a:t>รายนั้นแล้วไม่ได้ผล</a:t>
            </a:r>
            <a:endParaRPr lang="en-US" sz="3600" b="1" i="1" dirty="0" smtClean="0">
              <a:solidFill>
                <a:srgbClr val="002060"/>
              </a:solidFill>
              <a:latin typeface="BrowalliaUPC" pitchFamily="34" charset="-34"/>
              <a:cs typeface="EucrosiaUPC" pitchFamily="18" charset="-34"/>
            </a:endParaRPr>
          </a:p>
          <a:p>
            <a:pPr marL="533400" indent="-533400" eaLnBrk="1" hangingPunct="1">
              <a:buFont typeface="Wingdings" pitchFamily="2" charset="2"/>
              <a:buChar char="q"/>
            </a:pPr>
            <a:r>
              <a:rPr lang="th-TH" b="1" u="sng" dirty="0" smtClean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ให้จัดหาโดยวิธีอื่น ตามระเบียบฯพัสดุที่หน่วยงานนั้น ๆ ถือปฏิบัติได้</a:t>
            </a:r>
          </a:p>
        </p:txBody>
      </p:sp>
      <p:sp>
        <p:nvSpPr>
          <p:cNvPr id="240644" name="สี่เหลี่ยมมุมมน 4"/>
          <p:cNvSpPr>
            <a:spLocks noChangeArrowheads="1"/>
          </p:cNvSpPr>
          <p:nvPr/>
        </p:nvSpPr>
        <p:spPr bwMode="auto">
          <a:xfrm>
            <a:off x="1143000" y="1214438"/>
            <a:ext cx="6715125" cy="5715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     </a:t>
            </a:r>
            <a:r>
              <a:rPr lang="th-TH" sz="3200" b="1" u="sng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๒.ด้านวิธีจัดหาพัสดุ ให้ใช้วิธีอื่นได้ 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6" name="ดาว 5 แฉก 5"/>
          <p:cNvSpPr/>
          <p:nvPr/>
        </p:nvSpPr>
        <p:spPr bwMode="auto">
          <a:xfrm>
            <a:off x="142875" y="2286000"/>
            <a:ext cx="500063" cy="500063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ลูกศรขวาท้ายขีด 6"/>
          <p:cNvSpPr/>
          <p:nvPr/>
        </p:nvSpPr>
        <p:spPr>
          <a:xfrm>
            <a:off x="1357313" y="1357313"/>
            <a:ext cx="857250" cy="28575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สี่เหลี่ยมมุมมน 1"/>
          <p:cNvSpPr>
            <a:spLocks noChangeArrowheads="1"/>
          </p:cNvSpPr>
          <p:nvPr/>
        </p:nvSpPr>
        <p:spPr bwMode="auto">
          <a:xfrm>
            <a:off x="142845" y="142852"/>
            <a:ext cx="9001156" cy="1785937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th-TH" sz="4800" b="1" dirty="0" smtClean="0">
                <a:solidFill>
                  <a:srgbClr val="660066"/>
                </a:solidFill>
                <a:cs typeface="EucrosiaUPC" pitchFamily="18" charset="-34"/>
              </a:rPr>
              <a:t>การเสนอ</a:t>
            </a:r>
            <a:r>
              <a:rPr lang="th-TH" sz="4800" b="1" dirty="0">
                <a:solidFill>
                  <a:srgbClr val="660066"/>
                </a:solidFill>
                <a:cs typeface="EucrosiaUPC" pitchFamily="18" charset="-34"/>
              </a:rPr>
              <a:t>ราคาทางระบบอิเล็กทรอนิกส์  </a:t>
            </a:r>
          </a:p>
          <a:p>
            <a:pPr>
              <a:lnSpc>
                <a:spcPct val="90000"/>
              </a:lnSpc>
            </a:pPr>
            <a:r>
              <a:rPr lang="th-TH" sz="4000" b="1" dirty="0">
                <a:solidFill>
                  <a:srgbClr val="660066"/>
                </a:solidFill>
                <a:cs typeface="EucrosiaUPC" pitchFamily="18" charset="-34"/>
              </a:rPr>
              <a:t>เป็นการ</a:t>
            </a:r>
            <a:r>
              <a:rPr lang="th-TH" sz="40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แข่งขันราคากันทางระบบอิเล็กทรอนิกส์ </a:t>
            </a:r>
            <a:r>
              <a:rPr lang="th-TH" sz="4000" b="1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โดย         </a:t>
            </a:r>
            <a:r>
              <a:rPr lang="th-TH" sz="4000" b="1" i="1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ไม่</a:t>
            </a:r>
            <a:r>
              <a:rPr lang="th-TH" sz="4000" b="1" i="1" dirty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เปิดเผยตัวเลข </a:t>
            </a:r>
            <a:r>
              <a:rPr lang="th-TH" sz="4000" b="1" dirty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ที่มีการเสนอราคา </a:t>
            </a:r>
            <a:r>
              <a:rPr lang="th-TH" b="1" dirty="0">
                <a:latin typeface="BrowalliaUPC" pitchFamily="34" charset="-34"/>
                <a:cs typeface="FreesiaUPC" pitchFamily="34" charset="-34"/>
              </a:rPr>
              <a:t>(</a:t>
            </a:r>
            <a:r>
              <a:rPr lang="en-US" b="1" dirty="0">
                <a:latin typeface="BrowalliaUPC" pitchFamily="34" charset="-34"/>
                <a:cs typeface="FreesiaUPC" pitchFamily="34" charset="-34"/>
              </a:rPr>
              <a:t>Sealed Bid Auction</a:t>
            </a:r>
            <a:r>
              <a:rPr lang="th-TH" b="1" dirty="0">
                <a:latin typeface="BrowalliaUPC" pitchFamily="34" charset="-34"/>
                <a:cs typeface="FreesiaUPC" pitchFamily="34" charset="-34"/>
              </a:rPr>
              <a:t>)</a:t>
            </a:r>
            <a:endParaRPr lang="th-TH" sz="4000" b="1" dirty="0">
              <a:solidFill>
                <a:srgbClr val="660066"/>
              </a:solidFill>
              <a:cs typeface="EucrosiaUPC" pitchFamily="18" charset="-34"/>
            </a:endParaRPr>
          </a:p>
        </p:txBody>
      </p:sp>
      <p:sp>
        <p:nvSpPr>
          <p:cNvPr id="242691" name="ลูกศรลง 2"/>
          <p:cNvSpPr>
            <a:spLocks noChangeArrowheads="1"/>
          </p:cNvSpPr>
          <p:nvPr/>
        </p:nvSpPr>
        <p:spPr bwMode="auto">
          <a:xfrm>
            <a:off x="4000496" y="1857364"/>
            <a:ext cx="500063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81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0" name="สี่เหลี่ยมมุมมน 3"/>
          <p:cNvSpPr>
            <a:spLocks noChangeArrowheads="1"/>
          </p:cNvSpPr>
          <p:nvPr/>
        </p:nvSpPr>
        <p:spPr bwMode="auto">
          <a:xfrm>
            <a:off x="642910" y="2071678"/>
            <a:ext cx="8215340" cy="178595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²"/>
              <a:defRPr/>
            </a:pP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โดยให้ผู้ผ่านการคัดเลือกคุณสมบัติเข้าเสนอราคา ต้อง</a:t>
            </a:r>
            <a:r>
              <a:rPr lang="th-TH" sz="3200" b="1" u="sng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มา</a:t>
            </a:r>
            <a:r>
              <a:rPr lang="th-TH" sz="3200" b="1" u="sng" dirty="0" smtClean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ลงทะเบียนเพื่อเข้าสู่กระบวนการเสนอ</a:t>
            </a:r>
            <a:r>
              <a:rPr lang="th-TH" sz="3200" b="1" u="sng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ราคา</a:t>
            </a:r>
            <a:r>
              <a:rPr lang="th-TH" sz="3200" b="1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ภายใน</a:t>
            </a:r>
            <a:r>
              <a:rPr lang="th-TH" sz="3200" b="1" dirty="0" smtClean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เวลา/สถานที่ที่</a:t>
            </a:r>
            <a:r>
              <a:rPr lang="th-TH" sz="3200" b="1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กำหนด  </a:t>
            </a:r>
            <a:r>
              <a:rPr lang="th-TH" sz="3200" b="1" dirty="0" smtClean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และมี</a:t>
            </a:r>
            <a:r>
              <a:rPr lang="th-TH" sz="3200" b="1" dirty="0" smtClean="0">
                <a:solidFill>
                  <a:srgbClr val="C00000"/>
                </a:solidFill>
                <a:latin typeface="Arial" charset="0"/>
                <a:cs typeface="FreesiaUPC" pitchFamily="34" charset="-34"/>
              </a:rPr>
              <a:t>เจ้าหน้าที่</a:t>
            </a:r>
            <a:r>
              <a:rPr lang="th-TH" sz="3200" b="1" dirty="0">
                <a:solidFill>
                  <a:srgbClr val="C00000"/>
                </a:solidFill>
                <a:latin typeface="Arial" charset="0"/>
                <a:cs typeface="FreesiaUPC" pitchFamily="34" charset="-34"/>
              </a:rPr>
              <a:t>ของ</a:t>
            </a:r>
            <a:r>
              <a:rPr lang="th-TH" sz="3200" b="1" dirty="0" smtClean="0">
                <a:solidFill>
                  <a:srgbClr val="C00000"/>
                </a:solidFill>
                <a:latin typeface="Arial" charset="0"/>
                <a:cs typeface="FreesiaUPC" pitchFamily="34" charset="-34"/>
              </a:rPr>
              <a:t>รัฐพา</a:t>
            </a:r>
            <a:r>
              <a:rPr lang="th-TH" sz="3200" b="1" u="sng" dirty="0">
                <a:solidFill>
                  <a:srgbClr val="0000CC"/>
                </a:solidFill>
                <a:latin typeface="Arial" charset="0"/>
                <a:cs typeface="FreesiaUPC" pitchFamily="34" charset="-34"/>
              </a:rPr>
              <a:t>เข้าประจำที่ในห้องเสนอราคา  </a:t>
            </a:r>
            <a:r>
              <a:rPr lang="th-TH" sz="3200" b="1" dirty="0">
                <a:solidFill>
                  <a:srgbClr val="3333CC"/>
                </a:solidFill>
                <a:latin typeface="Arial" charset="0"/>
                <a:cs typeface="FreesiaUPC" pitchFamily="34" charset="-34"/>
              </a:rPr>
              <a:t>โดยให้ทดสอบระบบก่อนเสนอราคาจริง ๑๕ นาที</a:t>
            </a:r>
          </a:p>
          <a:p>
            <a:pPr marL="533400" indent="-533400">
              <a:defRPr/>
            </a:pPr>
            <a:r>
              <a:rPr lang="th-TH" sz="3200" b="1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 </a:t>
            </a:r>
            <a:endParaRPr lang="th-TH" sz="3200" b="1" dirty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2693" name="วงรี 4"/>
          <p:cNvSpPr>
            <a:spLocks noChangeArrowheads="1"/>
          </p:cNvSpPr>
          <p:nvPr/>
        </p:nvSpPr>
        <p:spPr bwMode="auto">
          <a:xfrm>
            <a:off x="71406" y="2357438"/>
            <a:ext cx="714375" cy="642937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๑.</a:t>
            </a:r>
            <a:endParaRPr lang="th-TH" dirty="0"/>
          </a:p>
        </p:txBody>
      </p:sp>
      <p:sp>
        <p:nvSpPr>
          <p:cNvPr id="242694" name="สี่เหลี่ยมมุมมน 5"/>
          <p:cNvSpPr>
            <a:spLocks noChangeArrowheads="1"/>
          </p:cNvSpPr>
          <p:nvPr/>
        </p:nvSpPr>
        <p:spPr bwMode="auto">
          <a:xfrm>
            <a:off x="785813" y="3929066"/>
            <a:ext cx="8215312" cy="11430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/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กำหนดเวลาที่ให้มีการเสนอราคาแต่ละรายการ  จะต้อง                 ไม่ต่ำกว่าครั้งละ ๓๐ นาที แต่ไม่เกิน ๖๐ นาที</a:t>
            </a:r>
            <a:endParaRPr lang="th-TH" sz="3200" b="1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2695" name="สี่เหลี่ยมมุมมน 8"/>
          <p:cNvSpPr>
            <a:spLocks noChangeArrowheads="1"/>
          </p:cNvSpPr>
          <p:nvPr/>
        </p:nvSpPr>
        <p:spPr bwMode="auto">
          <a:xfrm>
            <a:off x="714375" y="5143512"/>
            <a:ext cx="8286750" cy="1357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  <a:tabLst>
                <a:tab pos="3321050" algn="l"/>
              </a:tabLst>
              <a:defRPr/>
            </a:pPr>
            <a:r>
              <a:rPr lang="th-TH" sz="3200" b="1" u="sng" dirty="0" smtClean="0">
                <a:solidFill>
                  <a:srgbClr val="C00000"/>
                </a:solidFill>
                <a:cs typeface="EucrosiaUPC" pitchFamily="18" charset="-34"/>
              </a:rPr>
              <a:t>ราคาที่ใช้เริ่มต้นการประมูล ได้แก่ งานซื้อ/จ้างทั่วไปใช้วงเงินงบประมาณที่มีอยู่/</a:t>
            </a:r>
            <a:r>
              <a:rPr lang="th-TH" sz="3200" b="1" i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ราคามาตรฐาน หรือราคาท้องตลาด ณ ปัจจุบัน อย่างใดอย่างหนึ่ง     -งานจ้างก่อสร้าง ให้ใช้ราคากลาง </a:t>
            </a:r>
            <a:endParaRPr lang="th-TH" sz="4000" b="1" i="1" dirty="0" smtClean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242696" name="วงรี 9"/>
          <p:cNvSpPr>
            <a:spLocks noChangeArrowheads="1"/>
          </p:cNvSpPr>
          <p:nvPr/>
        </p:nvSpPr>
        <p:spPr bwMode="auto">
          <a:xfrm>
            <a:off x="142875" y="4214813"/>
            <a:ext cx="571500" cy="714375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๒.</a:t>
            </a:r>
            <a:endParaRPr lang="th-TH"/>
          </a:p>
        </p:txBody>
      </p:sp>
      <p:sp>
        <p:nvSpPr>
          <p:cNvPr id="242697" name="วงรี 10"/>
          <p:cNvSpPr>
            <a:spLocks noChangeArrowheads="1"/>
          </p:cNvSpPr>
          <p:nvPr/>
        </p:nvSpPr>
        <p:spPr bwMode="auto">
          <a:xfrm>
            <a:off x="142875" y="5357830"/>
            <a:ext cx="571500" cy="5715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๓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 bwMode="auto">
          <a:xfrm>
            <a:off x="152400" y="76200"/>
            <a:ext cx="8991600" cy="4191000"/>
          </a:xfrm>
          <a:prstGeom prst="roundRect">
            <a:avLst/>
          </a:prstGeom>
          <a:solidFill>
            <a:srgbClr val="FFFF9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  <a:tabLst>
                <a:tab pos="3321050" algn="l"/>
              </a:tabLst>
              <a:defRPr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ในระหว่างการเสนอราคา กรณี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มี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เหตุขัดข้อง</a:t>
            </a:r>
            <a:endParaRPr lang="th-TH" sz="3600" b="1" u="sng" dirty="0">
              <a:solidFill>
                <a:srgbClr val="C00000"/>
              </a:solidFill>
              <a:cs typeface="FreesiaUPC" pitchFamily="34" charset="-34"/>
            </a:endParaRPr>
          </a:p>
          <a:p>
            <a:pPr>
              <a:lnSpc>
                <a:spcPct val="90000"/>
              </a:lnSpc>
              <a:tabLst>
                <a:tab pos="901700" algn="l"/>
              </a:tabLst>
              <a:defRPr/>
            </a:pPr>
            <a:r>
              <a:rPr lang="th-TH" sz="3600" b="1" dirty="0" smtClean="0">
                <a:solidFill>
                  <a:schemeClr val="accent1">
                    <a:lumMod val="25000"/>
                  </a:schemeClr>
                </a:solidFill>
                <a:cs typeface="FreesiaUPC" pitchFamily="34" charset="-34"/>
                <a:sym typeface="Wingdings"/>
              </a:rPr>
              <a:t> </a:t>
            </a:r>
            <a:r>
              <a:rPr lang="th-TH" sz="3600" b="1" dirty="0">
                <a:cs typeface="FreesiaUPC" pitchFamily="34" charset="-34"/>
              </a:rPr>
              <a:t>ให้คณะกรรมการประกวดราคา </a:t>
            </a:r>
            <a:r>
              <a:rPr lang="th-TH" sz="3600" b="1" dirty="0">
                <a:solidFill>
                  <a:srgbClr val="990000"/>
                </a:solidFill>
                <a:cs typeface="FreesiaUPC" pitchFamily="34" charset="-34"/>
              </a:rPr>
              <a:t>สั่งพักการเสนอราคา</a:t>
            </a:r>
            <a:r>
              <a:rPr lang="th-TH" sz="3600" b="1" dirty="0">
                <a:cs typeface="FreesiaUPC" pitchFamily="34" charset="-34"/>
              </a:rPr>
              <a:t>ไว้ก่อน </a:t>
            </a:r>
          </a:p>
          <a:p>
            <a:pPr marL="1071563" indent="-1071563">
              <a:lnSpc>
                <a:spcPct val="90000"/>
              </a:lnSpc>
              <a:tabLst>
                <a:tab pos="174625" algn="l"/>
              </a:tabLst>
              <a:defRPr/>
            </a:pPr>
            <a:r>
              <a:rPr lang="th-TH" sz="3600" b="1" dirty="0">
                <a:cs typeface="FreesiaUPC" pitchFamily="34" charset="-34"/>
                <a:sym typeface="Wingdings"/>
              </a:rPr>
              <a:t></a:t>
            </a:r>
            <a:r>
              <a:rPr lang="th-TH" sz="3600" b="1" u="sng" dirty="0">
                <a:solidFill>
                  <a:srgbClr val="990000"/>
                </a:solidFill>
                <a:cs typeface="FreesiaUPC" pitchFamily="34" charset="-34"/>
              </a:rPr>
              <a:t>เมื่อแก้ไขเสร็จ</a:t>
            </a:r>
            <a:r>
              <a:rPr lang="th-TH" sz="3600" b="1" dirty="0">
                <a:solidFill>
                  <a:srgbClr val="990000"/>
                </a:solidFill>
                <a:cs typeface="FreesiaUPC" pitchFamily="34" charset="-34"/>
              </a:rPr>
              <a:t>แล้ว                                                        </a:t>
            </a:r>
            <a:endParaRPr lang="th-TH" sz="3600" b="1" dirty="0" smtClean="0">
              <a:solidFill>
                <a:srgbClr val="990000"/>
              </a:solidFill>
              <a:cs typeface="FreesiaUPC" pitchFamily="34" charset="-34"/>
            </a:endParaRPr>
          </a:p>
          <a:p>
            <a:pPr marL="1071563" indent="-1071563">
              <a:lnSpc>
                <a:spcPct val="90000"/>
              </a:lnSpc>
              <a:tabLst>
                <a:tab pos="174625" algn="l"/>
              </a:tabLst>
              <a:defRPr/>
            </a:pPr>
            <a:r>
              <a:rPr lang="th-TH" sz="3600" b="1" dirty="0" smtClean="0">
                <a:solidFill>
                  <a:srgbClr val="990000"/>
                </a:solidFill>
                <a:cs typeface="FreesiaUPC" pitchFamily="34" charset="-34"/>
              </a:rPr>
              <a:t>	-</a:t>
            </a:r>
            <a:r>
              <a:rPr lang="th-TH" sz="3600" b="1" dirty="0" smtClean="0">
                <a:cs typeface="FreesiaUPC" pitchFamily="34" charset="-34"/>
              </a:rPr>
              <a:t>ให้</a:t>
            </a:r>
            <a:r>
              <a:rPr lang="th-TH" sz="3600" b="1" u="sng" dirty="0">
                <a:cs typeface="FreesiaUPC" pitchFamily="34" charset="-34"/>
              </a:rPr>
              <a:t>หักเวลาที่สั่งพักออก</a:t>
            </a:r>
            <a:r>
              <a:rPr lang="th-TH" sz="3600" b="1" dirty="0">
                <a:cs typeface="FreesiaUPC" pitchFamily="34" charset="-34"/>
              </a:rPr>
              <a:t> แล้วดำเนินการต่อไป</a:t>
            </a:r>
            <a:r>
              <a:rPr lang="th-TH" sz="3600" b="1" dirty="0" smtClean="0">
                <a:cs typeface="FreesiaUPC" pitchFamily="34" charset="-34"/>
              </a:rPr>
              <a:t>เท่าระยะเวลาที่เหลืออยู่ </a:t>
            </a:r>
            <a:r>
              <a:rPr lang="th-TH" sz="3600" b="1" dirty="0">
                <a:cs typeface="FreesiaUPC" pitchFamily="34" charset="-34"/>
              </a:rPr>
              <a:t>ให้เสร็จสิ้นในวันเดียวกัน </a:t>
            </a:r>
          </a:p>
          <a:p>
            <a:pPr indent="92075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th-TH" sz="3600" b="1" dirty="0">
                <a:cs typeface="FreesiaUPC" pitchFamily="34" charset="-34"/>
                <a:sym typeface="Wingdings"/>
              </a:rPr>
              <a:t></a:t>
            </a:r>
            <a:r>
              <a:rPr lang="th-TH" sz="3600" b="1" dirty="0">
                <a:cs typeface="FreesiaUPC" pitchFamily="34" charset="-34"/>
              </a:rPr>
              <a:t> </a:t>
            </a:r>
            <a:r>
              <a:rPr lang="th-TH" sz="3600" b="1" u="sng" dirty="0">
                <a:solidFill>
                  <a:srgbClr val="990000"/>
                </a:solidFill>
                <a:cs typeface="FreesiaUPC" pitchFamily="34" charset="-34"/>
              </a:rPr>
              <a:t>ถ้าไม่เสร็จ </a:t>
            </a:r>
            <a:r>
              <a:rPr lang="th-TH" sz="3600" b="1" dirty="0">
                <a:solidFill>
                  <a:srgbClr val="990000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ให้</a:t>
            </a:r>
            <a:r>
              <a:rPr lang="th-TH" sz="3600" b="1" dirty="0" err="1">
                <a:solidFill>
                  <a:srgbClr val="002060"/>
                </a:solidFill>
                <a:cs typeface="FreesiaUPC" pitchFamily="34" charset="-34"/>
              </a:rPr>
              <a:t>ประธานค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กก.ประกวดราคา </a:t>
            </a:r>
            <a:r>
              <a:rPr lang="th-TH" sz="3600" b="1" dirty="0">
                <a:solidFill>
                  <a:srgbClr val="C50B37"/>
                </a:solidFill>
                <a:cs typeface="FreesiaUPC" pitchFamily="34" charset="-34"/>
              </a:rPr>
              <a:t>สั่ง</a:t>
            </a:r>
            <a:r>
              <a:rPr lang="th-TH" sz="3600" b="1" dirty="0" smtClean="0">
                <a:solidFill>
                  <a:srgbClr val="C50B37"/>
                </a:solidFill>
                <a:cs typeface="FreesiaUPC" pitchFamily="34" charset="-34"/>
              </a:rPr>
              <a:t>ยกเลิก               	</a:t>
            </a:r>
            <a:r>
              <a:rPr lang="th-TH" sz="3600" b="1" dirty="0" smtClean="0">
                <a:cs typeface="FreesiaUPC" pitchFamily="34" charset="-34"/>
              </a:rPr>
              <a:t>และ</a:t>
            </a:r>
            <a:r>
              <a:rPr lang="th-TH" sz="3600" b="1" dirty="0" smtClean="0">
                <a:solidFill>
                  <a:srgbClr val="002060"/>
                </a:solidFill>
                <a:cs typeface="FreesiaUPC" pitchFamily="34" charset="-34"/>
              </a:rPr>
              <a:t>นัด วัน 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/เวลา /สถานที่  เพื่อเริ่มต้นกระบวนการ</a:t>
            </a:r>
            <a:r>
              <a:rPr lang="th-TH" sz="3600" b="1" dirty="0" smtClean="0">
                <a:solidFill>
                  <a:srgbClr val="002060"/>
                </a:solidFill>
                <a:cs typeface="FreesiaUPC" pitchFamily="34" charset="-34"/>
              </a:rPr>
              <a:t>เสนอ	ราคา</a:t>
            </a:r>
            <a:r>
              <a:rPr lang="th-TH" sz="3600" b="1" dirty="0">
                <a:solidFill>
                  <a:srgbClr val="002060"/>
                </a:solidFill>
                <a:cs typeface="FreesiaUPC" pitchFamily="34" charset="-34"/>
              </a:rPr>
              <a:t>ใหม่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243715" name="วงรี 3"/>
          <p:cNvSpPr>
            <a:spLocks noChangeArrowheads="1"/>
          </p:cNvSpPr>
          <p:nvPr/>
        </p:nvSpPr>
        <p:spPr bwMode="auto">
          <a:xfrm>
            <a:off x="71406" y="0"/>
            <a:ext cx="642942" cy="642937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๔</a:t>
            </a:r>
            <a:endParaRPr lang="th-TH"/>
          </a:p>
        </p:txBody>
      </p:sp>
      <p:sp>
        <p:nvSpPr>
          <p:cNvPr id="243717" name="สี่เหลี่ยมมุมมน 5"/>
          <p:cNvSpPr>
            <a:spLocks noChangeArrowheads="1"/>
          </p:cNvSpPr>
          <p:nvPr/>
        </p:nvSpPr>
        <p:spPr bwMode="auto">
          <a:xfrm>
            <a:off x="0" y="4424346"/>
            <a:ext cx="8929689" cy="2357454"/>
          </a:xfrm>
          <a:prstGeom prst="roundRect">
            <a:avLst>
              <a:gd name="adj" fmla="val 16667"/>
            </a:avLst>
          </a:prstGeom>
          <a:solidFill>
            <a:srgbClr val="FFEBE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h-TH" sz="3600" b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เมื่อสิ้นสุดระยะเวลาการเสนอราคา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h-TH" sz="3600" b="1" i="1" u="sng" dirty="0">
                <a:solidFill>
                  <a:srgbClr val="002060"/>
                </a:solidFill>
                <a:cs typeface="EucrosiaUPC" pitchFamily="18" charset="-34"/>
              </a:rPr>
              <a:t>หากมีผู้เสนอราคาต่ำสุดเท่ากัน</a:t>
            </a:r>
            <a:r>
              <a:rPr lang="th-TH" sz="3600" b="1" i="1" dirty="0">
                <a:solidFill>
                  <a:srgbClr val="002060"/>
                </a:solidFill>
                <a:cs typeface="EucrosiaUPC" pitchFamily="18" charset="-34"/>
              </a:rPr>
              <a:t>หลายราย</a:t>
            </a:r>
            <a:r>
              <a:rPr lang="th-TH" sz="3600" b="1" dirty="0">
                <a:cs typeface="EucrosiaUPC" pitchFamily="18" charset="-34"/>
              </a:rPr>
              <a:t>ซึ่งไม่อาจชี้ขาดได้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dirty="0">
                <a:cs typeface="EucrosiaUPC" pitchFamily="18" charset="-34"/>
              </a:rPr>
              <a:t>   ให้ </a:t>
            </a:r>
            <a:r>
              <a:rPr lang="th-TH" sz="3600" b="1" dirty="0" err="1">
                <a:cs typeface="EucrosiaUPC" pitchFamily="18" charset="-34"/>
              </a:rPr>
              <a:t>คกก.</a:t>
            </a:r>
            <a:r>
              <a:rPr lang="th-TH" sz="3600" b="1" dirty="0">
                <a:cs typeface="EucrosiaUPC" pitchFamily="18" charset="-34"/>
              </a:rPr>
              <a:t>ขยายเวลาการเสนอราคา </a:t>
            </a:r>
            <a:r>
              <a:rPr lang="th-TH" sz="3600" b="1" u="sng" dirty="0">
                <a:solidFill>
                  <a:srgbClr val="FF0000"/>
                </a:solidFill>
                <a:cs typeface="EucrosiaUPC" pitchFamily="18" charset="-34"/>
              </a:rPr>
              <a:t>ออกไปอีกครั้งละ ๓ นาที</a:t>
            </a: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และ</a:t>
            </a:r>
            <a:r>
              <a:rPr lang="th-TH" sz="3600" b="1" u="sng" dirty="0">
                <a:cs typeface="EucrosiaUPC" pitchFamily="18" charset="-34"/>
              </a:rPr>
              <a:t>ให้ทุกรายเสนอราคาใหม่  </a:t>
            </a:r>
            <a:r>
              <a:rPr lang="th-TH" sz="3600" b="1" i="1" dirty="0">
                <a:cs typeface="EucrosiaUPC" pitchFamily="18" charset="-34"/>
              </a:rPr>
              <a:t>จนกว่าจะได้ราคาต่ำสุดรายเดียว</a:t>
            </a:r>
          </a:p>
          <a:p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	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243718" name="วงรี 6"/>
          <p:cNvSpPr>
            <a:spLocks noChangeArrowheads="1"/>
          </p:cNvSpPr>
          <p:nvPr/>
        </p:nvSpPr>
        <p:spPr bwMode="auto">
          <a:xfrm>
            <a:off x="71406" y="3857628"/>
            <a:ext cx="642942" cy="714376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๕.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สี่เหลี่ยมมุมมน 1"/>
          <p:cNvSpPr>
            <a:spLocks noChangeArrowheads="1"/>
          </p:cNvSpPr>
          <p:nvPr/>
        </p:nvSpPr>
        <p:spPr bwMode="auto">
          <a:xfrm>
            <a:off x="785813" y="142875"/>
            <a:ext cx="6215062" cy="8572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th-TH" sz="4800" b="1" u="sng">
                <a:solidFill>
                  <a:srgbClr val="C00000"/>
                </a:solidFill>
                <a:cs typeface="EucrosiaUPC" pitchFamily="18" charset="-34"/>
              </a:rPr>
              <a:t>เมื่อการเสนอราคาเสร็จสิ้น</a:t>
            </a:r>
          </a:p>
        </p:txBody>
      </p:sp>
      <p:sp>
        <p:nvSpPr>
          <p:cNvPr id="244739" name="วงรี 2"/>
          <p:cNvSpPr>
            <a:spLocks noChangeArrowheads="1"/>
          </p:cNvSpPr>
          <p:nvPr/>
        </p:nvSpPr>
        <p:spPr bwMode="auto">
          <a:xfrm>
            <a:off x="0" y="0"/>
            <a:ext cx="785813" cy="714375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b="1">
                <a:solidFill>
                  <a:schemeClr val="bg1"/>
                </a:solidFill>
                <a:cs typeface="EucrosiaUPC" pitchFamily="18" charset="-34"/>
              </a:rPr>
              <a:t>๖</a:t>
            </a:r>
            <a:r>
              <a:rPr lang="th-TH" b="1">
                <a:solidFill>
                  <a:srgbClr val="C00000"/>
                </a:solidFill>
                <a:cs typeface="EucrosiaUPC" pitchFamily="18" charset="-34"/>
              </a:rPr>
              <a:t>.</a:t>
            </a:r>
            <a:endParaRPr lang="th-TH"/>
          </a:p>
        </p:txBody>
      </p:sp>
      <p:sp>
        <p:nvSpPr>
          <p:cNvPr id="89092" name="สี่เหลี่ยมมุมมน 3"/>
          <p:cNvSpPr>
            <a:spLocks noChangeArrowheads="1"/>
          </p:cNvSpPr>
          <p:nvPr/>
        </p:nvSpPr>
        <p:spPr bwMode="auto">
          <a:xfrm>
            <a:off x="142875" y="1214438"/>
            <a:ext cx="2643188" cy="535781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ผู้ให้บริการตลาดกลาง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-จะพิมพ์ใบยืนยันราคาสุดท้าย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(แบบบก.๐๐๘)  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ออกจากระบบ   และสรุปผลการเสนอราคาต่ำสุด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solidFill>
                  <a:srgbClr val="FF0000"/>
                </a:solidFill>
                <a:latin typeface="BrowalliaUPC" pitchFamily="34" charset="-34"/>
                <a:cs typeface="EucrosiaUPC" pitchFamily="18" charset="-34"/>
              </a:rPr>
              <a:t>-ส่งสรุปผลมอบให้คณะกรรมการประกวดราคาทันที</a:t>
            </a:r>
            <a:endParaRPr lang="th-TH" sz="3200" dirty="0"/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3857625" y="1143000"/>
            <a:ext cx="5000625" cy="2357438"/>
          </a:xfrm>
          <a:prstGeom prst="roundRect">
            <a:avLst/>
          </a:prstGeom>
          <a:solidFill>
            <a:srgbClr val="FFFFC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h-TH" sz="3600" b="1" u="sng" dirty="0">
                <a:solidFill>
                  <a:srgbClr val="C00000"/>
                </a:solidFill>
                <a:latin typeface="BrowalliaUPC" pitchFamily="34" charset="-34"/>
                <a:cs typeface="EucrosiaUPC" pitchFamily="18" charset="-34"/>
              </a:rPr>
              <a:t>คณะกรรมการฯ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UPC" pitchFamily="34" charset="-34"/>
                <a:cs typeface="EucrosiaUPC" pitchFamily="18" charset="-34"/>
              </a:rPr>
              <a:t>-นำใบยืนยันราคาสุดท้าย ไปให้ผู้เสนอราคาลงนาม</a:t>
            </a: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 ณ ห้องเสนอราคา </a:t>
            </a:r>
          </a:p>
          <a:p>
            <a:pPr>
              <a:lnSpc>
                <a:spcPct val="80000"/>
              </a:lnSpc>
              <a:defRPr/>
            </a:pPr>
            <a:r>
              <a:rPr lang="th-TH" sz="3200" b="1" dirty="0">
                <a:latin typeface="BrowalliaUPC" pitchFamily="34" charset="-34"/>
                <a:cs typeface="EucrosiaUPC" pitchFamily="18" charset="-34"/>
              </a:rPr>
              <a:t>-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แล้วจึงอนุญาตให้ผู้เสนอราคาออกจากห้องเสนอราคาได้</a:t>
            </a:r>
          </a:p>
        </p:txBody>
      </p:sp>
      <p:sp>
        <p:nvSpPr>
          <p:cNvPr id="244742" name="สี่เหลี่ยมมุมมน 6"/>
          <p:cNvSpPr>
            <a:spLocks noChangeArrowheads="1"/>
          </p:cNvSpPr>
          <p:nvPr/>
        </p:nvSpPr>
        <p:spPr bwMode="auto">
          <a:xfrm>
            <a:off x="3000375" y="4000500"/>
            <a:ext cx="2143125" cy="2571750"/>
          </a:xfrm>
          <a:prstGeom prst="roundRect">
            <a:avLst>
              <a:gd name="adj" fmla="val 16667"/>
            </a:avLst>
          </a:prstGeom>
          <a:solidFill>
            <a:srgbClr val="FFEBE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 u="sng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คกก.ประชุมทันที และลงมติตัดสินราคา       </a:t>
            </a:r>
            <a:r>
              <a:rPr lang="th-TH" sz="3200" b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ในวันนั้น</a:t>
            </a:r>
            <a:endParaRPr lang="th-TH" sz="3200">
              <a:solidFill>
                <a:srgbClr val="0000CC"/>
              </a:solidFill>
            </a:endParaRPr>
          </a:p>
        </p:txBody>
      </p:sp>
      <p:sp>
        <p:nvSpPr>
          <p:cNvPr id="244743" name="สี่เหลี่ยมมุมมน 7"/>
          <p:cNvSpPr>
            <a:spLocks noChangeArrowheads="1"/>
          </p:cNvSpPr>
          <p:nvPr/>
        </p:nvSpPr>
        <p:spPr bwMode="auto">
          <a:xfrm>
            <a:off x="5214938" y="3786188"/>
            <a:ext cx="1857375" cy="292893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รายงานผลต่อหัวหน้าหน่วยงาน</a:t>
            </a:r>
            <a:r>
              <a:rPr lang="th-TH" sz="3200" b="1" u="sng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ในวันทำการถัดไป</a:t>
            </a:r>
            <a:endParaRPr lang="th-TH" sz="3200">
              <a:solidFill>
                <a:schemeClr val="bg1"/>
              </a:solidFill>
            </a:endParaRPr>
          </a:p>
        </p:txBody>
      </p:sp>
      <p:sp>
        <p:nvSpPr>
          <p:cNvPr id="244744" name="สี่เหลี่ยมมุมมน 8"/>
          <p:cNvSpPr>
            <a:spLocks noChangeArrowheads="1"/>
          </p:cNvSpPr>
          <p:nvPr/>
        </p:nvSpPr>
        <p:spPr bwMode="auto">
          <a:xfrm>
            <a:off x="7143750" y="3786188"/>
            <a:ext cx="1857375" cy="2928937"/>
          </a:xfrm>
          <a:prstGeom prst="roundRect">
            <a:avLst>
              <a:gd name="adj" fmla="val 16667"/>
            </a:avLst>
          </a:prstGeom>
          <a:solidFill>
            <a:srgbClr val="FCAAF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th-TH" sz="3200" b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เมื่อเห็นชอบรายงานแล้ว</a:t>
            </a:r>
          </a:p>
          <a:p>
            <a:r>
              <a:rPr lang="th-TH" sz="3200" b="1">
                <a:solidFill>
                  <a:srgbClr val="0000CC"/>
                </a:solidFill>
                <a:latin typeface="BrowalliaUPC" pitchFamily="34" charset="-34"/>
                <a:cs typeface="EucrosiaUPC" pitchFamily="18" charset="-34"/>
              </a:rPr>
              <a:t>-เสนอ-ผู้อนุมัติสั่งซื้อ/สั่งจ้าง ต่อไป</a:t>
            </a:r>
            <a:endParaRPr lang="th-TH" sz="3200">
              <a:solidFill>
                <a:srgbClr val="0000CC"/>
              </a:solidFill>
            </a:endParaRPr>
          </a:p>
        </p:txBody>
      </p:sp>
      <p:sp>
        <p:nvSpPr>
          <p:cNvPr id="244745" name="ลูกศรขวา 9"/>
          <p:cNvSpPr>
            <a:spLocks noChangeArrowheads="1"/>
          </p:cNvSpPr>
          <p:nvPr/>
        </p:nvSpPr>
        <p:spPr bwMode="auto">
          <a:xfrm>
            <a:off x="2857500" y="2000250"/>
            <a:ext cx="1000125" cy="5715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746" name="ลูกศรลง 10"/>
          <p:cNvSpPr>
            <a:spLocks noChangeArrowheads="1"/>
          </p:cNvSpPr>
          <p:nvPr/>
        </p:nvSpPr>
        <p:spPr bwMode="auto">
          <a:xfrm>
            <a:off x="4286250" y="3500438"/>
            <a:ext cx="500063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747" name="ลูกศรลง 11"/>
          <p:cNvSpPr>
            <a:spLocks noChangeArrowheads="1"/>
          </p:cNvSpPr>
          <p:nvPr/>
        </p:nvSpPr>
        <p:spPr bwMode="auto">
          <a:xfrm>
            <a:off x="6000750" y="3500438"/>
            <a:ext cx="428625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4748" name="ลูกศรลง 12"/>
          <p:cNvSpPr>
            <a:spLocks noChangeArrowheads="1"/>
          </p:cNvSpPr>
          <p:nvPr/>
        </p:nvSpPr>
        <p:spPr bwMode="auto">
          <a:xfrm>
            <a:off x="7858125" y="3500438"/>
            <a:ext cx="500063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วงรี 14"/>
          <p:cNvSpPr/>
          <p:nvPr/>
        </p:nvSpPr>
        <p:spPr>
          <a:xfrm>
            <a:off x="3500438" y="1071563"/>
            <a:ext cx="571500" cy="50006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๗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วงรี 15"/>
          <p:cNvSpPr/>
          <p:nvPr/>
        </p:nvSpPr>
        <p:spPr>
          <a:xfrm>
            <a:off x="3714750" y="3500438"/>
            <a:ext cx="500063" cy="42862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๘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5429250" y="3571875"/>
            <a:ext cx="500063" cy="3571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วงรี 17"/>
          <p:cNvSpPr/>
          <p:nvPr/>
        </p:nvSpPr>
        <p:spPr>
          <a:xfrm>
            <a:off x="7000875" y="3571875"/>
            <a:ext cx="785813" cy="3571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EucrosiaUPC" pitchFamily="18" charset="-34"/>
              </a:rPr>
              <a:t>๑๐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9" name="ลูกศรโค้งขวา 18"/>
          <p:cNvSpPr/>
          <p:nvPr/>
        </p:nvSpPr>
        <p:spPr>
          <a:xfrm>
            <a:off x="714375" y="500063"/>
            <a:ext cx="714375" cy="785812"/>
          </a:xfrm>
          <a:prstGeom prst="curvedRightArrow">
            <a:avLst>
              <a:gd name="adj1" fmla="val 25000"/>
              <a:gd name="adj2" fmla="val 50000"/>
              <a:gd name="adj3" fmla="val 2906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20" name="ลูกศรโค้งซ้าย 19"/>
          <p:cNvSpPr/>
          <p:nvPr/>
        </p:nvSpPr>
        <p:spPr>
          <a:xfrm>
            <a:off x="6643688" y="428625"/>
            <a:ext cx="714375" cy="285750"/>
          </a:xfrm>
          <a:prstGeom prst="curvedLeftArrow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A07AA-9C48-40E5-A241-8D77916EFF2F}" type="slidenum">
              <a:rPr lang="en-US" smtClean="0"/>
              <a:pPr>
                <a:defRPr/>
              </a:pPr>
              <a:t>147</a:t>
            </a:fld>
            <a:endParaRPr lang="th-TH"/>
          </a:p>
        </p:txBody>
      </p:sp>
      <p:sp>
        <p:nvSpPr>
          <p:cNvPr id="3" name="แผนผังลำดับงาน: หลายเอกสาร 2"/>
          <p:cNvSpPr/>
          <p:nvPr/>
        </p:nvSpPr>
        <p:spPr>
          <a:xfrm>
            <a:off x="214282" y="214290"/>
            <a:ext cx="8715436" cy="6429420"/>
          </a:xfrm>
          <a:prstGeom prst="flowChartMultidocumen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5400" b="1" dirty="0" smtClean="0">
                <a:cs typeface="FreesiaUPC" pitchFamily="34" charset="-34"/>
              </a:rPr>
              <a:t>หนังสือแจ้งเวียนใหม่</a:t>
            </a:r>
          </a:p>
          <a:p>
            <a:pPr algn="ctr"/>
            <a:r>
              <a:rPr lang="th-TH" sz="5400" b="1" dirty="0" smtClean="0">
                <a:cs typeface="FreesiaUPC" pitchFamily="34" charset="-34"/>
              </a:rPr>
              <a:t>เกี่ยวกับวิธีการประกวดราคา</a:t>
            </a:r>
          </a:p>
          <a:p>
            <a:pPr algn="ctr"/>
            <a:r>
              <a:rPr lang="th-TH" sz="5400" b="1" dirty="0" smtClean="0">
                <a:cs typeface="FreesiaUPC" pitchFamily="34" charset="-34"/>
              </a:rPr>
              <a:t>ทางระบบอิเล็กทรอนิกส์ </a:t>
            </a:r>
          </a:p>
          <a:p>
            <a:pPr algn="ctr"/>
            <a:r>
              <a:rPr lang="th-TH" sz="5400" b="1" dirty="0" smtClean="0">
                <a:cs typeface="FreesiaUPC" pitchFamily="34" charset="-34"/>
              </a:rPr>
              <a:t>ตามระเบียบฯ พัสดุ พ.ศ.๒๕๔๙</a:t>
            </a:r>
            <a:endParaRPr lang="th-TH" sz="5400" dirty="0">
              <a:cs typeface="FreesiaUPC" pitchFamily="34" charset="-34"/>
            </a:endParaRPr>
          </a:p>
        </p:txBody>
      </p:sp>
      <p:pic>
        <p:nvPicPr>
          <p:cNvPr id="4" name="Picture 7" descr="http://t1.gstatic.com/images?q=tbn:qc11yn74uRsa5M:http://www.weloveplaza.com/_files/prakard/2010_06_30_160646_0_spghdJ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4" y="71438"/>
            <a:ext cx="2214547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501063" y="6356350"/>
            <a:ext cx="571500" cy="365125"/>
          </a:xfrm>
        </p:spPr>
        <p:txBody>
          <a:bodyPr/>
          <a:lstStyle/>
          <a:p>
            <a:pPr>
              <a:defRPr/>
            </a:pPr>
            <a:fld id="{D949AB56-6728-4342-8F3E-B041E617FD23}" type="slidenum">
              <a:rPr lang="en-US" smtClean="0"/>
              <a:pPr>
                <a:defRPr/>
              </a:pPr>
              <a:t>148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71439"/>
            <a:ext cx="8643937" cy="1142983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๑.การ</a:t>
            </a:r>
            <a:r>
              <a:rPr lang="th-TH" sz="48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อนุมัติยกเว้น</a:t>
            </a:r>
          </a:p>
          <a:p>
            <a:pPr algn="ctr">
              <a:defRPr/>
            </a:pPr>
            <a:r>
              <a:rPr lang="th-TH" sz="44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ที่ไม่ต้องประมูลทางระบบอิเล็กทรอนิกส์ ก็ได้ 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2571755"/>
            <a:ext cx="8858250" cy="1571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542925" indent="-542925">
              <a:buFontTx/>
              <a:buAutoNum type="thaiNumPeriod"/>
              <a:defRPr/>
            </a:pPr>
            <a:r>
              <a:rPr lang="th-TH" sz="3600" b="1" dirty="0">
                <a:solidFill>
                  <a:srgbClr val="003A1A"/>
                </a:solidFill>
                <a:latin typeface="BrowalliaUPC" pitchFamily="34" charset="-34"/>
                <a:cs typeface="FreesiaUPC" pitchFamily="34" charset="-34"/>
              </a:rPr>
              <a:t>เป็นสินค้า/บริการที่มีคุณลักษณะเฉพาะ ทำให้มีการแข่งขัน             ได้น้อยราย(ไม่ถึง ๓ ราย)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285750" y="4214834"/>
            <a:ext cx="8643938" cy="2286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357188" indent="-357188">
              <a:defRPr/>
            </a:pP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๒.เป็นสินค้าหรือบริการที่มีความซับซ้อน มีเทคนิคเฉพาะ โดยดูที่ตัวสินค้าเป็นหลัก </a:t>
            </a:r>
            <a:r>
              <a:rPr lang="th-TH" sz="36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อาจมีข้อเสนอที่ไม่อยู่ในฐานเดียวกัน</a:t>
            </a:r>
          </a:p>
        </p:txBody>
      </p:sp>
      <p:pic>
        <p:nvPicPr>
          <p:cNvPr id="346118" name="รูปภาพ 7" descr="atoon3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500438"/>
            <a:ext cx="13525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214282" y="1357298"/>
            <a:ext cx="8715436" cy="100013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หนังสือเวียนกรมบัญชีกลาง ด่วนที่สุด </a:t>
            </a:r>
            <a:r>
              <a:rPr lang="th-TH" sz="3200" b="1" dirty="0" err="1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กค.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๐๔๒๑.๓/๒๔๗ ลงวันที่ ๑๔ กรกฎาคม ๒๕๕๓ )เฉพาะกรณีดังต่อไปนี้</a:t>
            </a:r>
            <a:endParaRPr lang="th-TH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9090-E513-42AA-B7C8-C4E37D26AF21}" type="slidenum">
              <a:rPr lang="en-US" smtClean="0"/>
              <a:pPr>
                <a:defRPr/>
              </a:pPr>
              <a:t>149</a:t>
            </a:fld>
            <a:endParaRPr lang="th-TH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571500" y="71438"/>
            <a:ext cx="8143875" cy="32861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333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357188" indent="-357188" algn="ctr">
              <a:defRPr/>
            </a:pPr>
            <a:r>
              <a:rPr lang="th-TH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๓. เป็นสินค้า/บริการ เกี่ยวกับเทคโนโลยี </a:t>
            </a:r>
            <a:r>
              <a:rPr lang="en-US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(Hard-Software</a:t>
            </a:r>
            <a:r>
              <a:rPr lang="th-TH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)ประเภทระบบ </a:t>
            </a:r>
            <a:r>
              <a:rPr lang="en-US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IT</a:t>
            </a:r>
            <a:r>
              <a:rPr lang="th-TH" sz="4000" b="1" i="1" u="sng" dirty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  ที่มีลักษณะเฉพาะ </a:t>
            </a:r>
          </a:p>
          <a:p>
            <a:pPr algn="ctr">
              <a:defRPr/>
            </a:pP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เช่น การจัดหาหรือพัฒนาระบบ</a:t>
            </a:r>
            <a:r>
              <a:rPr lang="en-US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Software</a:t>
            </a:r>
            <a:r>
              <a:rPr lang="th-TH" sz="32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สำหรับใช้งานเฉพาะที่ผู้พัฒนาต้องเข้าไปศึกษารูปแบบการทำงานของหน่วยงาน แล้วจึงจัดทำขึ้นมาได้ เป็นต้น</a:t>
            </a:r>
            <a:endParaRPr lang="th-TH" sz="3200" b="1" dirty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28625" y="3571875"/>
            <a:ext cx="8501063" cy="278606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๔.เป็นพัสดุที่จัดหาซึ่งมีความผันผวนทางด้านราคา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-โดยเมื่อมีการสำรวจราคาตลาดโลกแล้ว มีการเปลี่ยนแปลงระหว่าง ๓๐ วัน สูงหรือต่ำลงมากกว่าอัตรา ๑๐%</a:t>
            </a:r>
            <a:endParaRPr lang="th-TH" sz="4000" dirty="0">
              <a:solidFill>
                <a:srgbClr val="C00000"/>
              </a:solidFill>
            </a:endParaRPr>
          </a:p>
        </p:txBody>
      </p:sp>
      <p:sp>
        <p:nvSpPr>
          <p:cNvPr id="6" name="ลูกศรโค้งขวา 5"/>
          <p:cNvSpPr/>
          <p:nvPr/>
        </p:nvSpPr>
        <p:spPr>
          <a:xfrm rot="1735013">
            <a:off x="500063" y="2857500"/>
            <a:ext cx="785812" cy="857250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4A43B8-2B05-44EB-AC61-6B7D6D2B5F4A}" type="slidenum">
              <a:rPr lang="en-US" smtClean="0"/>
              <a:pPr>
                <a:defRPr/>
              </a:pPr>
              <a:t>150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357188" y="785813"/>
            <a:ext cx="8643937" cy="3857625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๑.ในการใช้ดุลพินิจของหน่วยงานที่จัดหาพัสดุ ที่อยู่ในเกณฑ์ยกเว้นไม่ต้องจัดหาพัสดุโดยวิธี</a:t>
            </a:r>
            <a:r>
              <a:rPr lang="en-US" sz="40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E-Auction</a:t>
            </a:r>
            <a:r>
              <a:rPr lang="th-TH" sz="40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ตามข้อ ๓ ของระเบียบ ๔๙ </a:t>
            </a:r>
            <a:r>
              <a:rPr lang="th-TH" sz="40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เฉพาะกรณีจำเป็นเร่งด่วน ล่าช้าจะเสียหายแก่ราชการ </a:t>
            </a: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หมายถึง หากจัดหาด้วยวิธีการทางอิเล็ก</a:t>
            </a: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ทรอนิกส์</a:t>
            </a:r>
            <a:r>
              <a:rPr lang="th-TH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อาจล่าช้า จะเสียหายแก่ราชการเท่านั้น  </a:t>
            </a:r>
            <a:endParaRPr lang="th-TH" sz="3200" dirty="0">
              <a:solidFill>
                <a:srgbClr val="C00000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28596" y="4786322"/>
            <a:ext cx="8429684" cy="19288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๒.กรณีสินค้า/บริการ จำเป็นต้องระบุยี่ห้อ หรือจ้างผู้มีความชำนาญโดยเฉพาะ หรือชำนาญเป็นพิเศษ ให้หมายรวมถึง มียี่ห้อเดียว หรือมีผู้รับจ้างรายเดียวด้วย</a:t>
            </a:r>
            <a:endParaRPr lang="th-TH" sz="3200" dirty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714375" y="71438"/>
            <a:ext cx="7929563" cy="71437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อนึ่ง เฉพาะการซื้อจ้างโดยวิธีพิเศษ </a:t>
            </a:r>
          </a:p>
        </p:txBody>
      </p:sp>
      <p:sp>
        <p:nvSpPr>
          <p:cNvPr id="7" name="ลูกศรโค้งขวา 6"/>
          <p:cNvSpPr/>
          <p:nvPr/>
        </p:nvSpPr>
        <p:spPr>
          <a:xfrm rot="1862194">
            <a:off x="354013" y="3898900"/>
            <a:ext cx="857250" cy="1049338"/>
          </a:xfrm>
          <a:prstGeom prst="curvedRightArrow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19466-C210-44A5-9099-2019618A3A38}" type="slidenum">
              <a:rPr lang="en-US" smtClean="0"/>
              <a:pPr>
                <a:defRPr/>
              </a:pPr>
              <a:t>151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38" y="71409"/>
            <a:ext cx="8929687" cy="1714517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007A37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>
              <a:solidFill>
                <a:schemeClr val="bg1"/>
              </a:solidFill>
              <a:latin typeface="Browall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๒.อนุมัติหลักการผ่อนผันให้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ลดอัตรา</a:t>
            </a: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การ                           ยึดหลักประกัน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ซอง จาก ๕</a:t>
            </a:r>
            <a:r>
              <a:rPr lang="en-US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%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ลงเหลือ ๒.๕</a:t>
            </a:r>
            <a:r>
              <a:rPr lang="en-US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%</a:t>
            </a: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เฉพาะกรณี </a:t>
            </a:r>
          </a:p>
          <a:p>
            <a:pPr algn="ctr">
              <a:defRPr/>
            </a:pPr>
            <a:r>
              <a:rPr lang="th-TH" sz="4000" b="1" dirty="0" smtClean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ผู้</a:t>
            </a:r>
            <a:r>
              <a:rPr lang="th-TH" sz="4000" b="1" dirty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มีสิทธิเข้าสู่กระบวนการเสนอ</a:t>
            </a:r>
            <a:r>
              <a:rPr lang="th-TH" sz="4000" b="1" dirty="0" smtClean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ราคา</a:t>
            </a:r>
            <a:r>
              <a:rPr lang="th-TH" sz="3200" b="1" dirty="0" smtClean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(วันเคาะราคา)  </a:t>
            </a:r>
            <a:r>
              <a:rPr lang="th-TH" sz="3200" b="1" dirty="0">
                <a:solidFill>
                  <a:srgbClr val="760000"/>
                </a:solidFill>
                <a:latin typeface="BrowalliaUPC" pitchFamily="34" charset="-34"/>
                <a:cs typeface="FreesiaUPC" pitchFamily="34" charset="-34"/>
              </a:rPr>
              <a:t>ดังต่อไปนี้</a:t>
            </a:r>
            <a:endParaRPr lang="th-TH" sz="4000" b="1" dirty="0">
              <a:solidFill>
                <a:srgbClr val="760000"/>
              </a:solidFill>
              <a:latin typeface="BrowalliaUPC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sz="4000" b="1" dirty="0">
              <a:solidFill>
                <a:schemeClr val="bg1"/>
              </a:solidFill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3071810"/>
            <a:ext cx="8786813" cy="3714753"/>
          </a:xfrm>
          <a:prstGeom prst="roundRect">
            <a:avLst/>
          </a:prstGeom>
          <a:ln w="76200">
            <a:solidFill>
              <a:srgbClr val="0000CC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tabLst>
                <a:tab pos="357188" algn="l"/>
                <a:tab pos="808038" algn="l"/>
              </a:tabLst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๑.ไม่ส่งผู้แทนมาลงทะเบียนเสนอราคาตามวัน เวลาและ	สถานที่ที่กำหนด</a:t>
            </a:r>
          </a:p>
          <a:p>
            <a:pPr marL="715963" indent="-715963">
              <a:tabLst>
                <a:tab pos="808038" algn="l"/>
              </a:tabLst>
              <a:defRPr/>
            </a:pPr>
            <a:r>
              <a:rPr lang="th-TH" sz="3600" b="1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๒.มาลงทะเบียนแล้ว แต่ไม่</a:t>
            </a:r>
            <a:r>
              <a:rPr lang="en-US" sz="3600" b="1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 Log in</a:t>
            </a:r>
            <a:r>
              <a:rPr lang="th-TH" sz="3600" b="1" dirty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 เข้าสู่ระบบ</a:t>
            </a:r>
          </a:p>
          <a:p>
            <a:pPr marL="715963" indent="-715963">
              <a:tabLst>
                <a:tab pos="808038" algn="l"/>
              </a:tabLst>
              <a:defRPr/>
            </a:pPr>
            <a:r>
              <a:rPr lang="th-TH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๓.</a:t>
            </a:r>
            <a:r>
              <a:rPr lang="en-US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Log in</a:t>
            </a:r>
            <a:r>
              <a:rPr lang="th-TH" sz="3600" b="1" dirty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 แล้ว แต่ไม่เสนอราคา หรือเสนอเท่ากับ หรือสูงกว่าราคาเริ่มต้นการประมูล</a:t>
            </a:r>
          </a:p>
          <a:p>
            <a:pPr marL="715963" indent="-715963">
              <a:tabLst>
                <a:tab pos="808038" algn="l"/>
              </a:tabLst>
              <a:defRPr/>
            </a:pPr>
            <a:r>
              <a:rPr lang="th-TH" sz="36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๔.ไม่ลงลายมือชื่อในแบบยืนยันราคาสุดท้ายในการ                      เสนอราคา (แบบบก.๐๐๘)</a:t>
            </a:r>
          </a:p>
        </p:txBody>
      </p:sp>
      <p:sp>
        <p:nvSpPr>
          <p:cNvPr id="5" name="ลูกศรโค้งซ้าย 4"/>
          <p:cNvSpPr/>
          <p:nvPr/>
        </p:nvSpPr>
        <p:spPr>
          <a:xfrm>
            <a:off x="7929563" y="2500313"/>
            <a:ext cx="857250" cy="157162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ลูกศรลง 5"/>
          <p:cNvSpPr/>
          <p:nvPr/>
        </p:nvSpPr>
        <p:spPr>
          <a:xfrm rot="19867617">
            <a:off x="414338" y="2349500"/>
            <a:ext cx="428625" cy="64293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142844" y="1857388"/>
            <a:ext cx="8858312" cy="1071546"/>
          </a:xfrm>
          <a:prstGeom prst="flowChartAlternateProcess">
            <a:avLst/>
          </a:prstGeom>
          <a:solidFill>
            <a:srgbClr val="FFEBFA"/>
          </a:solidFill>
          <a:ln w="76200">
            <a:solidFill>
              <a:srgbClr val="6400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32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หนังสือเวียน กรมบัญชีกลาง ด่วนที่สุด </a:t>
            </a:r>
            <a:r>
              <a:rPr lang="th-TH" sz="3200" b="1" dirty="0" err="1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กค.</a:t>
            </a:r>
            <a:r>
              <a:rPr lang="th-TH" sz="32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๐๔๒๑.๓/๒๔๗ </a:t>
            </a:r>
          </a:p>
          <a:p>
            <a:pPr algn="ctr">
              <a:defRPr/>
            </a:pPr>
            <a:r>
              <a:rPr lang="th-TH" sz="32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ลงวันที่ ๑๔ กรกฎาคม ๒๕๕๓</a:t>
            </a:r>
            <a:endParaRPr lang="th-TH" sz="4800" b="1" dirty="0">
              <a:solidFill>
                <a:srgbClr val="CC0099"/>
              </a:solidFill>
              <a:latin typeface="BrowalliaUPC" pitchFamily="34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221CD-8DF0-46AB-A7E7-E07D59ABDBED}" type="slidenum">
              <a:rPr lang="en-US" smtClean="0"/>
              <a:pPr>
                <a:defRPr/>
              </a:pPr>
              <a:t>152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214313"/>
            <a:ext cx="8858281" cy="1214437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th-TH" sz="44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๓.อนุมัติผ่อนผันให้เพิ่ม</a:t>
            </a:r>
            <a:r>
              <a:rPr lang="th-TH" sz="44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ราคาที่ให้ใช้เป็นราคาเริ่มต้นการ</a:t>
            </a:r>
            <a:r>
              <a:rPr lang="th-TH" sz="44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ประมูล ได้ดังนี้</a:t>
            </a:r>
            <a:endParaRPr lang="th-TH" sz="4400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1928823"/>
            <a:ext cx="8643938" cy="3000375"/>
          </a:xfrm>
          <a:prstGeom prst="roundRect">
            <a:avLst/>
          </a:prstGeom>
          <a:solidFill>
            <a:srgbClr val="FFEBFA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๑.งานซื้อ หรืองานจ้างทั่วไป ที่มิใช่งานจ้างก่อสร้าง</a:t>
            </a:r>
            <a:r>
              <a:rPr lang="th-TH" sz="32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ให้ใช้ </a:t>
            </a:r>
          </a:p>
          <a:p>
            <a:pPr algn="ctr">
              <a:defRPr/>
            </a:pPr>
            <a:r>
              <a:rPr lang="th-TH" sz="3200" b="1" i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วงเงินงบประมาณที่มีอยู่ หรือราคามาตรฐาน หรือราคาท้องตลาด ณ ปัจจุบัน อย่างใดอย่างหนึ่ง  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th-TH" sz="32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โดยให้พิจารณาตามความเหมาะสมของประเภทสินค้า/บริการ หรืองานโครงการ และเป็นประโยชน์ต่อราชการ </a:t>
            </a:r>
            <a:endParaRPr lang="th-TH" sz="3200" dirty="0"/>
          </a:p>
        </p:txBody>
      </p:sp>
      <p:pic>
        <p:nvPicPr>
          <p:cNvPr id="350213" name="รูปภาพ 5" descr="btoon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121444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มุมมน 6"/>
          <p:cNvSpPr/>
          <p:nvPr/>
        </p:nvSpPr>
        <p:spPr>
          <a:xfrm>
            <a:off x="285750" y="4857771"/>
            <a:ext cx="8429625" cy="1643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๒.งานจ้างก่อสร้าง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ให้ใช้ราคากลางเป็นราคาเริ่มต้นการประมูล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EE704476-4234-4802-9C99-0622AE13827E}" type="slidenum">
              <a:rPr lang="en-US" smtClean="0"/>
              <a:pPr>
                <a:defRPr/>
              </a:pPr>
              <a:t>153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38" y="71438"/>
            <a:ext cx="9001125" cy="150017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๔.หนังสือแจ้งเวียนซ้อม</a:t>
            </a:r>
            <a:r>
              <a:rPr lang="th-TH" sz="40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ความเข้าใจเรื่อง</a:t>
            </a:r>
          </a:p>
          <a:p>
            <a:pPr algn="ctr">
              <a:defRPr/>
            </a:pP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การกรอกปริมาณวัสดุในใบ</a:t>
            </a:r>
            <a:r>
              <a:rPr lang="en-US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BOQ</a:t>
            </a:r>
            <a:r>
              <a:rPr lang="th-TH" sz="3600" b="1" dirty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และการคืนหลักประกัน</a:t>
            </a:r>
            <a:r>
              <a:rPr lang="th-TH" sz="36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ซอง        ในวิธีประกวดราคาทางอิเล็กทรอนิกส์</a:t>
            </a:r>
            <a:endParaRPr lang="th-TH" sz="3600" dirty="0"/>
          </a:p>
        </p:txBody>
      </p:sp>
      <p:sp>
        <p:nvSpPr>
          <p:cNvPr id="5" name="พับมุม 4"/>
          <p:cNvSpPr/>
          <p:nvPr/>
        </p:nvSpPr>
        <p:spPr>
          <a:xfrm>
            <a:off x="214282" y="1571612"/>
            <a:ext cx="8929718" cy="357190"/>
          </a:xfrm>
          <a:prstGeom prst="foldedCorner">
            <a:avLst/>
          </a:prstGeom>
          <a:solidFill>
            <a:srgbClr val="CC009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(หนังสือกรมบัญชีกลาง ด่วนที่สุด </a:t>
            </a:r>
            <a:r>
              <a:rPr lang="th-TH" sz="2800" b="1" dirty="0" err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กค.</a:t>
            </a: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2800" b="1" dirty="0" err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กว</a:t>
            </a: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พอ)๐๔๒๑.๓/ว ๓๕๑ </a:t>
            </a:r>
            <a:r>
              <a:rPr lang="th-TH" sz="2800" b="1" dirty="0" err="1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2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๒๒ ก.ย.๒๕๕๓</a:t>
            </a:r>
            <a:endParaRPr lang="th-TH" sz="2800" dirty="0">
              <a:solidFill>
                <a:schemeClr val="bg1"/>
              </a:solidFill>
            </a:endParaRPr>
          </a:p>
        </p:txBody>
      </p:sp>
      <p:sp>
        <p:nvSpPr>
          <p:cNvPr id="6" name="พับมุม 5"/>
          <p:cNvSpPr/>
          <p:nvPr/>
        </p:nvSpPr>
        <p:spPr>
          <a:xfrm>
            <a:off x="214313" y="2000260"/>
            <a:ext cx="8715375" cy="3105140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>
              <a:solidFill>
                <a:srgbClr val="C00000"/>
              </a:solidFill>
              <a:cs typeface="EucrosiaUPC" pitchFamily="18" charset="-34"/>
            </a:endParaRPr>
          </a:p>
          <a:p>
            <a:pPr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๑.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การกรอกปริมาณวัสดุในบัญชีรายการก่อสร้างในใบ </a:t>
            </a:r>
            <a:r>
              <a:rPr lang="en-US" sz="3600" b="1" u="sng" dirty="0">
                <a:solidFill>
                  <a:srgbClr val="C00000"/>
                </a:solidFill>
                <a:cs typeface="FreesiaUPC" pitchFamily="34" charset="-34"/>
              </a:rPr>
              <a:t>BOQ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 ตัวอย่างเอกสารประกวด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ราคา-</a:t>
            </a:r>
            <a:r>
              <a:rPr lang="th-TH" sz="3200" b="1" u="sng" dirty="0" smtClean="0">
                <a:solidFill>
                  <a:schemeClr val="tx1"/>
                </a:solidFill>
                <a:cs typeface="FreesiaUPC" pitchFamily="34" charset="-34"/>
              </a:rPr>
              <a:t>ให้</a:t>
            </a:r>
            <a:r>
              <a:rPr lang="th-TH" sz="3200" b="1" u="sng" dirty="0">
                <a:solidFill>
                  <a:schemeClr val="tx1"/>
                </a:solidFill>
                <a:cs typeface="FreesiaUPC" pitchFamily="34" charset="-34"/>
              </a:rPr>
              <a:t>ผู้เข้าเสนอราคากรอกแต่เฉพาะปริมาณวัสดุเท่านั้น ราคายังไม่ต้องกรอก  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(เนื่องจากยังมิได้เสนอราคา)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-ราคาจะกรอกเมื่อผลการประกวดราคาได้รายต่ำสุดแล้ว จึงให้คณะกรรมการฯแจ้งรายต่ำสุดดังกล่าวมากรอกจำนวนเงินใน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ใบ</a:t>
            </a:r>
            <a:r>
              <a:rPr lang="th-TH" sz="3200" b="1" u="sng" dirty="0">
                <a:solidFill>
                  <a:srgbClr val="C00000"/>
                </a:solidFill>
                <a:cs typeface="EucrosiaUPC" pitchFamily="18" charset="-34"/>
              </a:rPr>
              <a:t> </a:t>
            </a:r>
            <a:r>
              <a:rPr lang="en-US" sz="3200" b="1" u="sng" dirty="0">
                <a:solidFill>
                  <a:srgbClr val="C00000"/>
                </a:solidFill>
                <a:cs typeface="EucrosiaUPC" pitchFamily="18" charset="-34"/>
              </a:rPr>
              <a:t>BOQ </a:t>
            </a:r>
            <a:r>
              <a:rPr lang="th-TH" sz="3200" b="1" u="sng" dirty="0">
                <a:solidFill>
                  <a:srgbClr val="C00000"/>
                </a:solidFill>
                <a:cs typeface="EucrosiaUPC" pitchFamily="18" charset="-34"/>
              </a:rPr>
              <a:t> 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ให้ตรงกับราคาที่เสนอไว้</a:t>
            </a:r>
            <a:r>
              <a:rPr lang="th-TH" sz="3200" b="1" dirty="0">
                <a:solidFill>
                  <a:schemeClr val="tx1"/>
                </a:solidFill>
                <a:cs typeface="FreesiaUPC" pitchFamily="34" charset="-34"/>
              </a:rPr>
              <a:t>ก่อนเสนอผู้มีอำนาจอนุมัติสั่งซื้อสั่งจ้าง</a:t>
            </a:r>
          </a:p>
        </p:txBody>
      </p:sp>
      <p:sp>
        <p:nvSpPr>
          <p:cNvPr id="7" name="พับมุม 6"/>
          <p:cNvSpPr/>
          <p:nvPr/>
        </p:nvSpPr>
        <p:spPr>
          <a:xfrm>
            <a:off x="214313" y="5105400"/>
            <a:ext cx="8715375" cy="1704975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000" b="1" u="sng" dirty="0">
                <a:solidFill>
                  <a:srgbClr val="C00000"/>
                </a:solidFill>
                <a:cs typeface="EucrosiaUPC" pitchFamily="18" charset="-34"/>
              </a:rPr>
              <a:t>๒. การคืนหลักประกันซอง</a:t>
            </a:r>
            <a:r>
              <a:rPr lang="th-TH" sz="4000" b="1" dirty="0">
                <a:solidFill>
                  <a:srgbClr val="C00000"/>
                </a:solidFill>
                <a:cs typeface="EucrosiaUPC" pitchFamily="18" charset="-34"/>
              </a:rPr>
              <a:t>   </a:t>
            </a:r>
            <a:r>
              <a:rPr lang="th-TH" sz="3200" b="1" dirty="0">
                <a:solidFill>
                  <a:srgbClr val="32448E"/>
                </a:solidFill>
                <a:cs typeface="FreesiaUPC" pitchFamily="34" charset="-34"/>
              </a:rPr>
              <a:t>จะคืนให้ผู้เสนอราคาเมื่อผู้มีอำนาจอนุมัติสั่งซื้อ/จ้าง สั่งให้รับราคารายต่ำสุดแล้ว  </a:t>
            </a:r>
          </a:p>
          <a:p>
            <a:pPr algn="ctr">
              <a:defRPr/>
            </a:pPr>
            <a:r>
              <a:rPr lang="th-TH" sz="3200" b="1" u="sng" dirty="0">
                <a:solidFill>
                  <a:srgbClr val="FF0000"/>
                </a:solidFill>
                <a:cs typeface="FreesiaUPC" pitchFamily="34" charset="-34"/>
              </a:rPr>
              <a:t>ยกเว้น รายต่ำสุดจะคืนให้ เมื่อเรียกมาทำสัญญาในวันทำสัญ</a:t>
            </a:r>
            <a:r>
              <a:rPr lang="th-TH" b="1" u="sng" dirty="0">
                <a:solidFill>
                  <a:srgbClr val="FF0000"/>
                </a:solidFill>
                <a:cs typeface="EucrosiaUPC" pitchFamily="18" charset="-34"/>
              </a:rPr>
              <a:t>ญา</a:t>
            </a:r>
            <a:r>
              <a:rPr lang="en-US" b="1" u="sng" dirty="0">
                <a:solidFill>
                  <a:srgbClr val="FF0000"/>
                </a:solidFill>
                <a:cs typeface="EucrosiaUPC" pitchFamily="18" charset="-34"/>
              </a:rPr>
              <a:t> </a:t>
            </a:r>
            <a:endParaRPr lang="en-US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56" y="6356350"/>
            <a:ext cx="2133600" cy="365125"/>
          </a:xfrm>
        </p:spPr>
        <p:txBody>
          <a:bodyPr/>
          <a:lstStyle/>
          <a:p>
            <a:pPr>
              <a:defRPr/>
            </a:pPr>
            <a:fld id="{8C6221CD-8DF0-46AB-A7E7-E07D59ABDBED}" type="slidenum">
              <a:rPr lang="en-US" smtClean="0"/>
              <a:pPr>
                <a:defRPr/>
              </a:pPr>
              <a:t>154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44" y="214313"/>
            <a:ext cx="8858281" cy="1714489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๕.การอนุมัติผ่อนผันให้ผู้ให้บริการตลาดกลางให้บริการอาหารกลางวัน /และรถรับ-ส่งให้แก่ </a:t>
            </a:r>
          </a:p>
          <a:p>
            <a:pPr>
              <a:defRPr/>
            </a:pPr>
            <a:r>
              <a:rPr lang="th-TH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คณะกรรมการประกวดราคาทางอิเล็กทรอนิกส์และเจ้าหน้าที่ได้  ตามเงื่อนไขดังนี้ 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14282" y="2000240"/>
            <a:ext cx="8929718" cy="1714512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u="sng" dirty="0" smtClean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defRPr/>
            </a:pPr>
            <a:endParaRPr lang="th-TH" b="1" u="sng" dirty="0" smtClean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 </a:t>
            </a:r>
            <a:r>
              <a:rPr lang="th-TH" sz="36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36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ข้อห้าม) ห้ามรับ/เรียกรับการบริการจากผู้ให้บริการตลาดกลาง สำหรับ</a:t>
            </a:r>
            <a:r>
              <a:rPr lang="th-TH" sz="3600" b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อาหารกลางวัน /และรถรับ-ส่ง</a:t>
            </a:r>
          </a:p>
          <a:p>
            <a:pPr>
              <a:defRPr/>
            </a:pPr>
            <a:endParaRPr lang="th-TH" sz="3200" b="1" u="sng" dirty="0" smtClean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42844" y="3857628"/>
            <a:ext cx="8572559" cy="30003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(ข้อยกเว้น)</a:t>
            </a:r>
          </a:p>
          <a:p>
            <a:pPr marL="265113" indent="-265113">
              <a:defRPr/>
            </a:pPr>
            <a:r>
              <a:rPr lang="th-TH" sz="32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๑.กรณีวันเสนอราคา คณะกก.ต้องดูแลการเสนอราคาหลายรายการติดต่อกัน และอยู่ในช่วงคาบเกี่ยวเวลาพักกลางวัน ให้ผู้ให้บริการตลาดกลางจัดหาอาหารกลางวันให้ได้</a:t>
            </a:r>
          </a:p>
          <a:p>
            <a:pPr marL="357188" indent="-357188" defTabSz="265113">
              <a:defRPr/>
            </a:pPr>
            <a:r>
              <a:rPr lang="th-TH" sz="3200" b="1" u="sng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๒.กรณีหน่วยงานที่จัดหาพัสดุเป็นหน่วยงานขนาดเล็กในส่วนภูมิภาคที่ไม่สามารถจัดหารถรับ-</a:t>
            </a:r>
            <a:r>
              <a:rPr lang="th-TH" sz="3200" b="1" u="sng" dirty="0" err="1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ส่งค</a:t>
            </a:r>
            <a:r>
              <a:rPr lang="th-TH" sz="3200" b="1" u="sng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กก.และเจ้าหน้าที่ได้</a:t>
            </a:r>
            <a:endParaRPr lang="th-TH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FFEB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6600" b="1" dirty="0" smtClean="0">
                <a:solidFill>
                  <a:srgbClr val="0070C0"/>
                </a:solidFill>
                <a:latin typeface="BrowalliaUPC" pitchFamily="34" charset="-34"/>
                <a:cs typeface="FreesiaUPC" pitchFamily="34" charset="-34"/>
              </a:rPr>
              <a:t>ตัวอย่าง กรณีศึกษา </a:t>
            </a:r>
          </a:p>
          <a:p>
            <a:r>
              <a:rPr lang="th-TH" sz="60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ปัญหาในทางปฏิบัติใน</a:t>
            </a:r>
            <a:r>
              <a:rPr lang="th-TH" sz="6000" b="1" dirty="0" smtClean="0">
                <a:solidFill>
                  <a:srgbClr val="00B050"/>
                </a:solidFill>
                <a:latin typeface="BrowalliaUPC" pitchFamily="34" charset="-34"/>
                <a:cs typeface="FreesiaUPC" pitchFamily="34" charset="-34"/>
              </a:rPr>
              <a:t>การประกวดราคาด้วยวิธีการ</a:t>
            </a:r>
            <a:r>
              <a:rPr lang="th-TH" sz="60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ทางอิเล็กทรอนิกส์</a:t>
            </a:r>
            <a:endParaRPr lang="th-TH" sz="6000" b="1" dirty="0" smtClean="0">
              <a:solidFill>
                <a:srgbClr val="CC0099"/>
              </a:solidFill>
              <a:latin typeface="BrowalliaUPC" pitchFamily="34" charset="-34"/>
              <a:cs typeface="FreesiaUPC" pitchFamily="34" charset="-34"/>
            </a:endParaRPr>
          </a:p>
          <a:p>
            <a:r>
              <a:rPr lang="th-TH" sz="6000" b="1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ตามระเบียบฯ พ .ศ. ๒๕๔๙</a:t>
            </a:r>
            <a:endParaRPr lang="th-TH" sz="6600" dirty="0"/>
          </a:p>
        </p:txBody>
      </p:sp>
      <p:pic>
        <p:nvPicPr>
          <p:cNvPr id="3" name="รูปภาพ 2" descr="1DTA3CAINK9RHCA26REBUCAGD8TB5CAF4P3WKCAG7WOR6CA8WI5DZCARF4M0RCAB7C7EVCAU1D6BUCAXQ99YYCADJIB5KCA9LDFNECAU79QQACAJTVESVCAHL35QCCA82OY55CA9A5RZ2CAGDI2V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21336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28600" y="76200"/>
            <a:ext cx="8763000" cy="3886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>
              <a:buFont typeface="Wingdings" pitchFamily="2" charset="2"/>
              <a:buChar char="v"/>
            </a:pPr>
            <a:r>
              <a:rPr lang="th-TH" sz="32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ตัวอย่าง ๑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rgbClr val="760000"/>
                </a:solidFill>
                <a:cs typeface="EucrosiaUPC" pitchFamily="18" charset="-34"/>
              </a:rPr>
              <a:t>“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โรงพยาบาล ส.ลงประกาศทางเว็บไซต์ไม่ครบ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กล่าวคือ ระเบียบฯพ.ศ.๒๕๔๙ ข้อ ๘(๑) และ(๓) กำหนดให้นำสาระสำคัญของร่าง </a:t>
            </a:r>
            <a:r>
              <a:rPr lang="en-US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TOR</a:t>
            </a:r>
            <a:r>
              <a:rPr lang="th-TH" sz="3200" b="1" dirty="0" smtClean="0">
                <a:solidFill>
                  <a:schemeClr val="tx1"/>
                </a:solidFill>
                <a:latin typeface="BrowalliaUPC" pitchFamily="34" charset="-34"/>
                <a:cs typeface="FreesiaUPC" pitchFamily="34" charset="-34"/>
              </a:rPr>
              <a:t> และร่างเอกสารประกวดราคา รวมทั้งร่างสาระสำคัญของประกาศเชิญชวน เอกสารประกวดราคา และเอกสารเบื้องต้นอื่นๆที่สามารถเผยแพร่ได้ ไปลงประกาศทางเว็บไซต์ของหน่วยงานและกรมบัญชีกลางไม่น้อยกว่า ๓ วัน </a:t>
            </a:r>
            <a:r>
              <a:rPr lang="th-TH" sz="32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แต่ โรงพยาบาล ส. ลงแต่ของกรมบัญชีกลาง ไม่ได้ลงของหน่วยงาน พร้อมทั้งส่งจดหมายเผยแพร่ไปยังหน่วยงานราชการและผู้มีอาชีพรับจ้าง</a:t>
            </a: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pPr algn="thaiDist"/>
            <a:endParaRPr lang="th-TH" sz="3200" b="1" i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</a:endParaRPr>
          </a:p>
          <a:p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28600" y="4038600"/>
            <a:ext cx="8686800" cy="2590800"/>
          </a:xfrm>
          <a:prstGeom prst="rect">
            <a:avLst/>
          </a:prstGeom>
          <a:solidFill>
            <a:srgbClr val="E7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buFont typeface="Wingdings" pitchFamily="2" charset="2"/>
              <a:buChar char="Ø"/>
            </a:pP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๒.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การรายงานไม่ครบ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ระเบียบฯ๒๕๔๙ ข้อ ๑๐(๔) และหนังสือ ด่วนที่สุด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ที่กค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๐๔๐๘/ว ๑๑๓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๒๓ มี.ค.๒๕๔๙ ข้อ ๓ ...เมื่อสิ้นสุดการเสนอราคา </a:t>
            </a:r>
            <a:r>
              <a:rPr lang="th-TH" sz="32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ให้ค</a:t>
            </a:r>
            <a:r>
              <a:rPr lang="th-TH" sz="32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กก.รายงานผลต่อหัวหน้าหน่วยงานในวันทำการถัดไป หากต้องรายงานเพิ่มครั้งที่ ๒ ทำได้ภายใน ๕วันทำการนับแต่รายงานครั้ง</a:t>
            </a:r>
            <a:r>
              <a:rPr lang="th-TH" sz="3200" b="1" i="1" u="sng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แรก </a:t>
            </a:r>
            <a:r>
              <a:rPr lang="th-TH" sz="3200" b="1" i="1" u="sng" dirty="0" smtClean="0">
                <a:solidFill>
                  <a:srgbClr val="CC0099"/>
                </a:solidFill>
                <a:latin typeface="BrowalliaUPC" pitchFamily="34" charset="-34"/>
                <a:cs typeface="FreesiaUPC" pitchFamily="34" charset="-34"/>
              </a:rPr>
              <a:t>แต่โรงพยาบาล ส.รายงานผล ๕วันเพียงครั้งเดียว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0" y="76200"/>
            <a:ext cx="9144000" cy="662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50963" indent="-1350963" algn="l"/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๓.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การให้ผู้ไม่ผ่านการคัดเลือกคุณสมบัติเป็นผู้มีสิทธิ เข้าสู่กระบวนการเสนอราคา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</a:t>
            </a:r>
          </a:p>
          <a:p>
            <a:pPr marL="531813" indent="-531813" algn="l"/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๔.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การลงประกาศทางเว็บไซต์ของหน่วยงาน และของกรมบัญชีกลางมีข้อความไม่ตรงกัน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คือไม่มีข้อความคุณสมบัติผู้เสนอราคาเรื่องก่อสร้างโรงพยาบาล ที่ใด รายละเอียดของงานก่อสร้างอาคารสูงเท่าใด มีระบบอะไรบ้าง </a:t>
            </a:r>
            <a:r>
              <a:rPr lang="th-TH" sz="3200" b="1" u="sng" dirty="0" smtClean="0">
                <a:solidFill>
                  <a:srgbClr val="002060"/>
                </a:solidFill>
                <a:cs typeface="FreesiaUPC" pitchFamily="34" charset="-34"/>
              </a:rPr>
              <a:t>สาเหตุเกิดจากลง</a:t>
            </a:r>
            <a:r>
              <a:rPr lang="th-TH" sz="3200" b="1" i="1" u="sng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</a:rPr>
              <a:t>เว็บไซต์ผิด</a:t>
            </a:r>
          </a:p>
          <a:p>
            <a:pPr marL="531813" indent="-531813" algn="l">
              <a:tabLst>
                <a:tab pos="531813" algn="l"/>
                <a:tab pos="1609725" algn="l"/>
              </a:tabLst>
            </a:pP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๕.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“</a:t>
            </a:r>
            <a:r>
              <a:rPr lang="th-TH" sz="3200" b="1" i="1" u="sng" dirty="0" smtClean="0">
                <a:solidFill>
                  <a:srgbClr val="00B050"/>
                </a:solidFill>
                <a:latin typeface="BrowalliaUPC" pitchFamily="34" charset="-34"/>
                <a:cs typeface="FreesiaUPC" pitchFamily="34" charset="-34"/>
              </a:rPr>
              <a:t>การแจ้งผลการเสนอราคาให้ผู้มีสิทธิเข้าเสนอราคาทราบ         ทุกรายก่อนที่ผู้มีอำนาจอนุมัติสั่งซื้อหรือสั่งจ้างจะอนุมัติให้รับราคาได้</a:t>
            </a: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”          -</a:t>
            </a:r>
            <a:r>
              <a:rPr lang="th-TH" sz="3200" b="1" dirty="0" smtClean="0">
                <a:solidFill>
                  <a:srgbClr val="002060"/>
                </a:solidFill>
                <a:cs typeface="EucrosiaUPC" pitchFamily="18" charset="-34"/>
              </a:rPr>
              <a:t>ซึ่งไม่เป็นไปตามระเบียบฯข้อ ๑๐(๔)</a:t>
            </a:r>
          </a:p>
          <a:p>
            <a:pPr marL="531813" indent="-531813" algn="l"/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ตัวอย่าง ๖.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 “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การจัดส่งข้อมูลเบื้องต้น ตามแบบ บก ๐๒๑ ให้ผู้ให้บริการตลาดกลาง เพื่อเตรียมออก</a:t>
            </a:r>
            <a:r>
              <a:rPr lang="en-US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Password 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/</a:t>
            </a:r>
            <a:r>
              <a:rPr lang="en-US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Username</a:t>
            </a:r>
            <a:r>
              <a:rPr lang="th-TH" sz="3200" b="1" i="1" u="sng" dirty="0" smtClean="0">
                <a:solidFill>
                  <a:srgbClr val="BC046D"/>
                </a:solidFill>
                <a:latin typeface="BrowalliaUPC" pitchFamily="34" charset="-34"/>
                <a:cs typeface="FreesiaUPC" pitchFamily="34" charset="-34"/>
              </a:rPr>
              <a:t>ให้ผู้เสนอราคา ก่อนวันเสนอราคาเกิน ๒ วันทำการ</a:t>
            </a:r>
            <a:r>
              <a:rPr lang="th-TH" sz="3200" b="1" dirty="0" smtClean="0">
                <a:solidFill>
                  <a:srgbClr val="BC046D"/>
                </a:solidFill>
                <a:cs typeface="EucrosiaUPC" pitchFamily="18" charset="-34"/>
              </a:rPr>
              <a:t>”</a:t>
            </a: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</a:rPr>
              <a:t>ซึ่งไม่เป็นไปตามระเบียบฯและแนวทางปฏิบัติตามหนังสือเวียน กรมบัญชีกลาง ที่ </a:t>
            </a:r>
            <a:r>
              <a:rPr lang="th-TH" b="1" dirty="0" err="1" smtClean="0">
                <a:solidFill>
                  <a:srgbClr val="002060"/>
                </a:solidFill>
                <a:cs typeface="EucrosiaUPC" pitchFamily="18" charset="-34"/>
              </a:rPr>
              <a:t>กค</a:t>
            </a: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</a:rPr>
              <a:t> ๐๔๐๘.๓/ว ๕๙ </a:t>
            </a:r>
            <a:r>
              <a:rPr lang="th-TH" b="1" dirty="0" err="1" smtClean="0">
                <a:solidFill>
                  <a:srgbClr val="002060"/>
                </a:solidFill>
                <a:cs typeface="EucrosiaUPC" pitchFamily="18" charset="-34"/>
              </a:rPr>
              <a:t>ลว.</a:t>
            </a:r>
            <a:r>
              <a:rPr lang="th-TH" b="1" dirty="0" smtClean="0">
                <a:solidFill>
                  <a:srgbClr val="002060"/>
                </a:solidFill>
                <a:cs typeface="EucrosiaUPC" pitchFamily="18" charset="-34"/>
              </a:rPr>
              <a:t> ๑๗ ก.พ. ๒๕๔๙ข้อ ๑๔.๒.๑</a:t>
            </a:r>
            <a:endParaRPr lang="th-TH" b="1" dirty="0" smtClean="0">
              <a:solidFill>
                <a:srgbClr val="C00000"/>
              </a:solidFill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  <a:solidFill>
            <a:srgbClr val="D1FFD1"/>
          </a:solidFill>
          <a:ln w="76200">
            <a:solidFill>
              <a:srgbClr val="FF99FF"/>
            </a:solidFill>
          </a:ln>
        </p:spPr>
        <p:txBody>
          <a:bodyPr/>
          <a:lstStyle/>
          <a:p>
            <a:pPr algn="ctr" eaLnBrk="1" hangingPunct="1"/>
            <a:endParaRPr lang="th-TH" sz="5400" b="1" dirty="0" smtClean="0">
              <a:cs typeface="EucrosiaUPC" pitchFamily="18" charset="-34"/>
            </a:endParaRPr>
          </a:p>
          <a:p>
            <a:pPr algn="ctr" eaLnBrk="1" hangingPunct="1">
              <a:buFontTx/>
              <a:buNone/>
            </a:pPr>
            <a:r>
              <a:rPr lang="th-TH" sz="8000" b="1" dirty="0" smtClean="0">
                <a:cs typeface="FreesiaUPC" pitchFamily="34" charset="-34"/>
              </a:rPr>
              <a:t>การจัดหาพัสดุโดยวิธีอื่น</a:t>
            </a:r>
          </a:p>
          <a:p>
            <a:pPr algn="ctr" eaLnBrk="1" hangingPunct="1">
              <a:buFontTx/>
              <a:buNone/>
            </a:pPr>
            <a:endParaRPr lang="th-TH" sz="8000" b="1" dirty="0" smtClean="0">
              <a:cs typeface="FreesiaUPC" pitchFamily="34" charset="-34"/>
            </a:endParaRPr>
          </a:p>
        </p:txBody>
      </p:sp>
      <p:sp>
        <p:nvSpPr>
          <p:cNvPr id="114691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EB53AD-F100-4117-8F0F-FB3777AA1689}" type="slidenum">
              <a:rPr lang="en-US" smtClean="0"/>
              <a:pPr/>
              <a:t>158</a:t>
            </a:fld>
            <a:endParaRPr lang="th-TH" smtClean="0"/>
          </a:p>
        </p:txBody>
      </p:sp>
      <p:pic>
        <p:nvPicPr>
          <p:cNvPr id="114692" name="Picture 7" descr="http://gotoknow.org/file/penjunarunrat/Kitt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25" y="3500438"/>
            <a:ext cx="52387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8966B1-B765-43C2-A408-C5EB3F97DD75}" type="slidenum">
              <a:rPr lang="en-US" smtClean="0"/>
              <a:pPr/>
              <a:t>159</a:t>
            </a:fld>
            <a:endParaRPr lang="th-TH" smtClean="0"/>
          </a:p>
        </p:txBody>
      </p:sp>
      <p:sp>
        <p:nvSpPr>
          <p:cNvPr id="1157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188913"/>
            <a:ext cx="8715375" cy="811212"/>
          </a:xfrm>
          <a:solidFill>
            <a:srgbClr val="7030A0"/>
          </a:solidFill>
          <a:ln w="762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sz="4000" b="1" smtClean="0">
                <a:solidFill>
                  <a:schemeClr val="bg1"/>
                </a:solidFill>
                <a:cs typeface="EucrosiaUPC" pitchFamily="18" charset="-34"/>
              </a:rPr>
              <a:t>การจัดหาพัสดุโดย</a:t>
            </a:r>
            <a:r>
              <a:rPr lang="th-TH" sz="6000" b="1" smtClean="0">
                <a:solidFill>
                  <a:schemeClr val="bg1"/>
                </a:solidFill>
                <a:cs typeface="EucrosiaUPC" pitchFamily="18" charset="-34"/>
              </a:rPr>
              <a:t>วิธีแลกเปลี่ยน</a:t>
            </a:r>
            <a:r>
              <a:rPr lang="th-TH" sz="7200" b="1" smtClean="0">
                <a:solidFill>
                  <a:schemeClr val="bg1"/>
                </a:solidFill>
                <a:cs typeface="EucrosiaUPC" pitchFamily="18" charset="-34"/>
              </a:rPr>
              <a:t> </a:t>
            </a:r>
            <a:r>
              <a:rPr lang="th-TH" sz="4000" b="1" smtClean="0">
                <a:solidFill>
                  <a:schemeClr val="bg1"/>
                </a:solidFill>
                <a:cs typeface="EucrosiaUPC" pitchFamily="18" charset="-34"/>
              </a:rPr>
              <a:t>(ข้อ๑๒๓-๑๒๗</a:t>
            </a:r>
            <a:r>
              <a:rPr lang="th-TH" sz="3200" b="1" smtClean="0">
                <a:solidFill>
                  <a:schemeClr val="bg1"/>
                </a:solidFill>
                <a:cs typeface="EucrosiaUPC" pitchFamily="18" charset="-34"/>
              </a:rPr>
              <a:t>)</a:t>
            </a:r>
          </a:p>
        </p:txBody>
      </p:sp>
      <p:sp>
        <p:nvSpPr>
          <p:cNvPr id="1157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5900" y="1071563"/>
            <a:ext cx="8713788" cy="4572000"/>
          </a:xfrm>
          <a:solidFill>
            <a:srgbClr val="F7FCCC"/>
          </a:solidFill>
          <a:ln w="76200" cmpd="tri">
            <a:solidFill>
              <a:srgbClr val="CC0000"/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u="sng" dirty="0" smtClean="0">
                <a:solidFill>
                  <a:srgbClr val="993300"/>
                </a:solidFill>
                <a:latin typeface="Angsana New" pitchFamily="18" charset="-34"/>
                <a:cs typeface="EucrosiaUPC" pitchFamily="18" charset="-34"/>
              </a:rPr>
              <a:t>หลัก 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แลกเปลี่ยนได้เฉพาะจำเป็น - ครุภัณฑ์ กับ ครุภัณฑ์						  - วัสดุ กับ วัสดุ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u="sng" dirty="0" smtClean="0">
                <a:solidFill>
                  <a:srgbClr val="993300"/>
                </a:solidFill>
                <a:latin typeface="Angsana New" pitchFamily="18" charset="-34"/>
                <a:cs typeface="EucrosiaUPC" pitchFamily="18" charset="-34"/>
              </a:rPr>
              <a:t>วิธีการ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 ให้</a:t>
            </a:r>
            <a:r>
              <a:rPr lang="th-TH" sz="3600" b="1" i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</a:rPr>
              <a:t>หัวหน้า</a:t>
            </a:r>
            <a:r>
              <a:rPr lang="th-TH" sz="3600" b="1" i="1" u="sng" dirty="0" err="1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</a:rPr>
              <a:t>จนท.</a:t>
            </a:r>
            <a:r>
              <a:rPr lang="th-TH" sz="3600" b="1" i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</a:rPr>
              <a:t>พัสดุ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แสดงเหตุผล/ความจำเป็นที่ขอแลก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dirty="0" smtClean="0">
                <a:solidFill>
                  <a:schemeClr val="accent2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 </a:t>
            </a:r>
            <a:r>
              <a:rPr lang="th-TH" sz="3600" b="1" u="sng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กรณีแลกเปลี่ยนกับส่วนราชการด้วยกัน/ รัฐวิสาหกิจ/ท้องถิ่น</a:t>
            </a:r>
            <a:r>
              <a:rPr lang="th-TH" sz="2800" u="sng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2800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    </a:t>
            </a:r>
            <a:r>
              <a:rPr lang="th-TH" sz="2800" b="1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 -</a:t>
            </a:r>
            <a:r>
              <a:rPr lang="th-TH" sz="3600" b="1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  <a:sym typeface="Symbol" pitchFamily="18" charset="2"/>
              </a:rPr>
              <a:t>ให้เป็นดุลพินิจของหัวหน้าหน่วยงานนั้น ที่จะตกลงกัน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</a:rPr>
              <a:t>  </a:t>
            </a:r>
            <a:r>
              <a:rPr lang="th-TH" sz="3600" b="1" u="sng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</a:rPr>
              <a:t>กรณีแลกกับเอกชน</a:t>
            </a:r>
            <a:r>
              <a:rPr lang="th-TH" sz="3600" b="1" dirty="0" smtClean="0">
                <a:solidFill>
                  <a:srgbClr val="0000CC"/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ให้นำวิธีซื้อมาใช้โดยอนุโลม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th-TH" sz="3600" b="1" i="1" dirty="0" smtClean="0">
                <a:solidFill>
                  <a:srgbClr val="FF3300"/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3600" b="1" i="1" u="sng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</a:rPr>
              <a:t>ข้อยกเว้น</a:t>
            </a:r>
            <a:r>
              <a:rPr lang="th-TH" sz="3600" b="1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en-US" sz="3600" b="1" dirty="0" smtClean="0">
                <a:solidFill>
                  <a:srgbClr val="990000"/>
                </a:solidFill>
                <a:latin typeface="Angsana New" pitchFamily="18" charset="-34"/>
                <a:cs typeface="EucrosiaUPC" pitchFamily="18" charset="-34"/>
              </a:rPr>
              <a:t>–</a:t>
            </a: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 หากพัสดุที่จะแลก มีราคาซื้อ /ได้มารวมกัน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sz="3600" b="1" dirty="0" smtClean="0">
                <a:latin typeface="Angsana New" pitchFamily="18" charset="-34"/>
                <a:cs typeface="EucrosiaUPC" pitchFamily="18" charset="-34"/>
              </a:rPr>
              <a:t>                  ไม่เกิน  ๑ แสน  ให้ใช้วิธีตกลงได้</a:t>
            </a: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42875" y="5643563"/>
            <a:ext cx="8858250" cy="10715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ให้หัวหน้าส่วนราชการ</a:t>
            </a:r>
            <a:r>
              <a:rPr lang="th-TH" sz="3200" b="1" u="sng" dirty="0">
                <a:solidFill>
                  <a:srgbClr val="0000CC"/>
                </a:solidFill>
                <a:cs typeface="EucrosiaUPC" pitchFamily="18" charset="-34"/>
              </a:rPr>
              <a:t>แต่งตั้งคณะกรรมการขึ้นมาคณะหนึ่ง หรือหลายคณะ</a:t>
            </a:r>
          </a:p>
          <a:p>
            <a:pPr>
              <a:lnSpc>
                <a:spcPct val="90000"/>
              </a:lnSpc>
              <a:defRPr/>
            </a:pPr>
            <a:r>
              <a:rPr lang="th-TH" sz="3200" b="1" u="sng" dirty="0">
                <a:solidFill>
                  <a:srgbClr val="0000CC"/>
                </a:solidFill>
                <a:cs typeface="EucrosiaUPC" pitchFamily="18" charset="-34"/>
              </a:rPr>
              <a:t>ตามความจำเป็</a:t>
            </a:r>
            <a:r>
              <a:rPr lang="th-TH" sz="3200" b="1" dirty="0">
                <a:solidFill>
                  <a:srgbClr val="0000CC"/>
                </a:solidFill>
                <a:cs typeface="EucrosiaUPC" pitchFamily="18" charset="-34"/>
              </a:rPr>
              <a:t>น ให้ทำหน้าที่แลกเปลี่ยน(</a:t>
            </a:r>
            <a:r>
              <a:rPr lang="th-TH" sz="3200" b="1" u="sng" dirty="0">
                <a:solidFill>
                  <a:srgbClr val="C00000"/>
                </a:solidFill>
                <a:cs typeface="EucrosiaUPC" pitchFamily="18" charset="-34"/>
              </a:rPr>
              <a:t>ข้อ ๑๒๕ )</a:t>
            </a:r>
            <a:endParaRPr lang="th-TH" sz="3200" b="1" dirty="0">
              <a:solidFill>
                <a:srgbClr val="0000CC"/>
              </a:solidFill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713788" cy="1225550"/>
          </a:xfrm>
          <a:solidFill>
            <a:srgbClr val="7030A0"/>
          </a:solidFill>
          <a:ln w="38100">
            <a:solidFill>
              <a:srgbClr val="990033"/>
            </a:solidFill>
          </a:ln>
        </p:spPr>
        <p:txBody>
          <a:bodyPr/>
          <a:lstStyle/>
          <a:p>
            <a:pPr eaLnBrk="1" hangingPunct="1"/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หน้าที่ของคณะกรรมการแลกเปลี่ยนพัสดุกับเอกชน</a:t>
            </a:r>
            <a:endParaRPr lang="en-US" b="1" dirty="0" smtClean="0">
              <a:solidFill>
                <a:schemeClr val="bg1"/>
              </a:solidFill>
              <a:cs typeface="EucrosiaUPC" pitchFamily="18" charset="-34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2643188" y="2000250"/>
            <a:ext cx="3429000" cy="4643438"/>
          </a:xfrm>
          <a:solidFill>
            <a:srgbClr val="FFFFA3"/>
          </a:solidFill>
          <a:ln w="57150" cmpd="thickThin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sz="2800" b="1" dirty="0" smtClean="0">
                <a:cs typeface="EucrosiaUPC" pitchFamily="18" charset="-34"/>
              </a:rPr>
              <a:t>   </a:t>
            </a:r>
            <a:r>
              <a:rPr lang="th-TH" sz="2000" b="1" dirty="0" smtClean="0">
                <a:cs typeface="FreesiaUPC" pitchFamily="34" charset="-34"/>
              </a:rPr>
              <a:t>(</a:t>
            </a:r>
            <a:r>
              <a:rPr lang="th-TH" sz="2800" b="1" dirty="0" smtClean="0">
                <a:cs typeface="FreesiaUPC" pitchFamily="34" charset="-34"/>
              </a:rPr>
              <a:t>๒</a:t>
            </a:r>
            <a:r>
              <a:rPr lang="th-TH" b="1" dirty="0" smtClean="0">
                <a:cs typeface="FreesiaUPC" pitchFamily="34" charset="-34"/>
              </a:rPr>
              <a:t>)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 ตรวจพัสดุที่จะได้รับจากการแลกเปลี่ยน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ว่า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เป็นของใหม่ ที่ยังไม่เคยใช้มาก่อน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เว้นแต่</a:t>
            </a:r>
            <a:r>
              <a:rPr lang="en-US" b="1" u="sng" dirty="0" smtClean="0">
                <a:solidFill>
                  <a:srgbClr val="990033"/>
                </a:solidFill>
                <a:cs typeface="FreesiaUPC" pitchFamily="34" charset="-34"/>
              </a:rPr>
              <a:t> </a:t>
            </a: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พัสดุที่จะรับแลกนั้น เป็นพัสดุเก่า ซึ่งมีความจำเป็นที่จะรับแลกเปลี่ยนโดยมิได้ทำให้ทางราชการเสีย</a:t>
            </a:r>
            <a:r>
              <a:rPr lang="th-TH" b="1" dirty="0" smtClean="0">
                <a:solidFill>
                  <a:srgbClr val="990033"/>
                </a:solidFill>
                <a:cs typeface="FreesiaUPC" pitchFamily="34" charset="-34"/>
              </a:rPr>
              <a:t>ป</a:t>
            </a: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ระโยชน์ </a:t>
            </a:r>
            <a:r>
              <a:rPr lang="th-TH" sz="2800" b="1" u="sng" dirty="0" smtClean="0">
                <a:solidFill>
                  <a:srgbClr val="990033"/>
                </a:solidFill>
                <a:cs typeface="FreesiaUPC" pitchFamily="34" charset="-34"/>
              </a:rPr>
              <a:t>หรือเพื่อประโยชน์แก่ทาง</a:t>
            </a:r>
            <a:r>
              <a:rPr lang="th-TH" b="1" u="sng" dirty="0" smtClean="0">
                <a:solidFill>
                  <a:srgbClr val="990033"/>
                </a:solidFill>
                <a:cs typeface="FreesiaUPC" pitchFamily="34" charset="-34"/>
              </a:rPr>
              <a:t>ราชการ</a:t>
            </a:r>
            <a:endParaRPr lang="en-US" sz="2800" b="1" u="sng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sz="2800" b="1" dirty="0" smtClean="0">
                <a:solidFill>
                  <a:srgbClr val="0000CC"/>
                </a:solidFill>
                <a:cs typeface="FreesiaUPC" pitchFamily="34" charset="-34"/>
              </a:rPr>
              <a:t>    </a:t>
            </a:r>
            <a:endParaRPr lang="en-US" sz="2800" b="1" dirty="0" smtClean="0">
              <a:solidFill>
                <a:srgbClr val="990099"/>
              </a:solidFill>
              <a:cs typeface="FreesiaUPC" pitchFamily="34" charset="-34"/>
            </a:endParaRPr>
          </a:p>
        </p:txBody>
      </p:sp>
      <p:sp>
        <p:nvSpPr>
          <p:cNvPr id="116740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286750" y="6356350"/>
            <a:ext cx="642938" cy="365125"/>
          </a:xfrm>
          <a:noFill/>
        </p:spPr>
        <p:txBody>
          <a:bodyPr/>
          <a:lstStyle/>
          <a:p>
            <a:fld id="{6ACDF3E1-DCF0-4C28-BA1E-7F4899A8C701}" type="slidenum">
              <a:rPr lang="en-US" smtClean="0"/>
              <a:pPr/>
              <a:t>160</a:t>
            </a:fld>
            <a:endParaRPr lang="th-TH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6215063" y="1928813"/>
            <a:ext cx="2786062" cy="47148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tabLst>
                <a:tab pos="982663" algn="l"/>
              </a:tabLst>
              <a:defRPr/>
            </a:pP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(๓)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 เปรียบเทียบราคาพัสดุที่จะแลกเปลี่ยน</a:t>
            </a:r>
            <a:endParaRPr lang="th-TH" sz="3200" b="1" dirty="0">
              <a:solidFill>
                <a:srgbClr val="0000CC"/>
              </a:solidFill>
              <a:cs typeface="FreesiaUPC" pitchFamily="34" charset="-34"/>
            </a:endParaRPr>
          </a:p>
          <a:p>
            <a:pPr>
              <a:lnSpc>
                <a:spcPct val="80000"/>
              </a:lnSpc>
              <a:tabLst>
                <a:tab pos="982663" algn="l"/>
              </a:tabLst>
              <a:defRPr/>
            </a:pP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โดยให้พิจารณาจาก</a:t>
            </a:r>
            <a:r>
              <a:rPr lang="th-TH" sz="3200" b="1" u="sng" dirty="0">
                <a:solidFill>
                  <a:srgbClr val="990099"/>
                </a:solidFill>
                <a:cs typeface="FreesiaUPC" pitchFamily="34" charset="-34"/>
              </a:rPr>
              <a:t>ราคาประเมิน</a:t>
            </a: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ตาม (๑) และราคาพัสดุที่จะรับแลกเปลี่ยน</a:t>
            </a:r>
          </a:p>
          <a:p>
            <a:pPr>
              <a:lnSpc>
                <a:spcPct val="80000"/>
              </a:lnSpc>
              <a:tabLst>
                <a:tab pos="982663" algn="l"/>
              </a:tabLst>
              <a:defRPr/>
            </a:pP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 </a:t>
            </a:r>
            <a:r>
              <a:rPr lang="th-TH" sz="3200" b="1" u="sng" dirty="0">
                <a:solidFill>
                  <a:srgbClr val="990099"/>
                </a:solidFill>
                <a:cs typeface="FreesiaUPC" pitchFamily="34" charset="-34"/>
              </a:rPr>
              <a:t>ซึ่งถือตามราคากลาง</a:t>
            </a: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 หรือ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ราคามาตรฐาน หรือราคาในท้องตลาด</a:t>
            </a:r>
            <a:r>
              <a:rPr lang="th-TH" sz="3200" b="1" dirty="0">
                <a:solidFill>
                  <a:srgbClr val="990099"/>
                </a:solidFill>
                <a:cs typeface="FreesiaUPC" pitchFamily="34" charset="-34"/>
              </a:rPr>
              <a:t>โดยทั่วไป</a:t>
            </a:r>
            <a:endParaRPr lang="en-US" sz="3200" b="1" dirty="0">
              <a:solidFill>
                <a:srgbClr val="990099"/>
              </a:solidFill>
              <a:cs typeface="Freesia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1928813"/>
            <a:ext cx="2286000" cy="47148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th-TH" sz="3200" b="1" dirty="0">
              <a:solidFill>
                <a:schemeClr val="bg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solidFill>
                <a:schemeClr val="bg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solidFill>
                <a:schemeClr val="bg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r>
              <a:rPr lang="th-TH" sz="3600" b="1" dirty="0">
                <a:solidFill>
                  <a:schemeClr val="tx1"/>
                </a:solidFill>
                <a:cs typeface="EucrosiaUPC" pitchFamily="18" charset="-34"/>
              </a:rPr>
              <a:t>(๑)</a:t>
            </a:r>
            <a:r>
              <a:rPr lang="th-TH" sz="3600" b="1" u="sng" dirty="0">
                <a:solidFill>
                  <a:schemeClr val="tx1"/>
                </a:solidFill>
                <a:cs typeface="EucrosiaUPC" pitchFamily="18" charset="-34"/>
              </a:rPr>
              <a:t>ตรวจสอบและประเมินราคาพัสดุ</a:t>
            </a:r>
          </a:p>
          <a:p>
            <a:pPr>
              <a:lnSpc>
                <a:spcPct val="90000"/>
              </a:lnSpc>
              <a:defRPr/>
            </a:pPr>
            <a:r>
              <a:rPr lang="th-TH" sz="3600" b="1" dirty="0">
                <a:solidFill>
                  <a:schemeClr val="tx1"/>
                </a:solidFill>
                <a:cs typeface="EucrosiaUPC" pitchFamily="18" charset="-34"/>
              </a:rPr>
              <a:t>ที่ต้องการแลกเปลี่ยน</a:t>
            </a:r>
          </a:p>
          <a:p>
            <a:pPr>
              <a:lnSpc>
                <a:spcPct val="90000"/>
              </a:lnSpc>
              <a:defRPr/>
            </a:pPr>
            <a:endParaRPr lang="th-TH" sz="3600" b="1" dirty="0">
              <a:solidFill>
                <a:schemeClr val="tx1"/>
              </a:solidFill>
              <a:cs typeface="EucrosiaUPC" pitchFamily="18" charset="-34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กับสภาพปัจจุบัน</a:t>
            </a:r>
          </a:p>
          <a:p>
            <a:pPr>
              <a:lnSpc>
                <a:spcPct val="90000"/>
              </a:lnSpc>
              <a:defRPr/>
            </a:pPr>
            <a:endParaRPr lang="th-TH" sz="3200" b="1" dirty="0"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b="1" dirty="0">
              <a:cs typeface="EucrosiaUPC" pitchFamily="18" charset="-34"/>
            </a:endParaRPr>
          </a:p>
          <a:p>
            <a:pPr>
              <a:lnSpc>
                <a:spcPct val="90000"/>
              </a:lnSpc>
              <a:defRPr/>
            </a:pPr>
            <a:endParaRPr lang="th-TH" sz="3200" dirty="0"/>
          </a:p>
        </p:txBody>
      </p:sp>
      <p:sp>
        <p:nvSpPr>
          <p:cNvPr id="7" name="ลูกศรลง 6"/>
          <p:cNvSpPr/>
          <p:nvPr/>
        </p:nvSpPr>
        <p:spPr>
          <a:xfrm>
            <a:off x="1143000" y="1571625"/>
            <a:ext cx="571500" cy="357188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4071938" y="1571625"/>
            <a:ext cx="428625" cy="357188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7215188" y="1571625"/>
            <a:ext cx="571500" cy="357188"/>
          </a:xfrm>
          <a:prstGeom prst="downArrow">
            <a:avLst/>
          </a:prstGeom>
          <a:solidFill>
            <a:srgbClr val="F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85225" cy="1168400"/>
          </a:xfrm>
          <a:solidFill>
            <a:srgbClr val="FFFF00"/>
          </a:solidFill>
          <a:ln w="76200" cmpd="tri"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cs typeface="FreesiaUPC" pitchFamily="34" charset="-34"/>
              </a:rPr>
              <a:t>หน้าที่คณะกรรมการแลกเปลี่ยนพัสดุกับเอกชน(</a:t>
            </a:r>
            <a:r>
              <a:rPr lang="th-TH" b="1" smtClean="0">
                <a:solidFill>
                  <a:srgbClr val="660066"/>
                </a:solidFill>
                <a:cs typeface="FreesiaUPC" pitchFamily="34" charset="-34"/>
              </a:rPr>
              <a:t>ต่อ)</a:t>
            </a:r>
            <a:endParaRPr lang="en-US" b="1" smtClean="0">
              <a:solidFill>
                <a:srgbClr val="660066"/>
              </a:solidFill>
              <a:cs typeface="FreesiaUPC" pitchFamily="34" charset="-34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2071688"/>
            <a:ext cx="2500312" cy="4572000"/>
          </a:xfrm>
          <a:solidFill>
            <a:srgbClr val="2F2FFF"/>
          </a:solidFill>
          <a:ln w="76200" cmpd="tri"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0" algn="l"/>
              </a:tabLst>
              <a:defRPr/>
            </a:pPr>
            <a:r>
              <a:rPr lang="th-TH" sz="4000" b="1" smtClean="0">
                <a:solidFill>
                  <a:schemeClr val="bg1"/>
                </a:solidFill>
                <a:cs typeface="FreesiaUPC" pitchFamily="34" charset="-34"/>
              </a:rPr>
              <a:t>(๔)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0" algn="l"/>
              </a:tabLst>
              <a:defRPr/>
            </a:pPr>
            <a:r>
              <a:rPr lang="th-TH" sz="4000" b="1" smtClean="0">
                <a:solidFill>
                  <a:schemeClr val="bg1"/>
                </a:solidFill>
                <a:cs typeface="FreesiaUPC" pitchFamily="34" charset="-34"/>
              </a:rPr>
              <a:t>ต่อรองราคากับผู้เสนอราคารายที่คณะกรรมการ 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0" algn="l"/>
              </a:tabLst>
              <a:defRPr/>
            </a:pPr>
            <a:r>
              <a:rPr lang="th-TH" sz="4000" b="1" smtClean="0">
                <a:solidFill>
                  <a:schemeClr val="bg1"/>
                </a:solidFill>
                <a:cs typeface="FreesiaUPC" pitchFamily="34" charset="-34"/>
              </a:rPr>
              <a:t>เห็นสมควรแลกเปลี่ยน</a:t>
            </a:r>
          </a:p>
        </p:txBody>
      </p:sp>
      <p:sp>
        <p:nvSpPr>
          <p:cNvPr id="11776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D722B6-104F-43DB-B654-8D243D84DB23}" type="slidenum">
              <a:rPr lang="en-US" smtClean="0"/>
              <a:pPr/>
              <a:t>161</a:t>
            </a:fld>
            <a:endParaRPr lang="th-TH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6143625" y="2000250"/>
            <a:ext cx="2786063" cy="4286250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>
              <a:buFontTx/>
              <a:buAutoNum type="thaiNumParenBoth" startAt="6"/>
              <a:defRPr/>
            </a:pPr>
            <a:r>
              <a:rPr lang="th-TH" b="1" dirty="0">
                <a:solidFill>
                  <a:srgbClr val="660066"/>
                </a:solidFill>
                <a:cs typeface="FreesiaUPC" pitchFamily="34" charset="-34"/>
              </a:rPr>
              <a:t> </a:t>
            </a:r>
          </a:p>
          <a:p>
            <a:pPr marL="177800" indent="-177800">
              <a:defRPr/>
            </a:pPr>
            <a:r>
              <a:rPr lang="th-TH" sz="3600" b="1" dirty="0">
                <a:solidFill>
                  <a:srgbClr val="660066"/>
                </a:solidFill>
                <a:cs typeface="FreesiaUPC" pitchFamily="34" charset="-34"/>
              </a:rPr>
              <a:t>ตรวจรับพัสดุโดยปฏิบัติตามข้อ ๗๑ โดยอนุโลม</a:t>
            </a:r>
          </a:p>
          <a:p>
            <a:pPr marL="742950" indent="-742950">
              <a:buFontTx/>
              <a:buAutoNum type="thaiNumParenBoth" startAt="6"/>
              <a:defRPr/>
            </a:pPr>
            <a:endParaRPr lang="th-TH" b="1" dirty="0">
              <a:solidFill>
                <a:srgbClr val="660066"/>
              </a:solidFill>
              <a:cs typeface="FreesiaUPC" pitchFamily="34" charset="-34"/>
            </a:endParaRPr>
          </a:p>
          <a:p>
            <a:pPr marL="273050" indent="-273050">
              <a:defRPr/>
            </a:pPr>
            <a:endParaRPr lang="en-US" b="1" dirty="0">
              <a:solidFill>
                <a:srgbClr val="660066"/>
              </a:solidFill>
              <a:cs typeface="Freesia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3000375" y="2000250"/>
            <a:ext cx="2714625" cy="4357688"/>
          </a:xfrm>
          <a:prstGeom prst="roundRect">
            <a:avLst/>
          </a:prstGeom>
          <a:solidFill>
            <a:srgbClr val="FFFF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50" indent="-95250">
              <a:buFontTx/>
              <a:buAutoNum type="thaiNumParenBoth" startAt="5"/>
              <a:defRPr/>
            </a:pPr>
            <a:r>
              <a:rPr lang="th-TH" b="1" dirty="0">
                <a:solidFill>
                  <a:schemeClr val="tx1"/>
                </a:solidFill>
                <a:cs typeface="FreesiaUPC" pitchFamily="34" charset="-34"/>
              </a:rPr>
              <a:t> </a:t>
            </a:r>
          </a:p>
          <a:p>
            <a:pPr marL="95250" indent="-95250">
              <a:defRPr/>
            </a:pPr>
            <a:r>
              <a:rPr lang="th-TH" sz="3600" b="1" dirty="0">
                <a:solidFill>
                  <a:srgbClr val="003300"/>
                </a:solidFill>
                <a:cs typeface="FreesiaUPC" pitchFamily="34" charset="-34"/>
              </a:rPr>
              <a:t>เสนอความเห็นต่อหัวหน้าส่วนราชการเพื่อ   </a:t>
            </a:r>
          </a:p>
          <a:p>
            <a:pPr>
              <a:defRPr/>
            </a:pPr>
            <a:r>
              <a:rPr lang="th-TH" sz="3600" b="1" dirty="0">
                <a:solidFill>
                  <a:srgbClr val="003300"/>
                </a:solidFill>
                <a:cs typeface="FreesiaUPC" pitchFamily="34" charset="-34"/>
              </a:rPr>
              <a:t> พิจารณาสั่ง</a:t>
            </a:r>
            <a:r>
              <a:rPr lang="th-TH" sz="4000" b="1" dirty="0">
                <a:solidFill>
                  <a:srgbClr val="003300"/>
                </a:solidFill>
                <a:cs typeface="FreesiaUPC" pitchFamily="34" charset="-34"/>
              </a:rPr>
              <a:t>การ</a:t>
            </a:r>
            <a:endParaRPr lang="th-TH" sz="4000" dirty="0"/>
          </a:p>
        </p:txBody>
      </p:sp>
      <p:sp>
        <p:nvSpPr>
          <p:cNvPr id="7" name="ลูกศรลง 6"/>
          <p:cNvSpPr/>
          <p:nvPr/>
        </p:nvSpPr>
        <p:spPr>
          <a:xfrm>
            <a:off x="6929438" y="1500188"/>
            <a:ext cx="642937" cy="428625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>
            <a:off x="3786188" y="1500188"/>
            <a:ext cx="785812" cy="50006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1071563" y="1428750"/>
            <a:ext cx="642937" cy="5715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ชื่อเรื่อง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(ตัวอย่าง) แนวปฏิบัติเรื่องการแลกเปลี่ยน</a:t>
            </a:r>
          </a:p>
        </p:txBody>
      </p:sp>
      <p:sp>
        <p:nvSpPr>
          <p:cNvPr id="1187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  <a:solidFill>
            <a:srgbClr val="FFFFD9"/>
          </a:solidFill>
          <a:ln w="57150"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b="1" dirty="0" smtClean="0">
                <a:cs typeface="FreesiaUPC" pitchFamily="34" charset="-34"/>
              </a:rPr>
              <a:t>ในประกาศประกวดราคาซื้อเครื่องปรับอากาศ มีเงื่อนไขระบุว่า “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ผู้ขายจะต้องรับซื้อเครื่องปรับอากาศเก่าไปด้วย </a:t>
            </a:r>
            <a:r>
              <a:rPr lang="th-TH" b="1" dirty="0" smtClean="0">
                <a:cs typeface="FreesiaUPC" pitchFamily="34" charset="-34"/>
              </a:rPr>
              <a:t>ตามราคาที่คณะกรรมการได้ประเมินไว้</a:t>
            </a:r>
          </a:p>
          <a:p>
            <a:pPr eaLnBrk="1" hangingPunct="1"/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b="1" i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ปี ๕๐ </a:t>
            </a:r>
            <a:r>
              <a:rPr lang="th-TH" b="1" dirty="0" smtClean="0">
                <a:cs typeface="FreesiaUPC" pitchFamily="34" charset="-34"/>
              </a:rPr>
              <a:t>หลักเมื่อเครื่องปรับอากาศเก่าหมดความจำเป็นแล้วต้องใช้วิธีจำหน่ายพัสดุ เมื่อไม่ดำเนินการดังกล่าวจึงมิ</a:t>
            </a:r>
            <a:r>
              <a:rPr lang="th-TH" b="1" dirty="0" err="1" smtClean="0">
                <a:cs typeface="FreesiaUPC" pitchFamily="34" charset="-34"/>
              </a:rPr>
              <a:t>ไช่</a:t>
            </a:r>
            <a:r>
              <a:rPr lang="th-TH" b="1" dirty="0" smtClean="0">
                <a:cs typeface="FreesiaUPC" pitchFamily="34" charset="-34"/>
              </a:rPr>
              <a:t>เรื่องการขายทอดตลาด แต่เป็นการปฏิบัตินอกเหนือที่ระเบียบฯกำหนด ซึ่งไม่อาจกระทำได้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แต่</a:t>
            </a:r>
            <a:r>
              <a:rPr lang="th-TH" b="1" dirty="0" err="1" smtClean="0">
                <a:solidFill>
                  <a:srgbClr val="0000CC"/>
                </a:solidFill>
                <a:cs typeface="FreesiaUPC" pitchFamily="34" charset="-34"/>
              </a:rPr>
              <a:t>อย่างไรกี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ดี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อาจทำได้ด้วยวิธีการแลกเปลี่ยน โดยถือปฏิบัติตามที่ระเบียบกำหนด ในเรื่องแลกเปลี่ยน</a:t>
            </a:r>
          </a:p>
        </p:txBody>
      </p:sp>
      <p:sp>
        <p:nvSpPr>
          <p:cNvPr id="118788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AE7B14-D6C7-4D31-A7A7-4BEFA72D9B55}" type="slidenum">
              <a:rPr lang="en-US" smtClean="0"/>
              <a:pPr/>
              <a:t>162</a:t>
            </a:fld>
            <a:endParaRPr 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E7135A-0F72-4498-899B-74BA85BDC68C}" type="slidenum">
              <a:rPr lang="en-US" smtClean="0"/>
              <a:pPr/>
              <a:t>163</a:t>
            </a:fld>
            <a:endParaRPr lang="th-TH" smtClean="0"/>
          </a:p>
        </p:txBody>
      </p:sp>
      <p:sp>
        <p:nvSpPr>
          <p:cNvPr id="1198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142875"/>
            <a:ext cx="8572500" cy="1268413"/>
          </a:xfrm>
          <a:solidFill>
            <a:srgbClr val="FFFF00"/>
          </a:solidFill>
          <a:ln w="76200">
            <a:solidFill>
              <a:srgbClr val="FF99FF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/>
            </a:r>
            <a:br>
              <a:rPr lang="th-TH" b="1" smtClean="0">
                <a:solidFill>
                  <a:srgbClr val="0000CC"/>
                </a:solidFill>
                <a:cs typeface="FreesiaUPC" pitchFamily="34" charset="-34"/>
              </a:rPr>
            </a:b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การจัดหาพัสดุโดย </a:t>
            </a:r>
            <a:r>
              <a:rPr lang="th-TH" sz="5400" b="1" smtClean="0">
                <a:solidFill>
                  <a:srgbClr val="0000CC"/>
                </a:solidFill>
                <a:cs typeface="FreesiaUPC" pitchFamily="34" charset="-34"/>
              </a:rPr>
              <a:t>วิธีการเช่า</a:t>
            </a: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 (ข้อ๑๒๘-๑๓๐)</a:t>
            </a:r>
            <a:br>
              <a:rPr lang="th-TH" b="1" smtClean="0">
                <a:solidFill>
                  <a:srgbClr val="0000CC"/>
                </a:solidFill>
                <a:cs typeface="FreesiaUPC" pitchFamily="34" charset="-34"/>
              </a:rPr>
            </a:br>
            <a:endParaRPr lang="th-TH" b="1" smtClean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313" y="1514475"/>
            <a:ext cx="8713787" cy="5186363"/>
          </a:xfrm>
          <a:solidFill>
            <a:srgbClr val="E7FEFF"/>
          </a:solidFill>
          <a:ln w="57150">
            <a:solidFill>
              <a:srgbClr val="FF99FF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th-TH" b="1" u="sng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EucrosiaUPC" pitchFamily="18" charset="-34"/>
              </a:rPr>
              <a:t>หลัก</a:t>
            </a:r>
            <a:r>
              <a:rPr lang="th-TH" b="1" dirty="0" smtClean="0">
                <a:cs typeface="EucrosiaUPC" pitchFamily="18" charset="-34"/>
              </a:rPr>
              <a:t> </a:t>
            </a:r>
            <a:r>
              <a:rPr lang="th-TH" dirty="0" smtClean="0">
                <a:cs typeface="EucrosiaUPC" pitchFamily="18" charset="-34"/>
              </a:rPr>
              <a:t> ๑.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เช่า</a:t>
            </a:r>
            <a:r>
              <a:rPr lang="th-TH" b="1" i="1" u="sng" dirty="0" smtClean="0">
                <a:solidFill>
                  <a:srgbClr val="0000CC"/>
                </a:solidFill>
                <a:cs typeface="FreesiaUPC" pitchFamily="34" charset="-34"/>
              </a:rPr>
              <a:t>สังหาริมทรัพ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ย์ ให้นำวิธีซื้อมาใช้โดยอนุโลม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		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๒.เช่า</a:t>
            </a:r>
            <a:r>
              <a:rPr lang="th-TH" b="1" i="1" u="sng" dirty="0" smtClean="0">
                <a:solidFill>
                  <a:srgbClr val="0000CC"/>
                </a:solidFill>
                <a:cs typeface="FreesiaUPC" pitchFamily="34" charset="-34"/>
              </a:rPr>
              <a:t>อสังหาริมทรัพย์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ให้ใช้วิธีตกลงราคา ทำได้กรณีดังนี้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dirty="0" smtClean="0">
                <a:cs typeface="FreesiaUPC" pitchFamily="34" charset="-34"/>
              </a:rPr>
              <a:t>         </a:t>
            </a:r>
            <a:r>
              <a:rPr lang="en-US" dirty="0" smtClean="0">
                <a:cs typeface="FreesiaUPC" pitchFamily="34" charset="-34"/>
                <a:sym typeface="Wingdings" pitchFamily="2" charset="2"/>
              </a:rPr>
              <a:t>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เช่าที่ดิน 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เพื่อใช้ประโยชน์ของส่วนราชการ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  <a:sym typeface="Wingdings" pitchFamily="2" charset="2"/>
              </a:rPr>
              <a:t>         </a:t>
            </a:r>
            <a:r>
              <a:rPr lang="en-US" b="1" dirty="0" smtClean="0">
                <a:cs typeface="FreesiaUPC" pitchFamily="34" charset="-34"/>
                <a:sym typeface="Wingdings" pitchFamily="2" charset="2"/>
              </a:rPr>
              <a:t>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เช่าสถานที่ เพื่อ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ใช้เป็นที่ทำการ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  <a:sym typeface="Wingdings" pitchFamily="2" charset="2"/>
              </a:rPr>
              <a:t>         </a:t>
            </a:r>
            <a:r>
              <a:rPr lang="en-US" b="1" dirty="0" smtClean="0">
                <a:cs typeface="FreesiaUPC" pitchFamily="34" charset="-34"/>
                <a:sym typeface="Wingdings" pitchFamily="2" charset="2"/>
              </a:rPr>
              <a:t>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เช่าสถานที่ เพื่อ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ใช้เป็นที่พัก สำหรับผู้มีสิทธิเบิกค่าเช่าที่พัก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  <a:sym typeface="Wingdings" pitchFamily="2" charset="2"/>
              </a:rPr>
              <a:t>         </a:t>
            </a:r>
            <a:r>
              <a:rPr lang="en-US" b="1" dirty="0" smtClean="0">
                <a:cs typeface="FreesiaUPC" pitchFamily="34" charset="-34"/>
                <a:sym typeface="Wingdings" pitchFamily="2" charset="2"/>
              </a:rPr>
              <a:t></a:t>
            </a:r>
            <a:r>
              <a:rPr lang="th-TH" b="1" dirty="0" smtClean="0">
                <a:cs typeface="FreesiaUPC" pitchFamily="34" charset="-34"/>
                <a:sym typeface="Wingdings" pitchFamily="2" charset="2"/>
              </a:rPr>
              <a:t>เช่าสถานที่ เพื่อ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ใช้เป็นที่เก็บพัสดุ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FreesiaUPC" pitchFamily="34" charset="-34"/>
              </a:rPr>
              <a:t>   ๓.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อัตราจ่ายค่าเช่าล่วงหน้า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cs typeface="FreesiaUPC" pitchFamily="34" charset="-34"/>
              </a:rPr>
              <a:t>จ่ายเฉพาะสัญญาเช่าไม่เกิน ๓ ปี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FreesiaUPC" pitchFamily="34" charset="-34"/>
              </a:rPr>
              <a:t>  - เช่าจากหน่วยงานราชการ รัฐวิสาหกิจ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จ่ายล่วงหน้าได้ไม่เกิน ๕๐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 - เช่าเอกชน                             จ่ายล่วงหน้าได้ไม่เกิน ๒๐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</a:t>
            </a:r>
            <a:r>
              <a:rPr lang="th-TH" dirty="0" smtClean="0">
                <a:solidFill>
                  <a:srgbClr val="C00000"/>
                </a:solidFill>
                <a:cs typeface="FreesiaUPC" pitchFamily="34" charset="-34"/>
              </a:rPr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701AB4-66B6-4785-AAE7-C4A92F05D295}" type="slidenum">
              <a:rPr lang="en-US"/>
              <a:pPr>
                <a:defRPr/>
              </a:pPr>
              <a:t>164</a:t>
            </a:fld>
            <a:endParaRPr lang="th-TH"/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428596" y="857232"/>
            <a:ext cx="8501062" cy="5857878"/>
          </a:xfrm>
          <a:prstGeom prst="flowChartMulti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 sz="7200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>
              <a:defRPr/>
            </a:pPr>
            <a:endParaRPr lang="th-TH" sz="7200" b="1" dirty="0" smtClean="0">
              <a:solidFill>
                <a:srgbClr val="CC0099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7200" b="1" dirty="0" smtClean="0">
                <a:solidFill>
                  <a:srgbClr val="CC0099"/>
                </a:solidFill>
                <a:cs typeface="FreesiaUPC" pitchFamily="34" charset="-34"/>
              </a:rPr>
              <a:t>ปัญหาการทำสัญญา </a:t>
            </a:r>
            <a:br>
              <a:rPr lang="th-TH" sz="7200" b="1" dirty="0" smtClean="0">
                <a:solidFill>
                  <a:srgbClr val="CC0099"/>
                </a:solidFill>
                <a:cs typeface="FreesiaUPC" pitchFamily="34" charset="-34"/>
              </a:rPr>
            </a:br>
            <a:r>
              <a:rPr lang="th-TH" sz="7200" b="1" dirty="0" smtClean="0">
                <a:solidFill>
                  <a:srgbClr val="FF0000"/>
                </a:solidFill>
                <a:cs typeface="FreesiaUPC" pitchFamily="34" charset="-34"/>
              </a:rPr>
              <a:t>การบริหารสัญญา </a:t>
            </a:r>
            <a:br>
              <a:rPr lang="th-TH" sz="7200" b="1" dirty="0" smtClean="0">
                <a:solidFill>
                  <a:srgbClr val="FF0000"/>
                </a:solidFill>
                <a:cs typeface="FreesiaUPC" pitchFamily="34" charset="-34"/>
              </a:rPr>
            </a:br>
            <a:r>
              <a:rPr lang="th-TH" sz="6000" b="1" dirty="0" smtClean="0">
                <a:cs typeface="FreesiaUPC" pitchFamily="34" charset="-34"/>
              </a:rPr>
              <a:t>และ หลักประกันสัญญา</a:t>
            </a:r>
            <a:endParaRPr lang="th-TH" sz="7200" b="1" dirty="0" smtClean="0">
              <a:cs typeface="FreesiaUPC" pitchFamily="34" charset="-34"/>
            </a:endParaRPr>
          </a:p>
          <a:p>
            <a:pPr marL="533400" indent="-533400" eaLnBrk="0" hangingPunct="0">
              <a:buFont typeface="Wingdings" pitchFamily="2" charset="2"/>
              <a:buChar char="q"/>
              <a:defRPr/>
            </a:pPr>
            <a:r>
              <a:rPr lang="th-TH" sz="4000" b="1" i="1" dirty="0" smtClean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ผู้มีอำนาจลงนามสัญญา/ข้อตกลง ได้แก่                                หัวหน้าส่วนราชการ หรือผู้ที่ได้รับมอบอำนาจให้ลงนามแทน</a:t>
            </a:r>
          </a:p>
          <a:p>
            <a:pPr algn="ctr">
              <a:defRPr/>
            </a:pPr>
            <a:endParaRPr lang="th-TH" sz="2800" b="1" dirty="0" smtClean="0">
              <a:cs typeface="FreesiaUPC" pitchFamily="34" charset="-34"/>
            </a:endParaRPr>
          </a:p>
          <a:p>
            <a:pPr algn="ctr">
              <a:defRPr/>
            </a:pPr>
            <a:endParaRPr lang="th-TH" sz="7200" b="1" dirty="0" smtClean="0">
              <a:cs typeface="FreesiaUPC" pitchFamily="34" charset="-34"/>
            </a:endParaRPr>
          </a:p>
          <a:p>
            <a:pPr algn="ctr">
              <a:defRPr/>
            </a:pPr>
            <a:endParaRPr lang="th-TH" sz="6000" b="1" dirty="0" smtClean="0">
              <a:cs typeface="FreesiaUPC" pitchFamily="34" charset="-34"/>
            </a:endParaRPr>
          </a:p>
          <a:p>
            <a:pPr algn="ctr">
              <a:defRPr/>
            </a:pPr>
            <a:endParaRPr lang="th-TH" sz="6000" dirty="0"/>
          </a:p>
        </p:txBody>
      </p:sp>
      <p:pic>
        <p:nvPicPr>
          <p:cNvPr id="5" name="รูปภาพ 4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0"/>
            <a:ext cx="2514600" cy="1019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81825" y="6356350"/>
            <a:ext cx="2090738" cy="365125"/>
          </a:xfrm>
        </p:spPr>
        <p:txBody>
          <a:bodyPr/>
          <a:lstStyle/>
          <a:p>
            <a:pPr>
              <a:defRPr/>
            </a:pPr>
            <a:fld id="{F0F39C6B-A046-427E-A9B2-889D73AF1518}" type="slidenum">
              <a:rPr lang="en-US" smtClean="0"/>
              <a:pPr>
                <a:defRPr/>
              </a:pPr>
              <a:t>165</a:t>
            </a:fld>
            <a:endParaRPr lang="th-TH" dirty="0"/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214313" y="285750"/>
            <a:ext cx="8572500" cy="1662113"/>
          </a:xfrm>
          <a:prstGeom prst="rect">
            <a:avLst/>
          </a:prstGeom>
          <a:solidFill>
            <a:srgbClr val="FFFF00"/>
          </a:solidFill>
          <a:ln w="5715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95350" eaLnBrk="0" hangingPunct="0"/>
            <a:r>
              <a:rPr lang="th-TH" sz="5400" b="1">
                <a:latin typeface="Browallia New" pitchFamily="34" charset="-34"/>
                <a:cs typeface="EucrosiaUPC" pitchFamily="18" charset="-34"/>
              </a:rPr>
              <a:t>แบบของสัญญาตามระเบียบพัสดุ</a:t>
            </a:r>
          </a:p>
          <a:p>
            <a:pPr algn="ctr" defTabSz="895350" eaLnBrk="0" hangingPunct="0"/>
            <a:r>
              <a:rPr lang="th-TH" sz="4800" b="1">
                <a:latin typeface="Browallia New" pitchFamily="34" charset="-34"/>
                <a:cs typeface="EucrosiaUPC" pitchFamily="18" charset="-34"/>
              </a:rPr>
              <a:t>มีดังนี้</a:t>
            </a:r>
            <a:endParaRPr lang="th-TH" sz="4400" b="1">
              <a:latin typeface="Browallia New" pitchFamily="34" charset="-34"/>
              <a:cs typeface="EucrosiaUPC" pitchFamily="18" charset="-34"/>
            </a:endParaRPr>
          </a:p>
        </p:txBody>
      </p:sp>
      <p:sp>
        <p:nvSpPr>
          <p:cNvPr id="5" name="รูปหกเหลี่ยม 4"/>
          <p:cNvSpPr/>
          <p:nvPr/>
        </p:nvSpPr>
        <p:spPr>
          <a:xfrm>
            <a:off x="71438" y="2143125"/>
            <a:ext cx="3286125" cy="2357438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๑.ทำตามตัวอย่าง(แบบ) ที่ </a:t>
            </a:r>
            <a:r>
              <a:rPr lang="th-TH" sz="3200" b="1" dirty="0" err="1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กวพ.</a:t>
            </a: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 กำหนด </a:t>
            </a:r>
          </a:p>
          <a:p>
            <a:pPr algn="ctr"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(ข้อ๑๓๒)</a:t>
            </a:r>
            <a:endParaRPr lang="th-TH" dirty="0"/>
          </a:p>
        </p:txBody>
      </p:sp>
      <p:sp>
        <p:nvSpPr>
          <p:cNvPr id="6" name="รูปหกเหลี่ยม 5"/>
          <p:cNvSpPr/>
          <p:nvPr/>
        </p:nvSpPr>
        <p:spPr>
          <a:xfrm>
            <a:off x="2786063" y="2214563"/>
            <a:ext cx="3071812" cy="2357437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๒.ทำข้อตกลง</a:t>
            </a:r>
          </a:p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เป็นหนังสือ</a:t>
            </a:r>
          </a:p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ไว้ต่อกัน  </a:t>
            </a:r>
          </a:p>
          <a:p>
            <a:pPr marL="742950" indent="-742950" algn="ctr" eaLnBrk="0" hangingPunct="0">
              <a:defRPr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rowallia New" pitchFamily="34" charset="-34"/>
                <a:cs typeface="EucrosiaUPC" pitchFamily="18" charset="-34"/>
              </a:rPr>
              <a:t>(ข้อ ๑๓๓) </a:t>
            </a:r>
          </a:p>
        </p:txBody>
      </p:sp>
      <p:sp>
        <p:nvSpPr>
          <p:cNvPr id="7" name="รูปหกเหลี่ยม 6"/>
          <p:cNvSpPr/>
          <p:nvPr/>
        </p:nvSpPr>
        <p:spPr>
          <a:xfrm>
            <a:off x="5214938" y="2143125"/>
            <a:ext cx="3714750" cy="2428875"/>
          </a:xfrm>
          <a:prstGeom prst="hexagon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th-TH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๓.ไม่ทำเป็น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หนังสือ</a:t>
            </a:r>
          </a:p>
          <a:p>
            <a:pPr eaLnBrk="0" hangingPunct="0">
              <a:defRPr/>
            </a:pPr>
            <a:r>
              <a:rPr lang="th-TH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ไว้ต่อกันก็ได้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(ข้อ ๑๓๓วรรคท้าย)</a:t>
            </a:r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1500188" y="1785938"/>
            <a:ext cx="5857875" cy="1587"/>
          </a:xfrm>
          <a:prstGeom prst="line">
            <a:avLst/>
          </a:prstGeom>
          <a:ln w="5715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ลูกศรลง 12"/>
          <p:cNvSpPr/>
          <p:nvPr/>
        </p:nvSpPr>
        <p:spPr>
          <a:xfrm>
            <a:off x="1357313" y="1785938"/>
            <a:ext cx="357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4" name="ลูกศรลง 13"/>
          <p:cNvSpPr/>
          <p:nvPr/>
        </p:nvSpPr>
        <p:spPr>
          <a:xfrm>
            <a:off x="4071938" y="1857375"/>
            <a:ext cx="3317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5" name="ลูกศรลง 14"/>
          <p:cNvSpPr/>
          <p:nvPr/>
        </p:nvSpPr>
        <p:spPr>
          <a:xfrm>
            <a:off x="7072313" y="1857375"/>
            <a:ext cx="3317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7" name="สี่เหลี่ยมมุมเว้า 16"/>
          <p:cNvSpPr/>
          <p:nvPr/>
        </p:nvSpPr>
        <p:spPr>
          <a:xfrm>
            <a:off x="0" y="4786313"/>
            <a:ext cx="9001125" cy="1928812"/>
          </a:xfrm>
          <a:prstGeom prst="plaqu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93663" indent="619125" eaLnBrk="0" hangingPunct="0">
              <a:buFont typeface="Wingdings" pitchFamily="2" charset="2"/>
              <a:buChar char="q"/>
              <a:defRPr/>
            </a:pPr>
            <a:r>
              <a:rPr lang="th-TH" sz="4000" b="1" i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สัญญาที่มีข้อความแตกต่างไปจากแบบที่</a:t>
            </a:r>
            <a:r>
              <a:rPr lang="th-TH" sz="4000" b="1" i="1" dirty="0" err="1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กวพ.</a:t>
            </a:r>
            <a:r>
              <a:rPr lang="th-TH" sz="4000" b="1" i="1" dirty="0">
                <a:solidFill>
                  <a:srgbClr val="0000CC"/>
                </a:solidFill>
                <a:latin typeface="Browallia New" pitchFamily="34" charset="-34"/>
                <a:cs typeface="EucrosiaUPC" pitchFamily="18" charset="-34"/>
              </a:rPr>
              <a:t>กำหนด</a:t>
            </a:r>
          </a:p>
          <a:p>
            <a:pPr marL="93663" indent="619125" eaLnBrk="0" hangingPunct="0">
              <a:buFont typeface="Wingdings" pitchFamily="2" charset="2"/>
              <a:buChar char="Ø"/>
              <a:defRPr/>
            </a:pPr>
            <a:r>
              <a:rPr lang="th-TH" sz="4000" b="1" i="1" dirty="0">
                <a:solidFill>
                  <a:srgbClr val="C00000"/>
                </a:solidFill>
                <a:latin typeface="Browallia New" pitchFamily="34" charset="-34"/>
                <a:cs typeface="EucrosiaUPC" pitchFamily="18" charset="-34"/>
              </a:rPr>
              <a:t>ให้ส่งให้สำนักงานอัยการสูงสุดตรวจพิจารณาก่อน</a:t>
            </a:r>
          </a:p>
        </p:txBody>
      </p:sp>
      <p:pic>
        <p:nvPicPr>
          <p:cNvPr id="65548" name="รูปภาพ 11" descr="EWL7ZCA8FTUFVCAOSLZOVCACX7RQHCAAMF6NTCASO1WSJCAHYAHKUCAPUF8PMCANAAPHCCA8ZDX7BCAJYY1A9CATH4BJYCA3N5AUGCA5CJEJ8CA9F0RHNCA53ONO0CAZ636TLCAFT7XGMCA9XDQZ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357188"/>
            <a:ext cx="12144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362950" cy="785812"/>
          </a:xfrm>
          <a:solidFill>
            <a:srgbClr val="990099"/>
          </a:solidFill>
        </p:spPr>
        <p:txBody>
          <a:bodyPr/>
          <a:lstStyle/>
          <a:p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สาระสำคัญของสัญญา ประกอบไปด้วย </a:t>
            </a:r>
          </a:p>
        </p:txBody>
      </p:sp>
      <p:sp>
        <p:nvSpPr>
          <p:cNvPr id="665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500" y="1143000"/>
            <a:ext cx="8362950" cy="5572125"/>
          </a:xfr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th-TH" b="1" smtClean="0"/>
              <a:t>๑. </a:t>
            </a:r>
            <a:r>
              <a:rPr lang="th-TH" sz="3600" b="1" smtClean="0">
                <a:cs typeface="FreesiaUPC" pitchFamily="34" charset="-34"/>
              </a:rPr>
              <a:t>ข้อตกลงเกี่ยวกับสิ่งของที่ซื้อขาย/งานที่จ้าง ปริมาณ จำนวน และราคาแบบรูป </a:t>
            </a:r>
            <a:r>
              <a:rPr lang="th-TH" sz="3600" b="1" smtClean="0">
                <a:solidFill>
                  <a:srgbClr val="C00000"/>
                </a:solidFill>
                <a:cs typeface="FreesiaUPC" pitchFamily="34" charset="-34"/>
              </a:rPr>
              <a:t>(งานซื้อต้องเป็นของแท้ ของใหม่ ไม่เคยใช้งานมาก่อน)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๒. </a:t>
            </a: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เงื่อนไขการส่งมอบ การตรวจรับ(ทั้งหมด/บางส่วน</a:t>
            </a:r>
            <a:r>
              <a:rPr lang="th-TH" sz="3600" b="1" smtClean="0">
                <a:cs typeface="FreesiaUPC" pitchFamily="34" charset="-34"/>
              </a:rPr>
              <a:t>)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๓. เงื่อนไขการชำระเงิน (เงินล่วงหน้า /งวดเงิน)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๔. </a:t>
            </a: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เงื่อนไขการรับประกัน ความชำรุดบกพร่อง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๕. การวางหลักประกันการปฏิบัติตามสัญญา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solidFill>
                  <a:srgbClr val="0000CC"/>
                </a:solidFill>
                <a:cs typeface="FreesiaUPC" pitchFamily="34" charset="-34"/>
              </a:rPr>
              <a:t>๖. เงื่อนไขการบอกเลิกสัญญา /ค่าปรับ</a:t>
            </a:r>
          </a:p>
          <a:p>
            <a:pPr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๗. การรับผิดชอบค่าเสียหาย/การขยายเวลาส่งมอบ</a:t>
            </a:r>
          </a:p>
          <a:p>
            <a:pPr>
              <a:buFont typeface="Wingdings 2" pitchFamily="18" charset="2"/>
              <a:buNone/>
            </a:pPr>
            <a:endParaRPr lang="th-TH" sz="3600" b="1" smtClean="0">
              <a:cs typeface="FreesiaUPC" pitchFamily="34" charset="-34"/>
            </a:endParaRPr>
          </a:p>
          <a:p>
            <a:pPr>
              <a:buFont typeface="Wingdings 2" pitchFamily="18" charset="2"/>
              <a:buNone/>
            </a:pPr>
            <a:endParaRPr lang="th-TH" sz="3600" b="1" smtClean="0">
              <a:cs typeface="FreesiaUPC" pitchFamily="34" charset="-34"/>
            </a:endParaRPr>
          </a:p>
        </p:txBody>
      </p:sp>
      <p:sp>
        <p:nvSpPr>
          <p:cNvPr id="4" name="ลูกศรโค้งซ้าย 3"/>
          <p:cNvSpPr/>
          <p:nvPr/>
        </p:nvSpPr>
        <p:spPr>
          <a:xfrm rot="20091174">
            <a:off x="8001000" y="714375"/>
            <a:ext cx="857250" cy="100012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ลูกศรโค้งซ้าย 4"/>
          <p:cNvSpPr/>
          <p:nvPr/>
        </p:nvSpPr>
        <p:spPr>
          <a:xfrm rot="20307584">
            <a:off x="8143875" y="1071563"/>
            <a:ext cx="1000125" cy="1000125"/>
          </a:xfrm>
          <a:prstGeom prst="curved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472488" cy="1071563"/>
          </a:xfrm>
          <a:solidFill>
            <a:srgbClr val="FDFED6"/>
          </a:solidFill>
          <a:ln w="76200">
            <a:solidFill>
              <a:srgbClr val="009900"/>
            </a:solidFill>
            <a:prstDash val="sysDash"/>
          </a:ln>
        </p:spPr>
        <p:txBody>
          <a:bodyPr/>
          <a:lstStyle/>
          <a:p>
            <a:pPr eaLnBrk="1" hangingPunct="1"/>
            <a:r>
              <a:rPr lang="th-TH" sz="5400" b="1" smtClean="0">
                <a:solidFill>
                  <a:srgbClr val="002060"/>
                </a:solidFill>
                <a:cs typeface="EucrosiaUPC" pitchFamily="18" charset="-34"/>
              </a:rPr>
              <a:t>รูปแบบสัญญาตามตัวอย่างที่ กวพ.กำหนด</a:t>
            </a:r>
          </a:p>
        </p:txBody>
      </p:sp>
      <p:sp>
        <p:nvSpPr>
          <p:cNvPr id="675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143000"/>
            <a:ext cx="8472488" cy="5572125"/>
          </a:xfrm>
          <a:blipFill dpi="0" rotWithShape="1">
            <a:blip r:embed="rId2" cstate="print"/>
            <a:srcRect/>
            <a:tile tx="0" ty="0" sx="100000" sy="100000" flip="none" algn="tl"/>
          </a:blipFill>
          <a:ln w="38100">
            <a:solidFill>
              <a:srgbClr val="9900CC"/>
            </a:solidFill>
          </a:ln>
        </p:spPr>
        <p:txBody>
          <a:bodyPr>
            <a:normAutofit lnSpcReduction="10000"/>
          </a:bodyPr>
          <a:lstStyle/>
          <a:p>
            <a:pPr marL="514350" indent="-514350" eaLnBrk="1" hangingPunct="1">
              <a:buFont typeface="Wingdings 2" pitchFamily="18" charset="2"/>
              <a:buNone/>
            </a:pPr>
            <a:r>
              <a:rPr lang="th-TH" sz="3600" b="1" smtClean="0">
                <a:cs typeface="EucrosiaUPC" pitchFamily="18" charset="-34"/>
              </a:rPr>
              <a:t>๑. </a:t>
            </a: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สัญญาซื้อขาย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C00000"/>
                </a:solidFill>
                <a:cs typeface="EucrosiaUPC" pitchFamily="18" charset="-34"/>
              </a:rPr>
              <a:t>๒. สัญญาจะซื้อจะขายแบบราคาคงที่ไม่จำกัดปริมาณ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๓. สัญญาซื้อขายคอมพิวเตอร์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6600CC"/>
                </a:solidFill>
                <a:cs typeface="EucrosiaUPC" pitchFamily="18" charset="-34"/>
              </a:rPr>
              <a:t>๔. สัญญาซื้อขายและอนุญาตให้ใช้สิทธิในโปรแกรมคอมพิวเตอร์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๕. สัญญาจ้าง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th-TH" sz="4000" b="1" smtClean="0">
                <a:solidFill>
                  <a:srgbClr val="0070C0"/>
                </a:solidFill>
                <a:cs typeface="EucrosiaUPC" pitchFamily="18" charset="-34"/>
              </a:rPr>
              <a:t>๖. สัญญาจ้างบริการบำรุงรักษาและซ่อมแซมแก้ไขคอมพิวเตอร์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648700" cy="1203325"/>
          </a:xfrm>
          <a:solidFill>
            <a:srgbClr val="FFEEBD"/>
          </a:solidFill>
          <a:ln w="57150">
            <a:solidFill>
              <a:srgbClr val="006600"/>
            </a:solidFill>
            <a:prstDash val="sysDash"/>
          </a:ln>
        </p:spPr>
        <p:txBody>
          <a:bodyPr/>
          <a:lstStyle/>
          <a:p>
            <a:r>
              <a:rPr lang="th-TH" sz="4800" b="1" smtClean="0">
                <a:cs typeface="EucrosiaUPC" pitchFamily="18" charset="-34"/>
              </a:rPr>
              <a:t>รูปแบบสัญญาตามตัวอย่างที่ กวพ.กำหนด (ต่อ)</a:t>
            </a:r>
            <a:endParaRPr lang="th-TH" smtClean="0"/>
          </a:p>
        </p:txBody>
      </p:sp>
      <p:sp>
        <p:nvSpPr>
          <p:cNvPr id="68611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571625"/>
            <a:ext cx="8648700" cy="5143500"/>
          </a:xfr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6600"/>
            </a:solidFill>
          </a:ln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th-TH" sz="4000" b="1" smtClean="0">
                <a:solidFill>
                  <a:srgbClr val="000066"/>
                </a:solidFill>
                <a:cs typeface="EucrosiaUPC" pitchFamily="18" charset="-34"/>
              </a:rPr>
              <a:t>๗.  </a:t>
            </a:r>
            <a:r>
              <a:rPr lang="th-TH" sz="4400" b="1" smtClean="0">
                <a:solidFill>
                  <a:srgbClr val="000066"/>
                </a:solidFill>
                <a:cs typeface="EucrosiaUPC" pitchFamily="18" charset="-34"/>
              </a:rPr>
              <a:t>สัญญาเช่าคอมพิวเตอร์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๘.  สัญญาเช่ารถยนต์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๙.  </a:t>
            </a:r>
            <a:r>
              <a:rPr lang="th-TH" sz="4400" b="1" smtClean="0">
                <a:solidFill>
                  <a:srgbClr val="006600"/>
                </a:solidFill>
                <a:cs typeface="EucrosiaUPC" pitchFamily="18" charset="-34"/>
              </a:rPr>
              <a:t>สัญญาแลกเปลี่ยน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๑๐. สัญญาจ้างผู้เชี่ยวชาญรายบุคคล หรือ               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      จ้างบริษัทที่ปรึกษา</a:t>
            </a:r>
          </a:p>
          <a:p>
            <a:pPr>
              <a:buFont typeface="Wingdings 2" pitchFamily="18" charset="2"/>
              <a:buNone/>
            </a:pPr>
            <a:r>
              <a:rPr lang="th-TH" sz="4400" b="1" smtClean="0">
                <a:cs typeface="EucrosiaUPC" pitchFamily="18" charset="-34"/>
              </a:rPr>
              <a:t>๑๑. </a:t>
            </a:r>
            <a:r>
              <a:rPr lang="th-TH" sz="4400" b="1" smtClean="0">
                <a:solidFill>
                  <a:srgbClr val="800000"/>
                </a:solidFill>
                <a:cs typeface="EucrosiaUPC" pitchFamily="18" charset="-34"/>
              </a:rPr>
              <a:t>สัญญาจ้างที่ปรึกษาออกแบบและควบคุมงาน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ชื่อเรื่อง 1"/>
          <p:cNvSpPr>
            <a:spLocks noGrp="1"/>
          </p:cNvSpPr>
          <p:nvPr>
            <p:ph type="title"/>
          </p:nvPr>
        </p:nvSpPr>
        <p:spPr>
          <a:xfrm>
            <a:off x="642938" y="274638"/>
            <a:ext cx="8291512" cy="1439862"/>
          </a:xfrm>
          <a:solidFill>
            <a:srgbClr val="0070C0"/>
          </a:solidFill>
          <a:ln w="76200">
            <a:solidFill>
              <a:srgbClr val="990033"/>
            </a:solidFill>
          </a:ln>
        </p:spPr>
        <p:txBody>
          <a:bodyPr/>
          <a:lstStyle/>
          <a:p>
            <a:r>
              <a:rPr lang="th-TH" b="1" smtClean="0">
                <a:solidFill>
                  <a:schemeClr val="bg1"/>
                </a:solidFill>
                <a:cs typeface="EucrosiaUPC" pitchFamily="18" charset="-34"/>
              </a:rPr>
              <a:t>รูปแบบสัญญา ตามตัวอย่างที่เคยผ่านการพิจารณาจากสำนักงานอัยการสูงสุด</a:t>
            </a:r>
            <a:endParaRPr lang="th-TH" smtClean="0">
              <a:solidFill>
                <a:schemeClr val="bg1"/>
              </a:solidFill>
            </a:endParaRPr>
          </a:p>
        </p:txBody>
      </p:sp>
      <p:sp>
        <p:nvSpPr>
          <p:cNvPr id="69635" name="ตัวยึดเนื้อหา 2"/>
          <p:cNvSpPr>
            <a:spLocks noGrp="1"/>
          </p:cNvSpPr>
          <p:nvPr>
            <p:ph idx="1"/>
          </p:nvPr>
        </p:nvSpPr>
        <p:spPr>
          <a:xfrm>
            <a:off x="642938" y="2071688"/>
            <a:ext cx="8291512" cy="4176712"/>
          </a:xfr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990099"/>
            </a:solidFill>
            <a:prstDash val="sysDash"/>
          </a:ln>
        </p:spPr>
        <p:txBody>
          <a:bodyPr/>
          <a:lstStyle/>
          <a:p>
            <a:endParaRPr lang="th-TH" sz="4000" b="1" smtClean="0">
              <a:latin typeface="BrowalliaUPC" pitchFamily="34" charset="-34"/>
              <a:cs typeface="BrowalliaUPC" pitchFamily="34" charset="-34"/>
            </a:endParaRPr>
          </a:p>
          <a:p>
            <a:r>
              <a:rPr lang="th-TH" sz="4000" b="1" smtClean="0">
                <a:latin typeface="BrowalliaUPC" pitchFamily="34" charset="-34"/>
                <a:cs typeface="BrowalliaUPC" pitchFamily="34" charset="-34"/>
              </a:rPr>
              <a:t>๑. สัญญาจ้างให้บริการรักษาความปลอดภัย</a:t>
            </a:r>
          </a:p>
          <a:p>
            <a:r>
              <a:rPr lang="th-TH" sz="4000" b="1" smtClean="0">
                <a:latin typeface="BrowalliaUPC" pitchFamily="34" charset="-34"/>
                <a:cs typeface="BrowalliaUPC" pitchFamily="34" charset="-34"/>
              </a:rPr>
              <a:t>๒. สัญญาจ้างทำความสะอาดอาคาร</a:t>
            </a:r>
          </a:p>
          <a:p>
            <a:pPr lvl="1">
              <a:buFont typeface="Verdana" pitchFamily="34" charset="0"/>
              <a:buNone/>
            </a:pPr>
            <a:r>
              <a:rPr lang="th-TH" sz="4000" b="1" smtClean="0">
                <a:latin typeface="BrowalliaUPC" pitchFamily="34" charset="-34"/>
                <a:cs typeface="BrowalliaUPC" pitchFamily="34" charset="-34"/>
              </a:rPr>
              <a:t>				ฯลฯ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title"/>
          </p:nvPr>
        </p:nvSpPr>
        <p:spPr>
          <a:xfrm>
            <a:off x="71438" y="214313"/>
            <a:ext cx="8929687" cy="785812"/>
          </a:xfrm>
          <a:solidFill>
            <a:srgbClr val="FFFF00"/>
          </a:solidFill>
          <a:ln w="76200" cmpd="tri">
            <a:solidFill>
              <a:srgbClr val="660066"/>
            </a:solidFill>
          </a:ln>
        </p:spPr>
        <p:txBody>
          <a:bodyPr/>
          <a:lstStyle/>
          <a:p>
            <a:pPr eaLnBrk="1" hangingPunct="1">
              <a:tabLst>
                <a:tab pos="3856038" algn="l"/>
                <a:tab pos="4483100" algn="l"/>
              </a:tabLst>
            </a:pPr>
            <a:r>
              <a:rPr lang="th-TH" b="1" smtClean="0">
                <a:cs typeface="EucrosiaUPC" pitchFamily="18" charset="-34"/>
              </a:rPr>
              <a:t>กรณีทำข้อตกลงเป็นหนังสือไว้ต่อกัน ทำได้ดังนี้ </a:t>
            </a:r>
            <a:r>
              <a:rPr lang="th-TH" sz="1800" b="1" smtClean="0">
                <a:cs typeface="EucrosiaUPC" pitchFamily="18" charset="-34"/>
              </a:rPr>
              <a:t>(</a:t>
            </a:r>
            <a:r>
              <a:rPr lang="th-TH" sz="2800" b="1" smtClean="0">
                <a:cs typeface="EucrosiaUPC" pitchFamily="18" charset="-34"/>
              </a:rPr>
              <a:t>ข้อ ๑๓๓)</a:t>
            </a:r>
            <a:endParaRPr lang="en-US" sz="2800" b="1" smtClean="0">
              <a:cs typeface="EucrosiaUPC" pitchFamily="18" charset="-34"/>
            </a:endParaRPr>
          </a:p>
        </p:txBody>
      </p:sp>
      <p:sp>
        <p:nvSpPr>
          <p:cNvPr id="7987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1143000"/>
            <a:ext cx="8929688" cy="5357813"/>
          </a:xfrm>
          <a:solidFill>
            <a:srgbClr val="E7FEFF"/>
          </a:solidFill>
          <a:ln w="76200">
            <a:solidFill>
              <a:srgbClr val="663300"/>
            </a:solidFill>
            <a:prstDash val="sysDash"/>
          </a:ln>
        </p:spPr>
        <p:txBody>
          <a:bodyPr rtlCol="0">
            <a:normAutofit fontScale="92500" lnSpcReduction="20000"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EucrosiaUPC" pitchFamily="18" charset="-34"/>
              </a:rPr>
              <a:t>หลัก</a:t>
            </a:r>
            <a:r>
              <a:rPr lang="th-TH" sz="3600" dirty="0" smtClean="0">
                <a:cs typeface="EucrosiaUPC" pitchFamily="18" charset="-34"/>
              </a:rPr>
              <a:t>  -</a:t>
            </a:r>
            <a:r>
              <a:rPr lang="th-TH" sz="4000" b="1" dirty="0" smtClean="0">
                <a:cs typeface="EucrosiaUPC" pitchFamily="18" charset="-34"/>
              </a:rPr>
              <a:t>เป็นดุลยพินิจของ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</a:rPr>
              <a:t>หัวหน้าส่วนราชการ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dirty="0" smtClean="0">
                <a:cs typeface="EucrosiaUPC" pitchFamily="18" charset="-34"/>
              </a:rPr>
              <a:t>	  	   </a:t>
            </a:r>
            <a:r>
              <a:rPr lang="th-TH" sz="4000" b="1" dirty="0" smtClean="0">
                <a:cs typeface="EucrosiaUPC" pitchFamily="18" charset="-34"/>
              </a:rPr>
              <a:t>จะทำข้อตกลงเป็นหนังสือไว้ต่อกัน  โดยไม่ต้องทำ	  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cs typeface="EucrosiaUPC" pitchFamily="18" charset="-34"/>
              </a:rPr>
              <a:t>           สัญญาตามแบบในข้อ ๑๓๒ ก็ได้ ในกรณีดังนี้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4000" dirty="0" smtClean="0">
                <a:solidFill>
                  <a:srgbClr val="FF0066"/>
                </a:solidFill>
                <a:cs typeface="EucrosiaUPC" pitchFamily="18" charset="-34"/>
                <a:sym typeface="Wingdings" pitchFamily="2" charset="2"/>
              </a:rPr>
              <a:t></a:t>
            </a:r>
            <a:r>
              <a:rPr lang="th-TH" sz="4000" dirty="0" smtClean="0">
                <a:cs typeface="EucrosiaUPC" pitchFamily="18" charset="-34"/>
                <a:sym typeface="Wingdings" pitchFamily="2" charset="2"/>
              </a:rPr>
              <a:t>  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ซื้อ/จ้าง/แลกเปลี่ยน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โดยวิธีตกลงราคา </a:t>
            </a:r>
            <a:r>
              <a:rPr lang="th-TH" sz="4000" b="1" dirty="0" smtClean="0">
                <a:solidFill>
                  <a:srgbClr val="006600"/>
                </a:solidFill>
                <a:cs typeface="EucrosiaUPC" pitchFamily="18" charset="-34"/>
                <a:sym typeface="Wingdings" pitchFamily="2" charset="2"/>
              </a:rPr>
              <a:t>/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การจ้างปรึกษาวงเงินไม่เกิน๑แสน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circleNumWdBlackPlain" startAt="2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คู่สัญญ</a:t>
            </a:r>
            <a:r>
              <a:rPr lang="th-TH" sz="4000" b="1" dirty="0" smtClean="0">
                <a:solidFill>
                  <a:srgbClr val="006600"/>
                </a:solidFill>
                <a:cs typeface="EucrosiaUPC" pitchFamily="18" charset="-34"/>
                <a:sym typeface="Wingdings" pitchFamily="2" charset="2"/>
              </a:rPr>
              <a:t>า</a:t>
            </a:r>
            <a:r>
              <a:rPr lang="th-TH" sz="4000" dirty="0" smtClean="0">
                <a:cs typeface="EucrosiaUPC" pitchFamily="18" charset="-34"/>
                <a:sym typeface="Wingdings" pitchFamily="2" charset="2"/>
              </a:rPr>
              <a:t> </a:t>
            </a:r>
            <a:r>
              <a:rPr lang="th-TH" sz="4000" b="1" u="sng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ส่งของได้ครบถ้วนภายใน ๕ วันทำการ                             </a:t>
            </a:r>
            <a:r>
              <a:rPr lang="th-TH" sz="4000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		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นับจากทำข้อตกลง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circleNumWdBlackPlain" startAt="2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การซื้อ/จ้างโดย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วิธีกรณีพิเศษ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และ</a:t>
            </a:r>
            <a:r>
              <a:rPr lang="th-TH" sz="4000" b="1" dirty="0" smtClean="0">
                <a:solidFill>
                  <a:srgbClr val="C00000"/>
                </a:solidFill>
                <a:cs typeface="EucrosiaUPC" pitchFamily="18" charset="-34"/>
                <a:sym typeface="Wingdings" pitchFamily="2" charset="2"/>
              </a:rPr>
              <a:t>การจัดหาจากส่วนราชการ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circleNumWdBlackPlain" startAt="2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การซื้อ/จ้าง โดย</a:t>
            </a:r>
            <a:r>
              <a:rPr lang="th-TH" sz="4000" b="1" u="sng" dirty="0" smtClean="0">
                <a:solidFill>
                  <a:srgbClr val="FF0000"/>
                </a:solidFill>
                <a:cs typeface="EucrosiaUPC" pitchFamily="18" charset="-34"/>
                <a:sym typeface="Wingdings" pitchFamily="2" charset="2"/>
              </a:rPr>
              <a:t>วิธีพิเศษ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ตามข้อ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๒๓หรือ ๒๔ (๑)-(๕)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4000" dirty="0" smtClean="0">
                <a:solidFill>
                  <a:srgbClr val="7030A0"/>
                </a:solidFill>
                <a:cs typeface="EucrosiaUPC" pitchFamily="18" charset="-34"/>
                <a:sym typeface="Wingdings" pitchFamily="2" charset="2"/>
              </a:rPr>
              <a:t>5.</a:t>
            </a:r>
            <a:r>
              <a:rPr lang="th-TH" sz="4000" dirty="0" smtClean="0">
                <a:solidFill>
                  <a:srgbClr val="3333CC"/>
                </a:solidFill>
                <a:cs typeface="EucrosiaUPC" pitchFamily="18" charset="-34"/>
                <a:sym typeface="Wingdings" pitchFamily="2" charset="2"/>
              </a:rPr>
              <a:t>  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  <a:sym typeface="Wingdings" pitchFamily="2" charset="2"/>
              </a:rPr>
              <a:t>การเช่า ที่ไม่ต้องเสียเงินอื่นใดนอกจากการเช่า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F2805-D871-469A-AFB4-CCCA9ABE4ECF}" type="slidenum">
              <a:rPr lang="en-US"/>
              <a:pPr>
                <a:defRPr/>
              </a:pPr>
              <a:t>170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214313"/>
            <a:ext cx="8858250" cy="1785937"/>
          </a:xfrm>
          <a:solidFill>
            <a:srgbClr val="FFFF66"/>
          </a:solidFill>
          <a:ln w="76200">
            <a:solidFill>
              <a:srgbClr val="009900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chemeClr val="tx2">
                    <a:satMod val="130000"/>
                  </a:schemeClr>
                </a:solidFill>
                <a:cs typeface="FreesiaUPC" pitchFamily="34" charset="-34"/>
              </a:rPr>
              <a:t>กรณีที่ไม่ต้องทำข้อตกลงเป็นหนังสือ ไว้ต่อกันก็ได้ </a:t>
            </a:r>
            <a:br>
              <a:rPr lang="th-TH" sz="4000" b="1" dirty="0" smtClean="0">
                <a:solidFill>
                  <a:schemeClr val="tx2">
                    <a:satMod val="130000"/>
                  </a:schemeClr>
                </a:solidFill>
                <a:cs typeface="FreesiaUPC" pitchFamily="34" charset="-34"/>
              </a:rPr>
            </a:br>
            <a:r>
              <a:rPr lang="th-TH" sz="4000" b="1" dirty="0" smtClean="0">
                <a:solidFill>
                  <a:schemeClr val="tx2">
                    <a:satMod val="130000"/>
                  </a:schemeClr>
                </a:solidFill>
                <a:cs typeface="FreesiaUPC" pitchFamily="34" charset="-34"/>
              </a:rPr>
              <a:t>(ระเบียบข้อ ๑๓๓ วรรคท้าย)</a:t>
            </a:r>
          </a:p>
        </p:txBody>
      </p:sp>
      <p:sp>
        <p:nvSpPr>
          <p:cNvPr id="73731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2143125"/>
            <a:ext cx="8553450" cy="1285875"/>
          </a:xfrm>
          <a:gradFill rotWithShape="1">
            <a:gsLst>
              <a:gs pos="0">
                <a:srgbClr val="FF80FF"/>
              </a:gs>
              <a:gs pos="50000">
                <a:srgbClr val="FFB3FF"/>
              </a:gs>
              <a:gs pos="100000">
                <a:srgbClr val="FFDAFF"/>
              </a:gs>
            </a:gsLst>
            <a:lin ang="16200000" scaled="1"/>
          </a:gradFill>
          <a:ln w="57150">
            <a:solidFill>
              <a:srgbClr val="009900"/>
            </a:solidFill>
            <a:prstDash val="lgDashDot"/>
          </a:ln>
        </p:spPr>
        <p:txBody>
          <a:bodyPr>
            <a:normAutofit fontScale="40000" lnSpcReduction="2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7600" b="1" u="sng" dirty="0" smtClean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ได้แก่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4000" b="1" dirty="0" smtClean="0">
                <a:cs typeface="FreesiaUPC" pitchFamily="34" charset="-34"/>
                <a:sym typeface="Wingdings" pitchFamily="2" charset="2"/>
              </a:rPr>
              <a:t>	</a:t>
            </a:r>
            <a:r>
              <a:rPr lang="th-TH" sz="6700" b="1" dirty="0" smtClean="0">
                <a:cs typeface="FreesiaUPC" pitchFamily="34" charset="-34"/>
                <a:sym typeface="Wingdings" pitchFamily="2" charset="2"/>
              </a:rPr>
              <a:t>(๑)</a:t>
            </a:r>
            <a:r>
              <a:rPr lang="th-TH" sz="9000" b="1" dirty="0" smtClean="0">
                <a:cs typeface="FreesiaUPC" pitchFamily="34" charset="-34"/>
                <a:sym typeface="Wingdings" pitchFamily="2" charset="2"/>
              </a:rPr>
              <a:t>การจัดหาซึ่งมีราคา</a:t>
            </a:r>
            <a:r>
              <a:rPr lang="th-TH" sz="9000" b="1" dirty="0" smtClean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ไม่เกิน ๑ หมื่นบาท  </a:t>
            </a:r>
            <a:r>
              <a:rPr lang="th-TH" sz="9000" b="1" dirty="0" smtClean="0">
                <a:cs typeface="FreesiaUPC" pitchFamily="34" charset="-34"/>
                <a:sym typeface="Wingdings" pitchFamily="2" charset="2"/>
              </a:rPr>
              <a:t>หรือ</a:t>
            </a:r>
            <a:endParaRPr lang="th-TH" sz="5800" b="1" dirty="0" smtClean="0">
              <a:cs typeface="FreesiaUPC" pitchFamily="34" charset="-34"/>
              <a:sym typeface="Wingdings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th-TH" sz="5800" b="1" dirty="0" smtClean="0">
                <a:cs typeface="FreesiaUPC" pitchFamily="34" charset="-34"/>
                <a:sym typeface="Wingdings" pitchFamily="2" charset="2"/>
              </a:rPr>
              <a:t>  	</a:t>
            </a:r>
            <a:endParaRPr lang="th-TH" sz="5800" b="1" dirty="0" smtClean="0">
              <a:solidFill>
                <a:srgbClr val="990099"/>
              </a:solidFill>
              <a:cs typeface="FreesiaUPC" pitchFamily="34" charset="-34"/>
              <a:sym typeface="Wingdings" pitchFamily="2" charset="2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43336-342C-4D4A-AA62-72ED1B9C3E80}" type="slidenum">
              <a:rPr lang="en-US"/>
              <a:pPr>
                <a:defRPr/>
              </a:pPr>
              <a:t>171</a:t>
            </a:fld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14313" y="3643313"/>
            <a:ext cx="8715375" cy="27146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609600" indent="-609600">
              <a:lnSpc>
                <a:spcPct val="90000"/>
              </a:lnSpc>
              <a:defRPr/>
            </a:pPr>
            <a:r>
              <a:rPr lang="th-TH" sz="3600" b="1" dirty="0">
                <a:cs typeface="FreesiaUPC" pitchFamily="34" charset="-34"/>
                <a:sym typeface="Wingdings" pitchFamily="2" charset="2"/>
              </a:rPr>
              <a:t>(๒) </a:t>
            </a:r>
            <a:r>
              <a:rPr lang="th-TH" sz="3600" b="1" dirty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การซื้อ/จ้าง ซึ่งดำเนินการตามระเบียบข้อ ๓๙ วรรคสอง</a:t>
            </a:r>
          </a:p>
          <a:p>
            <a:pPr marL="609600" indent="-609600" algn="ctr">
              <a:lnSpc>
                <a:spcPct val="90000"/>
              </a:lnSpc>
              <a:defRPr/>
            </a:pPr>
            <a:r>
              <a:rPr lang="th-TH" sz="3600" b="1" i="1" dirty="0">
                <a:cs typeface="FreesiaUPC" pitchFamily="34" charset="-34"/>
                <a:sym typeface="Wingdings" pitchFamily="2" charset="2"/>
              </a:rPr>
              <a:t>	(ได้แก่ วิธี</a:t>
            </a:r>
            <a:r>
              <a:rPr lang="th-TH" sz="3600" b="1" dirty="0">
                <a:cs typeface="FreesiaUPC" pitchFamily="34" charset="-34"/>
                <a:sym typeface="Wingdings" pitchFamily="2" charset="2"/>
              </a:rPr>
              <a:t>ตกลงราคา 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กรณีจำเป็นเร่งด่วนที่เกิดขึ้น</a:t>
            </a:r>
          </a:p>
          <a:p>
            <a:pPr marL="609600" indent="-609600" algn="ctr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โดยไม่ได้คาดหมายไว้ก่อน </a:t>
            </a:r>
          </a:p>
          <a:p>
            <a:pPr marL="609600" indent="-609600" algn="ctr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และไม่อาจดำเนินการตามปกติได้ทัน</a:t>
            </a:r>
            <a:endParaRPr lang="th-TH" sz="3600" dirty="0">
              <a:solidFill>
                <a:srgbClr val="0000CC"/>
              </a:solidFill>
            </a:endParaRPr>
          </a:p>
        </p:txBody>
      </p:sp>
      <p:pic>
        <p:nvPicPr>
          <p:cNvPr id="73734" name="รูปภาพ 5" descr="reply-00000032686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38"/>
            <a:ext cx="1238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505825" cy="1296987"/>
          </a:xfrm>
          <a:gradFill rotWithShape="1">
            <a:gsLst>
              <a:gs pos="0">
                <a:srgbClr val="006D2A"/>
              </a:gs>
              <a:gs pos="50000">
                <a:srgbClr val="009E41"/>
              </a:gs>
              <a:gs pos="100000">
                <a:srgbClr val="00BD4F"/>
              </a:gs>
            </a:gsLst>
            <a:lin ang="8100000" scaled="1"/>
          </a:gradFill>
          <a:ln w="76200">
            <a:solidFill>
              <a:srgbClr val="FF99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538163" algn="l"/>
              </a:tabLst>
              <a:defRPr/>
            </a:pPr>
            <a:r>
              <a:rPr lang="th-TH" b="1" dirty="0" smtClean="0">
                <a:cs typeface="FreesiaUPC" pitchFamily="34" charset="-34"/>
              </a:rPr>
              <a:t>	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การทำสัญญาจ้างก่อสร้างทุกประเภท </a:t>
            </a:r>
            <a:b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ต้องมีเงื่อนไขให้มีการทำสัญญาแบบปรับราคาได้(ค่า</a:t>
            </a:r>
            <a:r>
              <a:rPr lang="en-US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K</a:t>
            </a:r>
            <a:r>
              <a:rPr lang="th-TH" b="1" dirty="0" smtClean="0">
                <a:solidFill>
                  <a:schemeClr val="bg1"/>
                </a:solidFill>
                <a:cs typeface="FreesiaUPC" pitchFamily="34" charset="-34"/>
              </a:rPr>
              <a:t>)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2426" y="1643050"/>
            <a:ext cx="8505854" cy="5000660"/>
          </a:xfrm>
          <a:solidFill>
            <a:srgbClr val="E7FEFF"/>
          </a:solidFill>
          <a:ln w="38100">
            <a:solidFill>
              <a:srgbClr val="000099"/>
            </a:solidFill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i="1" dirty="0" smtClean="0">
                <a:solidFill>
                  <a:srgbClr val="C00000"/>
                </a:solidFill>
                <a:cs typeface="FreesiaUPC" pitchFamily="34" charset="-34"/>
              </a:rPr>
              <a:t>มติคณะรัฐมนตรี หนังสือของสำนักเลขาธิการคณะรัฐมนตรี ที่ </a:t>
            </a:r>
            <a:r>
              <a:rPr lang="th-TH" sz="3600" b="1" i="1" dirty="0" err="1" smtClean="0">
                <a:solidFill>
                  <a:srgbClr val="C00000"/>
                </a:solidFill>
                <a:cs typeface="FreesiaUPC" pitchFamily="34" charset="-34"/>
              </a:rPr>
              <a:t>นร</a:t>
            </a:r>
            <a:r>
              <a:rPr lang="th-TH" sz="3600" b="1" i="1" dirty="0" smtClean="0">
                <a:solidFill>
                  <a:srgbClr val="C00000"/>
                </a:solidFill>
                <a:cs typeface="FreesiaUPC" pitchFamily="34" charset="-34"/>
              </a:rPr>
              <a:t> ว ๑๐๙ ลงวันที่ ๒๒ สิงหาคม ๒๕๓๒ให้ความช่วยเหลือผู้ประกอบอาชีพก่อสร้าง </a:t>
            </a:r>
          </a:p>
          <a:p>
            <a:pPr marL="441325" lvl="8" indent="-76200">
              <a:buFont typeface="Wingdings" pitchFamily="2" charset="2"/>
              <a:buChar char="Ø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โดยกำหนดให้ทุกส่วนราชการมีข้อกำหนดในประกาศ        สอบราคา ประกวดราคา ไว้ด้วยว่า</a:t>
            </a:r>
          </a:p>
          <a:p>
            <a:pPr marL="441325" lvl="8" indent="-76200" algn="ctr">
              <a:buFont typeface="Wingdings" pitchFamily="2" charset="2"/>
              <a:buChar char="Ø"/>
              <a:defRPr/>
            </a:pP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จะทำสัญญาแบบปรับราคาได้ </a:t>
            </a:r>
          </a:p>
          <a:p>
            <a:pPr marL="441325" lvl="8" indent="-76200">
              <a:buFont typeface="Wingdings" pitchFamily="2" charset="2"/>
              <a:buChar char="Ø"/>
              <a:defRPr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และในขั้นตอนทำสัญญาต้องทำสัญญาแบบปรับราคาได้ </a:t>
            </a:r>
            <a:r>
              <a:rPr lang="en-US" sz="4000" b="1" dirty="0" smtClean="0">
                <a:solidFill>
                  <a:srgbClr val="000099"/>
                </a:solidFill>
                <a:cs typeface="FreesiaUPC" pitchFamily="34" charset="-34"/>
              </a:rPr>
              <a:t>(</a:t>
            </a: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ค่า</a:t>
            </a:r>
            <a:r>
              <a:rPr lang="en-US" sz="4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K</a:t>
            </a:r>
            <a:r>
              <a:rPr lang="en-US" sz="4000" b="1" dirty="0" smtClean="0">
                <a:solidFill>
                  <a:srgbClr val="000099"/>
                </a:solidFill>
                <a:cs typeface="FreesiaUPC" pitchFamily="34" charset="-34"/>
              </a:rPr>
              <a:t>)</a:t>
            </a:r>
          </a:p>
          <a:p>
            <a:pPr marL="441325" lvl="8" indent="-7620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th-TH" sz="4000" b="1" i="1" dirty="0" smtClean="0">
                <a:solidFill>
                  <a:srgbClr val="C00000"/>
                </a:solidFill>
                <a:cs typeface="FreesiaUPC" pitchFamily="34" charset="-34"/>
              </a:rPr>
              <a:t>กรณีมีปัญหา ให้หารือสำนักงบประมาณ</a:t>
            </a:r>
            <a:endParaRPr lang="en-US" sz="4000" b="1" i="1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C4F8A-BB3B-4FA7-B370-91603FB3024A}" type="slidenum">
              <a:rPr lang="en-US"/>
              <a:pPr>
                <a:defRPr/>
              </a:pPr>
              <a:t>172</a:t>
            </a:fld>
            <a:endParaRPr lang="th-TH"/>
          </a:p>
        </p:txBody>
      </p:sp>
      <p:pic>
        <p:nvPicPr>
          <p:cNvPr id="74757" name="รูปภาพ 5" descr="54334_reply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85750"/>
            <a:ext cx="15716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ลูกศรซ้าย 5"/>
          <p:cNvSpPr/>
          <p:nvPr/>
        </p:nvSpPr>
        <p:spPr>
          <a:xfrm>
            <a:off x="7143750" y="4071938"/>
            <a:ext cx="928688" cy="285750"/>
          </a:xfrm>
          <a:prstGeom prst="leftArrow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434387" cy="1428750"/>
          </a:xfrm>
          <a:solidFill>
            <a:srgbClr val="0070C0"/>
          </a:solidFill>
          <a:ln w="57150">
            <a:solidFill>
              <a:srgbClr val="80008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h-TH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ใคร ? เป็นผู้มีอำนาจลงนามในสัญญา                      หรือใบสั่งซื้อ /ใบสั่งจ้าง</a:t>
            </a:r>
          </a:p>
        </p:txBody>
      </p:sp>
      <p:sp>
        <p:nvSpPr>
          <p:cNvPr id="75779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857375"/>
            <a:ext cx="8648700" cy="4714875"/>
          </a:xfrm>
          <a:solidFill>
            <a:srgbClr val="FFFFB9"/>
          </a:solidFill>
          <a:ln w="76200">
            <a:solidFill>
              <a:srgbClr val="3333CC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th-TH" sz="3600" b="1" dirty="0" smtClean="0">
              <a:solidFill>
                <a:srgbClr val="800080"/>
              </a:solidFill>
              <a:cs typeface="EucrosiaUPC" pitchFamily="18" charset="-34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สัญญา</a:t>
            </a: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</a:rPr>
              <a:t>                 </a:t>
            </a: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หัวหน้าส่วนราชการ(ข้อ ๑๓๒) 				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(หรือผู้รับมอบอำนาจตามระเบียบฯ ข้อ ๙)</a:t>
            </a:r>
            <a:endParaRPr lang="th-TH" sz="4000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					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ใบสั่งซื้อ		         หัวหน้าเจ้าหน้าที่พัสดุ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th-TH" sz="4000" b="1" dirty="0" smtClean="0">
                <a:solidFill>
                  <a:srgbClr val="000099"/>
                </a:solidFill>
                <a:cs typeface="FreesiaUPC" pitchFamily="34" charset="-34"/>
              </a:rPr>
              <a:t>ใบสั่งจ้าง	   	(ในวิธีตกลงราคาข้อ ๓๙ วรรคแรก)</a:t>
            </a:r>
          </a:p>
        </p:txBody>
      </p:sp>
      <p:sp>
        <p:nvSpPr>
          <p:cNvPr id="4" name="ลูกศรขวา 3"/>
          <p:cNvSpPr/>
          <p:nvPr/>
        </p:nvSpPr>
        <p:spPr>
          <a:xfrm>
            <a:off x="2428875" y="2286000"/>
            <a:ext cx="1071563" cy="857250"/>
          </a:xfrm>
          <a:prstGeom prst="rightArrow">
            <a:avLst>
              <a:gd name="adj1" fmla="val 28667"/>
              <a:gd name="adj2" fmla="val 48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ลูกศรขวา 4"/>
          <p:cNvSpPr/>
          <p:nvPr/>
        </p:nvSpPr>
        <p:spPr>
          <a:xfrm>
            <a:off x="2786063" y="4643438"/>
            <a:ext cx="1143000" cy="571500"/>
          </a:xfrm>
          <a:prstGeom prst="rightArrow">
            <a:avLst>
              <a:gd name="adj1" fmla="val 28667"/>
              <a:gd name="adj2" fmla="val 414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วงเล็บปีกกาขวา 6"/>
          <p:cNvSpPr/>
          <p:nvPr/>
        </p:nvSpPr>
        <p:spPr>
          <a:xfrm>
            <a:off x="2428875" y="4643438"/>
            <a:ext cx="428625" cy="1500187"/>
          </a:xfrm>
          <a:prstGeom prst="rightBrace">
            <a:avLst>
              <a:gd name="adj1" fmla="val 58111"/>
              <a:gd name="adj2" fmla="val 50000"/>
            </a:avLst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pic>
        <p:nvPicPr>
          <p:cNvPr id="75783" name="รูปภาพ 7" descr="stories_pic_pr_pr3nsp_1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214313"/>
            <a:ext cx="169545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0"/>
            <a:ext cx="8605838" cy="1571625"/>
            <a:chOff x="192" y="144"/>
            <a:chExt cx="5421" cy="960"/>
          </a:xfrm>
        </p:grpSpPr>
        <p:sp>
          <p:nvSpPr>
            <p:cNvPr id="78856" name="Rectangle 3"/>
            <p:cNvSpPr>
              <a:spLocks noChangeArrowheads="1"/>
            </p:cNvSpPr>
            <p:nvPr/>
          </p:nvSpPr>
          <p:spPr bwMode="auto">
            <a:xfrm>
              <a:off x="240" y="144"/>
              <a:ext cx="480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57" name="Rectangle 4"/>
            <p:cNvSpPr>
              <a:spLocks noChangeArrowheads="1"/>
            </p:cNvSpPr>
            <p:nvPr/>
          </p:nvSpPr>
          <p:spPr bwMode="auto">
            <a:xfrm>
              <a:off x="192" y="240"/>
              <a:ext cx="5421" cy="820"/>
            </a:xfrm>
            <a:prstGeom prst="rect">
              <a:avLst/>
            </a:prstGeom>
            <a:solidFill>
              <a:srgbClr val="FF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th-TH" sz="4400" b="1" dirty="0">
                  <a:latin typeface="Browallia New" pitchFamily="34" charset="-34"/>
                  <a:cs typeface="FreesiaUPC" pitchFamily="34" charset="-34"/>
                </a:rPr>
                <a:t>สัญญาที่มีข้อตกลงให้มีการจ่ายเงินล่วงหน้า                      	จะระบุในสัญญาได้ไม่เกินอัตราดังนี้ (ข้อ ๖๘)</a:t>
              </a:r>
              <a:endParaRPr lang="th-TH" sz="4000" b="1" dirty="0">
                <a:latin typeface="Browallia New" pitchFamily="34" charset="-34"/>
                <a:cs typeface="FreesiaUPC" pitchFamily="34" charset="-34"/>
              </a:endParaRPr>
            </a:p>
          </p:txBody>
        </p:sp>
      </p:grp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285750" y="1571625"/>
            <a:ext cx="8643938" cy="5478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2563" lvl="2" eaLnBrk="0" hangingPunct="0">
              <a:lnSpc>
                <a:spcPct val="90000"/>
              </a:lnSpc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๑.ซื้อ/จ้าง กับส่วนราชการ ,รัฐวิสาหกิจฯ......</a:t>
            </a:r>
            <a:r>
              <a:rPr lang="th-TH" sz="3200" b="1" dirty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จ่ายไม่เกิน ๕๐ </a:t>
            </a:r>
            <a:r>
              <a:rPr lang="en-US" sz="3200" b="1" dirty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%</a:t>
            </a:r>
            <a:endParaRPr lang="th-TH" sz="3200" b="1" dirty="0">
              <a:solidFill>
                <a:srgbClr val="FF000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91140" name="Rectangle 6"/>
          <p:cNvSpPr>
            <a:spLocks noChangeArrowheads="1"/>
          </p:cNvSpPr>
          <p:nvPr/>
        </p:nvSpPr>
        <p:spPr bwMode="auto">
          <a:xfrm>
            <a:off x="285750" y="2286000"/>
            <a:ext cx="8643938" cy="5478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2563" lvl="2" eaLnBrk="0" hangingPunct="0">
              <a:lnSpc>
                <a:spcPct val="90000"/>
              </a:lnSpc>
              <a:defRPr/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๒. </a:t>
            </a:r>
            <a:r>
              <a:rPr lang="th-TH" sz="3200" b="1" dirty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ซื้อจากต่างประเทศ .......................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จ่ายตามที่ผู้ขายกำหนด </a:t>
            </a:r>
            <a:endParaRPr lang="th-TH" sz="3200" b="1" dirty="0">
              <a:solidFill>
                <a:srgbClr val="00206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91141" name="Rectangle 7"/>
          <p:cNvSpPr>
            <a:spLocks noChangeArrowheads="1"/>
          </p:cNvSpPr>
          <p:nvPr/>
        </p:nvSpPr>
        <p:spPr bwMode="auto">
          <a:xfrm>
            <a:off x="285750" y="4286250"/>
            <a:ext cx="8643938" cy="1077218"/>
          </a:xfrm>
          <a:prstGeom prst="rect">
            <a:avLst/>
          </a:prstGeom>
          <a:solidFill>
            <a:srgbClr val="FDFED6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92075" indent="-9525">
              <a:defRPr/>
            </a:pPr>
            <a:r>
              <a:rPr lang="th-TH" sz="3200" b="1" dirty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๔.ซื้อ/จ้าง วิธีสอบราคา/ประกวดราคา..........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จ่ายไม่เกิน ๑๕</a:t>
            </a:r>
            <a:r>
              <a:rPr lang="th-TH" sz="3200" b="1" dirty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  <a:sym typeface="Wingdings" pitchFamily="2" charset="2"/>
              </a:rPr>
              <a:t>%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 </a:t>
            </a:r>
          </a:p>
          <a:p>
            <a:pPr>
              <a:defRPr/>
            </a:pPr>
            <a:r>
              <a:rPr lang="th-TH" sz="3200" b="1" dirty="0">
                <a:solidFill>
                  <a:srgbClr val="000099"/>
                </a:solidFill>
                <a:cs typeface="FreesiaUPC" pitchFamily="34" charset="-34"/>
                <a:sym typeface="Wingdings" pitchFamily="2" charset="2"/>
              </a:rPr>
              <a:t>    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  <a:sym typeface="Wingdings" pitchFamily="2" charset="2"/>
              </a:rPr>
              <a:t>(ต้องกำหนดเงื่อนไขไว้ในประกาศสอบ/ประกวดราคา ด้วย)</a:t>
            </a:r>
            <a:endParaRPr lang="en-US" sz="3200" b="1" dirty="0">
              <a:solidFill>
                <a:srgbClr val="C00000"/>
              </a:solidFill>
              <a:cs typeface="FreesiaUPC" pitchFamily="34" charset="-34"/>
              <a:sym typeface="Wingdings" pitchFamily="2" charset="2"/>
            </a:endParaRP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285750" y="3071813"/>
            <a:ext cx="8724900" cy="1077218"/>
          </a:xfrm>
          <a:prstGeom prst="rect">
            <a:avLst/>
          </a:prstGeom>
          <a:solidFill>
            <a:srgbClr val="C7FFAB"/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92075" indent="-9525"/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๓. </a:t>
            </a:r>
            <a:r>
              <a:rPr lang="th-TH" sz="3200" b="1" i="1" dirty="0">
                <a:cs typeface="FreesiaUPC" pitchFamily="34" charset="-34"/>
                <a:sym typeface="Wingdings" pitchFamily="2" charset="2"/>
              </a:rPr>
              <a:t>การบอกรับวารสาร,/สั่งจองหนังสือ/</a:t>
            </a:r>
            <a:endParaRPr lang="th-TH" sz="3200" b="1" i="1" dirty="0">
              <a:solidFill>
                <a:srgbClr val="FF0000"/>
              </a:solidFill>
              <a:cs typeface="FreesiaUPC" pitchFamily="34" charset="-34"/>
              <a:sym typeface="Wingdings" pitchFamily="2" charset="2"/>
            </a:endParaRPr>
          </a:p>
          <a:p>
            <a:pPr marL="92075" indent="-9525"/>
            <a:r>
              <a:rPr lang="th-TH" sz="3200" b="1" i="1" dirty="0">
                <a:cs typeface="FreesiaUPC" pitchFamily="34" charset="-34"/>
                <a:sym typeface="Wingdings" pitchFamily="2" charset="2"/>
              </a:rPr>
              <a:t>    ซื้อข้อมูล </a:t>
            </a:r>
            <a:r>
              <a:rPr lang="en-US" sz="3200" b="1" i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E</a:t>
            </a:r>
            <a:r>
              <a:rPr lang="th-TH" sz="3200" b="1" i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 /</a:t>
            </a:r>
            <a:r>
              <a:rPr lang="th-TH" sz="3200" b="1" i="1" dirty="0">
                <a:cs typeface="FreesiaUPC" pitchFamily="34" charset="-34"/>
                <a:sym typeface="Wingdings" pitchFamily="2" charset="2"/>
              </a:rPr>
              <a:t>บอกรับสมาชิก</a:t>
            </a:r>
            <a:r>
              <a:rPr lang="en-US" sz="3200" b="1" i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In</a:t>
            </a:r>
            <a:r>
              <a:rPr lang="en-US" sz="3200" b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ternet</a:t>
            </a:r>
            <a:r>
              <a:rPr lang="th-TH" sz="3200" b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.......</a:t>
            </a:r>
            <a:r>
              <a:rPr lang="th-TH" sz="3200" b="1" i="1" dirty="0">
                <a:solidFill>
                  <a:srgbClr val="FF0000"/>
                </a:solidFill>
                <a:cs typeface="FreesiaUPC" pitchFamily="34" charset="-34"/>
                <a:sym typeface="Wingdings" pitchFamily="2" charset="2"/>
              </a:rPr>
              <a:t>จ่ายเท่าที่จ่ายจริง</a:t>
            </a:r>
            <a:r>
              <a:rPr lang="en-US" sz="3200" b="1" dirty="0">
                <a:latin typeface="Angsana New" pitchFamily="18" charset="-34"/>
                <a:cs typeface="FreesiaUPC" pitchFamily="34" charset="-34"/>
                <a:sym typeface="Wingdings" pitchFamily="2" charset="2"/>
              </a:rPr>
              <a:t>  </a:t>
            </a:r>
            <a:r>
              <a:rPr lang="th-TH" sz="3200" b="1" dirty="0">
                <a:cs typeface="FreesiaUPC" pitchFamily="34" charset="-34"/>
                <a:sym typeface="Wingdings" pitchFamily="2" charset="2"/>
              </a:rPr>
              <a:t>     </a:t>
            </a:r>
          </a:p>
        </p:txBody>
      </p:sp>
      <p:sp>
        <p:nvSpPr>
          <p:cNvPr id="78855" name="Rectangle 6"/>
          <p:cNvSpPr>
            <a:spLocks noChangeArrowheads="1"/>
          </p:cNvSpPr>
          <p:nvPr/>
        </p:nvSpPr>
        <p:spPr bwMode="auto">
          <a:xfrm>
            <a:off x="285750" y="5500688"/>
            <a:ext cx="8643938" cy="978729"/>
          </a:xfrm>
          <a:prstGeom prst="rect">
            <a:avLst/>
          </a:prstGeom>
          <a:solidFill>
            <a:srgbClr val="E5FFFF"/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2563" lvl="2" eaLnBrk="0" hangingPunct="0">
              <a:lnSpc>
                <a:spcPct val="90000"/>
              </a:lnSpc>
            </a:pP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๕. </a:t>
            </a:r>
            <a:r>
              <a:rPr lang="th-TH" sz="3200" b="1" dirty="0">
                <a:cs typeface="FreesiaUPC" pitchFamily="34" charset="-34"/>
                <a:sym typeface="Wingdings" pitchFamily="2" charset="2"/>
              </a:rPr>
              <a:t>ซื้อ/จ้าง โดยวิธีพิเศษ ..............................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  <a:sym typeface="Wingdings" pitchFamily="2" charset="2"/>
              </a:rPr>
              <a:t>จ่ายไม่เกิน ๑๕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  <a:sym typeface="Wingdings" pitchFamily="2" charset="2"/>
              </a:rPr>
              <a:t>%</a:t>
            </a:r>
            <a:endParaRPr lang="th-TH" sz="32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  <a:p>
            <a:pPr marL="182563" lvl="2" eaLnBrk="0" hangingPunct="0">
              <a:lnSpc>
                <a:spcPct val="90000"/>
              </a:lnSpc>
            </a:pPr>
            <a:r>
              <a:rPr lang="th-TH" sz="3200" b="1" dirty="0">
                <a:cs typeface="FreesiaUPC" pitchFamily="34" charset="-34"/>
                <a:sym typeface="Wingdings" pitchFamily="2" charset="2"/>
              </a:rPr>
              <a:t>(ต้องแจ้งว่ามีเงินล่วงหน้าในขณะเจรจาราคา)</a:t>
            </a:r>
            <a:endParaRPr lang="th-TH" sz="32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2C1B1-99A1-4C85-AD41-DC2B61AD67FD}" type="slidenum">
              <a:rPr lang="en-US" smtClean="0"/>
              <a:pPr>
                <a:defRPr/>
              </a:pPr>
              <a:t>175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0" y="2643188"/>
            <a:ext cx="9144000" cy="1785937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(ข้อ๗๐)</a:t>
            </a:r>
            <a:r>
              <a:rPr lang="th-TH" sz="32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กรณีนี้......ไม่ต้องเรียกหลักประกันการจ่ายเงินล่วงหน้า</a:t>
            </a:r>
            <a:endParaRPr lang="th-TH" sz="4000" b="1" dirty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en-US" sz="44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***</a:t>
            </a:r>
            <a:r>
              <a:rPr lang="th-TH" sz="3200" b="1" dirty="0">
                <a:solidFill>
                  <a:srgbClr val="003E1C"/>
                </a:solidFill>
                <a:latin typeface="Browallia New" pitchFamily="34" charset="-34"/>
                <a:cs typeface="FreesiaUPC" pitchFamily="34" charset="-34"/>
              </a:rPr>
              <a:t>หากคู่สัญญาเป็นส่วนราชการ /รัฐวิสาหกิจ/หรือหน่วยงานส่วนท้องถิ่น หรือที่กม.บัญญัติให้มีฐานะเป็นราชการบริหารส่วนท้องถิ่น</a:t>
            </a:r>
            <a:r>
              <a:rPr lang="en-US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**</a:t>
            </a:r>
            <a:endParaRPr lang="th-TH" sz="3200" b="1" dirty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71438"/>
            <a:ext cx="8786813" cy="2286000"/>
          </a:xfrm>
          <a:prstGeom prst="roundRect">
            <a:avLst/>
          </a:prstGeom>
          <a:solidFill>
            <a:srgbClr val="FDFED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*******</a:t>
            </a:r>
            <a:r>
              <a:rPr lang="th-TH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ให้ผู้รับจ้างที่รับเงินล่วงหน้าไป</a:t>
            </a:r>
            <a:r>
              <a:rPr lang="en-US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*******</a:t>
            </a:r>
            <a:endParaRPr lang="th-TH" sz="4000" b="1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จะต้อง</a:t>
            </a: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นำพันธบัตรรัฐบาลไทย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หรือหนังสือค้ำประกันธนาคารในประเทศ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มาวางค้ำประกันเงินล่วงหน้าให้แก่ทางราชการด้วย</a:t>
            </a:r>
            <a:endParaRPr lang="th-TH" sz="4000" dirty="0">
              <a:solidFill>
                <a:srgbClr val="0000CC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2875" y="4714875"/>
            <a:ext cx="8942388" cy="2071688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ข้อ ๖๙  กรณีไม่ถือว่าเป็นการจ่ายเงินล่วงหน้า </a:t>
            </a:r>
            <a:r>
              <a:rPr lang="th-TH" sz="3200" b="1" i="1" u="sng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ได้แก่</a:t>
            </a:r>
          </a:p>
          <a:p>
            <a:pPr>
              <a:defRPr/>
            </a:pPr>
            <a:r>
              <a:rPr lang="th-TH" sz="3200" b="1" i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-การจ่ายเงินให้ผู้ขาย/ผู้รับจ้าง ตามแบบธรรมเนียมการค้าระหว่างประเทศโดยเปิด</a:t>
            </a:r>
            <a:r>
              <a:rPr lang="en-US" sz="3200" b="1" i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 L/C </a:t>
            </a:r>
            <a:r>
              <a:rPr lang="th-TH" sz="3200" b="1" i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, ดราฟต์ วงเงินไม่เกิน ๕๐,๐๐๐บาท หรือจ่าย           ตามความก้าวหน้าในการจัดหาพัสดุที่สั่งซื้อ</a:t>
            </a:r>
            <a:endParaRPr lang="th-TH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DEAC59D2-2DDD-42CE-86A1-A2DA6578AEC5}" type="slidenum">
              <a:rPr lang="en-US" smtClean="0"/>
              <a:pPr>
                <a:defRPr/>
              </a:pPr>
              <a:t>176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214313"/>
            <a:ext cx="8643938" cy="12858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อัตราค่าปรับที่ต้องกำหนดไว้ในสัญญา </a:t>
            </a:r>
            <a:r>
              <a:rPr lang="th-TH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(ข้อ ๑๓๔)</a:t>
            </a:r>
            <a:endParaRPr lang="th-TH" sz="5400" dirty="0">
              <a:solidFill>
                <a:srgbClr val="C00000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52400" y="2000250"/>
            <a:ext cx="3786187" cy="457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dirty="0">
              <a:latin typeface="Browallia New" pitchFamily="34" charset="-34"/>
              <a:cs typeface="FreesiaUPC" pitchFamily="34" charset="-34"/>
            </a:endParaRPr>
          </a:p>
          <a:p>
            <a:pPr>
              <a:defRPr/>
            </a:pPr>
            <a:endParaRPr lang="th-TH" b="1" dirty="0">
              <a:latin typeface="Browallia New" pitchFamily="34" charset="-34"/>
              <a:cs typeface="FreesiaUPC" pitchFamily="34" charset="-34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การซื้อ/จ้าง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–ให้กำหนดอัตราค่าปรับเป็นรายวัน</a:t>
            </a:r>
          </a:p>
          <a:p>
            <a:pPr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-ใน</a:t>
            </a:r>
            <a:r>
              <a:rPr lang="th-TH" sz="3600" b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อัตราตายตัว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ระหว่าง ร้อยละ ๐.๐๑-๐.๒๐ ของราคาพัสดุ	ที่ยังไม่ได้รับมอบ</a:t>
            </a:r>
          </a:p>
          <a:p>
            <a:pPr algn="ctr">
              <a:defRPr/>
            </a:pPr>
            <a:endParaRPr lang="th-TH" b="1" dirty="0">
              <a:latin typeface="Browallia New" pitchFamily="34" charset="-34"/>
              <a:cs typeface="FreesiaUPC" pitchFamily="34" charset="-34"/>
            </a:endParaRPr>
          </a:p>
          <a:p>
            <a:pPr algn="ctr">
              <a:defRPr/>
            </a:pPr>
            <a:endParaRPr lang="th-TH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4038600" y="2071688"/>
            <a:ext cx="4962525" cy="4357687"/>
          </a:xfrm>
          <a:prstGeom prst="roundRect">
            <a:avLst/>
          </a:prstGeom>
          <a:solidFill>
            <a:srgbClr val="FFE1FF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งานจ้าง-ที่ต้องการผลสำเร็จของงานทั้งหมดพร้อมกัน                     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ให้กำหนดค่าปรับเป็นรายวัน เป็น</a:t>
            </a:r>
            <a:r>
              <a:rPr lang="th-TH" sz="3600" b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จำนวนตายตัว </a:t>
            </a:r>
          </a:p>
          <a:p>
            <a:pPr algn="ctr"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ในอัตราร้อยละ๐.๐๑-๐.๑๐ ของราคาค่าจ้างนั้น 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แต่ต้องไม่ต่ำกว่าวันละ ๑๐๐ บ</a:t>
            </a:r>
            <a:r>
              <a:rPr lang="th-TH" sz="32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าท </a:t>
            </a:r>
            <a:endParaRPr lang="th-TH" b="1" dirty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6" name="ลูกศรขวา 5"/>
          <p:cNvSpPr/>
          <p:nvPr/>
        </p:nvSpPr>
        <p:spPr>
          <a:xfrm>
            <a:off x="6429375" y="6429375"/>
            <a:ext cx="2000250" cy="428625"/>
          </a:xfrm>
          <a:prstGeom prst="righ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7" name="วงรี 6"/>
          <p:cNvSpPr/>
          <p:nvPr/>
        </p:nvSpPr>
        <p:spPr>
          <a:xfrm>
            <a:off x="6000750" y="6429375"/>
            <a:ext cx="1500188" cy="357188"/>
          </a:xfrm>
          <a:prstGeom prst="ellipse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ต่อ</a:t>
            </a:r>
            <a:endParaRPr lang="th-TH" dirty="0"/>
          </a:p>
        </p:txBody>
      </p:sp>
      <p:sp>
        <p:nvSpPr>
          <p:cNvPr id="8" name="ลูกศรลง 7"/>
          <p:cNvSpPr/>
          <p:nvPr/>
        </p:nvSpPr>
        <p:spPr>
          <a:xfrm>
            <a:off x="1857375" y="1500188"/>
            <a:ext cx="714375" cy="571500"/>
          </a:xfrm>
          <a:prstGeom prst="downArrow">
            <a:avLst>
              <a:gd name="adj1" fmla="val 50000"/>
              <a:gd name="adj2" fmla="val 452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6357938" y="1500188"/>
            <a:ext cx="642937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C60E5-902B-4C86-B10A-81550CD3D6A5}" type="slidenum">
              <a:rPr lang="en-US" smtClean="0"/>
              <a:pPr>
                <a:defRPr/>
              </a:pPr>
              <a:t>177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1571625"/>
            <a:ext cx="4357688" cy="48577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40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งานก่อสร้างสาธารณูปโภค</a:t>
            </a:r>
          </a:p>
          <a:p>
            <a:pPr algn="ctr">
              <a:defRPr/>
            </a:pPr>
            <a:r>
              <a:rPr lang="th-TH" sz="4000" b="1" dirty="0">
                <a:latin typeface="Browallia New" pitchFamily="34" charset="-34"/>
                <a:cs typeface="FreesiaUPC" pitchFamily="34" charset="-34"/>
              </a:rPr>
              <a:t>- ที่มีผลกระทบต่อการจราจร ให้กำหนดค่าปรับเป็นรายวัน ในอัตราร้อยละ๐.๒๕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4876800" y="1571625"/>
            <a:ext cx="4052888" cy="4857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การจ้างที่ปรึกษา </a:t>
            </a:r>
            <a:endParaRPr lang="th-TH" sz="3600" b="1" dirty="0" smtClean="0">
              <a:solidFill>
                <a:srgbClr val="C00000"/>
              </a:solidFill>
              <a:latin typeface="Browallia New" pitchFamily="34" charset="-34"/>
              <a:cs typeface="FreesiaUPC" pitchFamily="34" charset="-34"/>
            </a:endParaRPr>
          </a:p>
          <a:p>
            <a:pPr>
              <a:defRPr/>
            </a:pPr>
            <a:r>
              <a:rPr lang="th-TH" sz="3600" b="1" dirty="0" smtClean="0">
                <a:latin typeface="Browallia New" pitchFamily="34" charset="-34"/>
                <a:cs typeface="FreesiaUPC" pitchFamily="34" charset="-34"/>
              </a:rPr>
              <a:t>–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หากเห็นว่าจำเป็นต้องกำหนดค่าปรับไว้</a:t>
            </a:r>
          </a:p>
          <a:p>
            <a:pPr>
              <a:defRPr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ให้กำหนดค่าปรับเป็นรายวัน หรือในอัตราตายตัว</a:t>
            </a:r>
            <a:r>
              <a:rPr lang="th-TH" sz="3600" b="1" dirty="0">
                <a:solidFill>
                  <a:srgbClr val="FF3399"/>
                </a:solidFill>
                <a:latin typeface="Browallia New" pitchFamily="34" charset="-34"/>
                <a:cs typeface="FreesiaUPC" pitchFamily="34" charset="-34"/>
              </a:rPr>
              <a:t>ในอัตราร้อยละ๐.๐๑-๐.๑๐ ของราคาค่าจ้างนั้น ได้ตามความเหมาะสม</a:t>
            </a:r>
          </a:p>
        </p:txBody>
      </p:sp>
      <p:sp>
        <p:nvSpPr>
          <p:cNvPr id="6" name="ลูกศรขวา 5"/>
          <p:cNvSpPr/>
          <p:nvPr/>
        </p:nvSpPr>
        <p:spPr>
          <a:xfrm rot="5400000">
            <a:off x="6453188" y="833437"/>
            <a:ext cx="762000" cy="809625"/>
          </a:xfrm>
          <a:prstGeom prst="rightArrow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285750" y="214313"/>
            <a:ext cx="8643938" cy="64293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(ต่อ)   </a:t>
            </a:r>
            <a:r>
              <a:rPr lang="th-TH" sz="3600" b="1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อัตราค่าปรับที่ต้องกำหนดไว้ในสัญญา (ข้อ ๑๓๔)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2071688" y="857250"/>
            <a:ext cx="785812" cy="714375"/>
          </a:xfrm>
          <a:prstGeom prst="down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92149-E1AC-4C5C-A549-F78083D8AF5C}" type="slidenum">
              <a:rPr lang="en-US" smtClean="0"/>
              <a:pPr>
                <a:defRPr/>
              </a:pPr>
              <a:t>178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85750" y="2714625"/>
            <a:ext cx="8715375" cy="17859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 </a:t>
            </a: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ถ้าส่งของเกินกำหนดสัญญาเป็นจำนวนวันเท่าใด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i="1" u="sng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ให้ปรับเป็นรายวัน ในอัตราที่กำหนดของราคาทั้งหมด</a:t>
            </a:r>
            <a:endParaRPr lang="th-TH" sz="3600" b="1" i="1" u="sng" dirty="0">
              <a:solidFill>
                <a:srgbClr val="0000CC"/>
              </a:solidFill>
              <a:latin typeface="Browallia New" pitchFamily="34" charset="-34"/>
              <a:cs typeface="FreesiaUPC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4786313"/>
            <a:ext cx="8572500" cy="18573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ให้ส่วนราชการรีบแจ้งการเรียกค่าปรับจากคู่สัญญา และ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เมื่อคู่สัญญาได้ส่งมอบพัสดุ</a:t>
            </a:r>
            <a:r>
              <a:rPr lang="th-TH" sz="3200" b="1" i="1" u="sng" dirty="0">
                <a:solidFill>
                  <a:srgbClr val="C00000"/>
                </a:solidFill>
                <a:latin typeface="Browallia New" pitchFamily="34" charset="-34"/>
                <a:cs typeface="FreesiaUPC" pitchFamily="34" charset="-34"/>
              </a:rPr>
              <a:t>ให้ส่วนราชการบอกสงวนสิทธิ์การเรียกค่าปรับในขณะที่รับมอบพัสดุนั้นด้วย</a:t>
            </a: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285720" y="2285992"/>
            <a:ext cx="8643998" cy="785818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การจัดหาสิ่งของ-ที่คิดราคารวมค่าติดตั้ง/ทดลองด้วย </a:t>
            </a:r>
            <a:endParaRPr lang="th-TH" sz="3200" dirty="0"/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357158" y="4214818"/>
            <a:ext cx="8429684" cy="642942"/>
          </a:xfrm>
          <a:prstGeom prst="flowChartAlternateProcess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FFFF00"/>
                </a:solidFill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4000" b="1" u="sng" dirty="0">
                <a:solidFill>
                  <a:schemeClr val="tx1"/>
                </a:solidFill>
                <a:latin typeface="Browallia New" pitchFamily="34" charset="-34"/>
                <a:cs typeface="FreesiaUPC" pitchFamily="34" charset="-34"/>
              </a:rPr>
              <a:t>เมื่อครบกำหนดส่งมอบพัสดุตามสัญญา/ข้อตกลง</a:t>
            </a: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14313" y="571500"/>
            <a:ext cx="8786812" cy="16430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latin typeface="Browallia New" pitchFamily="34" charset="-34"/>
                <a:cs typeface="FreesiaUPC" pitchFamily="34" charset="-34"/>
                <a:sym typeface="Wingdings 2"/>
              </a:rPr>
              <a:t></a:t>
            </a: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การจัดหาสิ่งของที่ประกอบกันเป็นชุด 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ถ้าขาดส่วนใด           ส่วนหนึ่งแล้วไม่อาจใช้งานได้ หากส่งมอบเกินกำหนดสัญญา ให้ถือว่าไม่ส่งมอบสิ่งของนั้นเลย -</a:t>
            </a:r>
            <a:r>
              <a:rPr lang="th-TH" sz="36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ให้ปรับเต็มราคาของทั้งชุด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357188" y="71438"/>
            <a:ext cx="8643937" cy="5000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วิธีคิดค่าปรับ</a:t>
            </a:r>
            <a:endParaRPr lang="th-TH" sz="4400" dirty="0">
              <a:solidFill>
                <a:srgbClr val="0000CC"/>
              </a:solidFill>
            </a:endParaRPr>
          </a:p>
        </p:txBody>
      </p:sp>
      <p:sp>
        <p:nvSpPr>
          <p:cNvPr id="10" name="วงรี 9"/>
          <p:cNvSpPr/>
          <p:nvPr/>
        </p:nvSpPr>
        <p:spPr>
          <a:xfrm>
            <a:off x="0" y="285750"/>
            <a:ext cx="1000125" cy="7143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๑.</a:t>
            </a:r>
            <a:endParaRPr lang="th-TH" dirty="0"/>
          </a:p>
        </p:txBody>
      </p:sp>
      <p:sp>
        <p:nvSpPr>
          <p:cNvPr id="11" name="วงรี 10"/>
          <p:cNvSpPr/>
          <p:nvPr/>
        </p:nvSpPr>
        <p:spPr>
          <a:xfrm>
            <a:off x="0" y="2357438"/>
            <a:ext cx="857250" cy="7143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  <a:latin typeface="Browallia New" pitchFamily="34" charset="-34"/>
                <a:cs typeface="FreesiaUPC" pitchFamily="34" charset="-34"/>
              </a:rPr>
              <a:t>๒.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142875"/>
            <a:ext cx="8505825" cy="1082675"/>
          </a:xfrm>
          <a:solidFill>
            <a:srgbClr val="A5FDCF"/>
          </a:solidFill>
          <a:ln w="76200">
            <a:solidFill>
              <a:srgbClr val="FFFF00"/>
            </a:solidFill>
          </a:ln>
        </p:spPr>
        <p:txBody>
          <a:bodyPr/>
          <a:lstStyle/>
          <a:p>
            <a:pPr algn="l" eaLnBrk="1" hangingPunct="1"/>
            <a:r>
              <a:rPr lang="th-TH" sz="6000" b="1" smtClean="0">
                <a:solidFill>
                  <a:srgbClr val="FF0000"/>
                </a:solidFill>
                <a:cs typeface="FreesiaUPC" pitchFamily="34" charset="-34"/>
              </a:rPr>
              <a:t>ผลของสัญญา</a:t>
            </a:r>
          </a:p>
        </p:txBody>
      </p:sp>
      <p:sp>
        <p:nvSpPr>
          <p:cNvPr id="15872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285875"/>
            <a:ext cx="8648700" cy="3071813"/>
          </a:xfrm>
          <a:solidFill>
            <a:srgbClr val="FDFED6"/>
          </a:solidFill>
          <a:ln w="57150">
            <a:solidFill>
              <a:srgbClr val="99FF66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หลักการ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000" b="1" dirty="0" smtClean="0">
                <a:cs typeface="FreesiaUPC" pitchFamily="34" charset="-34"/>
              </a:rPr>
              <a:t>สัญญามีผลนับตั้งแต่วันที่คู่สัญญาได้ลงนามในสัญญา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400" b="1" u="sng" dirty="0" smtClean="0">
                <a:solidFill>
                  <a:srgbClr val="C00000"/>
                </a:solidFill>
                <a:cs typeface="EucrosiaUPC" pitchFamily="18" charset="-34"/>
              </a:rPr>
              <a:t>ยกเว้น </a:t>
            </a:r>
            <a:r>
              <a:rPr lang="th-TH" sz="4000" dirty="0" smtClean="0">
                <a:solidFill>
                  <a:srgbClr val="C00000"/>
                </a:solidFill>
                <a:cs typeface="EucrosiaUPC" pitchFamily="18" charset="-34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000" dirty="0" smtClean="0">
                <a:cs typeface="EucrosiaUPC" pitchFamily="18" charset="-34"/>
              </a:rPr>
              <a:t>   </a:t>
            </a:r>
            <a:r>
              <a:rPr lang="th-TH" sz="4000" b="1" dirty="0" smtClean="0">
                <a:cs typeface="FreesiaUPC" pitchFamily="34" charset="-34"/>
              </a:rPr>
              <a:t>คู่สัญญามีข้อตกลงกำหนดเงื่อนไขกันไว้ในสัญญา	เป็นอย่างอื่น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th-TH" sz="4000" dirty="0" smtClean="0">
              <a:cs typeface="EucrosiaUPC" pitchFamily="18" charset="-34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th-TH" sz="4000" dirty="0" smtClean="0">
              <a:cs typeface="EucrosiaUPC" pitchFamily="18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845C1D-677A-4862-A2ED-335C31FF7D16}" type="slidenum">
              <a:rPr lang="en-US"/>
              <a:pPr>
                <a:defRPr/>
              </a:pPr>
              <a:t>179</a:t>
            </a:fld>
            <a:endParaRPr lang="th-TH"/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 bwMode="auto">
          <a:xfrm>
            <a:off x="214313" y="4500563"/>
            <a:ext cx="8720137" cy="2143125"/>
          </a:xfrm>
          <a:prstGeom prst="rect">
            <a:avLst/>
          </a:prstGeom>
          <a:solidFill>
            <a:srgbClr val="FFFF66"/>
          </a:solidFill>
          <a:ln w="762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anchor="ctr">
            <a:normAutofit fontScale="82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u="sng" dirty="0">
                <a:solidFill>
                  <a:srgbClr val="C00000"/>
                </a:solidFill>
                <a:latin typeface="+mj-lt"/>
                <a:ea typeface="+mj-ea"/>
                <a:cs typeface="FreesiaUPC" pitchFamily="34" charset="-34"/>
              </a:rPr>
              <a:t>การส่งสำเนาสัญญาให้หน่วยงานตรวจสอบ(ระเบียบข้อ๑๓๕)</a:t>
            </a:r>
            <a:br>
              <a:rPr lang="th-TH" sz="4400" b="1" u="sng" dirty="0">
                <a:solidFill>
                  <a:srgbClr val="C00000"/>
                </a:solidFill>
                <a:latin typeface="+mj-lt"/>
                <a:ea typeface="+mj-ea"/>
                <a:cs typeface="FreesiaUPC" pitchFamily="34" charset="-34"/>
              </a:rPr>
            </a:br>
            <a:r>
              <a:rPr lang="th-TH" sz="4000" b="1" dirty="0">
                <a:latin typeface="+mj-lt"/>
                <a:ea typeface="+mj-ea"/>
                <a:cs typeface="FreesiaUPC" pitchFamily="34" charset="-34"/>
              </a:rPr>
              <a:t>สัญญา/ข้อตกลงที่มีมูลค่า ๑ ล้านบาทขึ้นไป                  	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th-TH" sz="4000" b="1" dirty="0">
                <a:latin typeface="+mj-lt"/>
                <a:ea typeface="+mj-ea"/>
                <a:cs typeface="FreesiaUPC" pitchFamily="34" charset="-34"/>
              </a:rPr>
              <a:t>ให้ส่งสำเนาให้</a:t>
            </a:r>
            <a:r>
              <a:rPr lang="th-TH" sz="4000" b="1" dirty="0" err="1">
                <a:latin typeface="+mj-lt"/>
                <a:ea typeface="+mj-ea"/>
                <a:cs typeface="FreesiaUPC" pitchFamily="34" charset="-34"/>
              </a:rPr>
              <a:t>สตง.</a:t>
            </a:r>
            <a:r>
              <a:rPr lang="th-TH" sz="4000" b="1" dirty="0">
                <a:latin typeface="+mj-lt"/>
                <a:ea typeface="+mj-ea"/>
                <a:cs typeface="FreesiaUPC" pitchFamily="34" charset="-34"/>
              </a:rPr>
              <a:t> และกรมสรรพากรภายใน ๓๐ วัน                           นับแต่วันทำสัญญา หรือ ข้อตกลงด้วย</a:t>
            </a:r>
            <a:endParaRPr lang="th-TH" sz="4400" b="1" dirty="0">
              <a:latin typeface="+mj-lt"/>
              <a:ea typeface="+mj-ea"/>
              <a:cs typeface="FreesiaUPC" pitchFamily="34" charset="-34"/>
            </a:endParaRPr>
          </a:p>
        </p:txBody>
      </p:sp>
      <p:pic>
        <p:nvPicPr>
          <p:cNvPr id="83974" name="รูปภาพ 4" descr="judge_jody_listening__a_ha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71438"/>
            <a:ext cx="35004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ลูกศรลง 7"/>
          <p:cNvSpPr/>
          <p:nvPr/>
        </p:nvSpPr>
        <p:spPr>
          <a:xfrm rot="19126880">
            <a:off x="87313" y="4170363"/>
            <a:ext cx="714375" cy="5318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0075" cy="6226175"/>
          </a:xfr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38100">
            <a:solidFill>
              <a:srgbClr val="00B05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96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การบริหารสัญญา</a:t>
            </a:r>
            <a: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8800" b="1" i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h-TH" sz="8800" b="1" i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C21A8-D723-4F24-9DE6-598CC7D93C97}" type="slidenum">
              <a:rPr lang="en-US"/>
              <a:pPr>
                <a:defRPr/>
              </a:pPr>
              <a:t>180</a:t>
            </a:fld>
            <a:endParaRPr lang="th-TH"/>
          </a:p>
        </p:txBody>
      </p:sp>
      <p:pic>
        <p:nvPicPr>
          <p:cNvPr id="87044" name="Picture 6" descr="http://www.rungring.8m.com/g3d08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88" y="3286125"/>
            <a:ext cx="51435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20137" cy="868362"/>
          </a:xfrm>
          <a:solidFill>
            <a:srgbClr val="FFFF00"/>
          </a:solidFill>
          <a:ln w="76200">
            <a:solidFill>
              <a:srgbClr val="FF3399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FreesiaUPC" pitchFamily="34" charset="-34"/>
              </a:rPr>
              <a:t>   </a:t>
            </a:r>
            <a:r>
              <a:rPr lang="th-TH" sz="5400" b="1" dirty="0" smtClean="0">
                <a:solidFill>
                  <a:srgbClr val="2F2FFF"/>
                </a:solidFill>
                <a:cs typeface="FreesiaUPC" pitchFamily="34" charset="-34"/>
              </a:rPr>
              <a:t>ใคร ?   เป็นผู้มีหน้าที่บริหารสัญญา</a:t>
            </a:r>
            <a:endParaRPr lang="th-TH" sz="5400" b="1" dirty="0">
              <a:solidFill>
                <a:srgbClr val="2F2FFF"/>
              </a:solidFill>
              <a:cs typeface="FreesiaUPC" pitchFamily="34" charset="-34"/>
            </a:endParaRPr>
          </a:p>
        </p:txBody>
      </p:sp>
      <p:sp>
        <p:nvSpPr>
          <p:cNvPr id="2560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1214438"/>
            <a:ext cx="8720137" cy="5429250"/>
          </a:xfrm>
          <a:solidFill>
            <a:schemeClr val="accent3">
              <a:lumMod val="20000"/>
              <a:lumOff val="80000"/>
              <a:alpha val="96000"/>
            </a:schemeClr>
          </a:solidFill>
          <a:ln w="76200"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คำวินิจฉัย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ด่วนที่สุด ที่ 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กค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(</a:t>
            </a:r>
            <a:r>
              <a:rPr lang="th-TH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)๐๔๐๘.๔/๒๘๕๑๔ลว.๑๒ ต.ค.๔๘</a:t>
            </a: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4000" b="1" dirty="0" smtClean="0">
                <a:cs typeface="FreesiaUPC" pitchFamily="34" charset="-34"/>
              </a:rPr>
              <a:t>เจ้าหน้าที่พัสดุ/ 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คณะกรรมการตรวจรับพัสดุ </a:t>
            </a:r>
            <a:r>
              <a:rPr lang="th-TH" sz="4000" b="1" dirty="0" smtClean="0">
                <a:solidFill>
                  <a:srgbClr val="000066"/>
                </a:solidFill>
                <a:cs typeface="FreesiaUPC" pitchFamily="34" charset="-34"/>
              </a:rPr>
              <a:t>หรือ </a:t>
            </a:r>
            <a:r>
              <a:rPr lang="th-TH" sz="4000" b="1" dirty="0" smtClean="0">
                <a:solidFill>
                  <a:srgbClr val="990033"/>
                </a:solidFill>
                <a:cs typeface="FreesiaUPC" pitchFamily="34" charset="-34"/>
              </a:rPr>
              <a:t>คณะกรรมการตรวจการจ้าง</a:t>
            </a: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u="sng" dirty="0" smtClean="0">
                <a:solidFill>
                  <a:srgbClr val="FF0000"/>
                </a:solidFill>
                <a:cs typeface="FreesiaUPC" pitchFamily="34" charset="-34"/>
              </a:rPr>
              <a:t>โดยปกติ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ต้องมีหน้าที่บริหารสัญญา กล่าวคือ เมื่อสัญญา</a:t>
            </a:r>
          </a:p>
          <a:p>
            <a:pPr marL="0" lvl="1" indent="0" eaLnBrk="1" fontAlgn="auto" hangingPunct="1">
              <a:spcAft>
                <a:spcPts val="0"/>
              </a:spcAft>
              <a:buClr>
                <a:srgbClr val="C00000"/>
              </a:buClr>
              <a:buFont typeface="Verdana" pitchFamily="34" charset="0"/>
              <a:buNone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	ครบกำหนด จะต้องแจ้งให้ผู้ขายหรือรับจ้างส่งมอบงาน 	ตามสัญญา</a:t>
            </a:r>
          </a:p>
          <a:p>
            <a:pPr marL="901700" lvl="1" indent="-450850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dirty="0" smtClean="0">
                <a:solidFill>
                  <a:srgbClr val="000066"/>
                </a:solidFill>
                <a:cs typeface="FreesiaUPC" pitchFamily="34" charset="-34"/>
              </a:rPr>
              <a:t> เจ้าหน้าที่ดังกล่าว จะต้องเสนอหัวหน้าส่วนราชการ         ให้มี </a:t>
            </a:r>
            <a:r>
              <a:rPr lang="th-TH" sz="3600" b="1" dirty="0" smtClean="0">
                <a:solidFill>
                  <a:srgbClr val="FF0000"/>
                </a:solidFill>
                <a:cs typeface="FreesiaUPC" pitchFamily="34" charset="-34"/>
              </a:rPr>
              <a:t>หนังสือแจ้งเตือน </a:t>
            </a:r>
            <a:r>
              <a:rPr lang="th-TH" sz="3600" b="1" dirty="0" smtClean="0">
                <a:solidFill>
                  <a:srgbClr val="990099"/>
                </a:solidFill>
                <a:cs typeface="FreesiaUPC" pitchFamily="34" charset="-34"/>
              </a:rPr>
              <a:t>แจ้งปรับ </a:t>
            </a:r>
            <a:r>
              <a:rPr lang="th-TH" sz="3600" b="1" dirty="0" smtClean="0">
                <a:solidFill>
                  <a:srgbClr val="000066"/>
                </a:solidFill>
                <a:cs typeface="FreesiaUPC" pitchFamily="34" charset="-34"/>
              </a:rPr>
              <a:t>แล้วแต่กรณี   “””</a:t>
            </a:r>
          </a:p>
          <a:p>
            <a:pPr marL="0" lvl="1" indent="0"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หากมิได้ดำเนินการ </a:t>
            </a: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จะถือว่าละเลยไม่ดำเนินการตามหน้าที่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81A8D6-716B-48CA-BC9A-6F3C22C42352}" type="slidenum">
              <a:rPr lang="en-US"/>
              <a:pPr>
                <a:defRPr/>
              </a:pPr>
              <a:t>181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88913"/>
            <a:ext cx="8643937" cy="1382712"/>
          </a:xfrm>
          <a:solidFill>
            <a:srgbClr val="FFFF00"/>
          </a:solidFill>
          <a:ln w="38100">
            <a:solidFill>
              <a:srgbClr val="009900"/>
            </a:solidFill>
          </a:ln>
        </p:spPr>
        <p:txBody>
          <a:bodyPr rtlCol="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chemeClr val="tx2">
                    <a:satMod val="130000"/>
                  </a:schemeClr>
                </a:solidFill>
                <a:latin typeface="Browallia New" pitchFamily="34" charset="-34"/>
                <a:cs typeface="EucrosiaUPC" pitchFamily="18" charset="-34"/>
              </a:rPr>
              <a:t>      กรณีจำเป็นต้องแก้ไข/เปลี่ยนแปลงสัญญา</a:t>
            </a:r>
            <a:r>
              <a:rPr lang="th-TH" sz="48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>               </a:t>
            </a:r>
            <a:r>
              <a:rPr lang="th-TH" sz="40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>(ข้อ ๑๓๖)</a:t>
            </a:r>
            <a:r>
              <a:rPr lang="th-TH" sz="54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60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  <a:t/>
            </a:r>
            <a:br>
              <a:rPr lang="th-TH" sz="6000" b="1" dirty="0" smtClean="0">
                <a:solidFill>
                  <a:schemeClr val="tx2">
                    <a:satMod val="130000"/>
                  </a:schemeClr>
                </a:solidFill>
                <a:latin typeface="Angsana New" pitchFamily="18" charset="-34"/>
                <a:cs typeface="EucrosiaUPC" pitchFamily="18" charset="-34"/>
              </a:rPr>
            </a:br>
            <a:endParaRPr lang="th-TH" sz="6000" b="1" dirty="0" smtClean="0">
              <a:solidFill>
                <a:schemeClr val="tx2">
                  <a:satMod val="130000"/>
                </a:schemeClr>
              </a:solidFill>
              <a:latin typeface="Angsana New" pitchFamily="18" charset="-34"/>
              <a:cs typeface="EucrosiaUPC" pitchFamily="18" charset="-34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714500"/>
            <a:ext cx="8501062" cy="4954588"/>
          </a:xfrm>
          <a:solidFill>
            <a:schemeClr val="bg1"/>
          </a:solidFill>
          <a:ln w="57150">
            <a:solidFill>
              <a:srgbClr val="FF9900"/>
            </a:solidFill>
          </a:ln>
        </p:spPr>
        <p:txBody>
          <a:bodyPr rtlCol="0">
            <a:normAutofit fontScale="92500" lnSpcReduction="10000"/>
          </a:bodyPr>
          <a:lstStyle/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800" b="1" u="sng" dirty="0" smtClean="0">
                <a:solidFill>
                  <a:srgbClr val="FF0000"/>
                </a:solidFill>
                <a:cs typeface="EucrosiaUPC" pitchFamily="18" charset="-34"/>
              </a:rPr>
              <a:t>หลัก</a:t>
            </a:r>
            <a:r>
              <a:rPr lang="th-TH" sz="4000" b="1" i="1" u="sng" dirty="0" smtClean="0">
                <a:solidFill>
                  <a:srgbClr val="FF0000"/>
                </a:solidFill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cs typeface="EucrosiaUPC" pitchFamily="18" charset="-34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cs typeface="EucrosiaUPC" pitchFamily="18" charset="-34"/>
              </a:rPr>
              <a:t>*</a:t>
            </a:r>
            <a:r>
              <a:rPr lang="th-TH" sz="4300" b="1" dirty="0" smtClean="0">
                <a:cs typeface="EucrosiaUPC" pitchFamily="18" charset="-34"/>
              </a:rPr>
              <a:t>สัญญาที่ลงนามแล้ว </a:t>
            </a:r>
            <a:r>
              <a:rPr lang="th-TH" sz="4300" b="1" u="sng" dirty="0" smtClean="0">
                <a:solidFill>
                  <a:srgbClr val="A50021"/>
                </a:solidFill>
                <a:cs typeface="EucrosiaUPC" pitchFamily="18" charset="-34"/>
              </a:rPr>
              <a:t>ห้ามแก้ไขเปลี่ยนแปลง</a:t>
            </a:r>
            <a:endParaRPr lang="th-TH" sz="4400" b="1" u="sng" dirty="0" smtClean="0">
              <a:solidFill>
                <a:srgbClr val="A50021"/>
              </a:solidFill>
              <a:cs typeface="EucrosiaUPC" pitchFamily="18" charset="-34"/>
            </a:endParaRP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400" b="1" u="sng" dirty="0" smtClean="0">
                <a:solidFill>
                  <a:srgbClr val="FF0000"/>
                </a:solidFill>
                <a:cs typeface="EucrosiaUPC" pitchFamily="18" charset="-34"/>
              </a:rPr>
              <a:t>ข้อยกเว้น</a:t>
            </a:r>
            <a:r>
              <a:rPr lang="th-TH" sz="4400" b="1" dirty="0" smtClean="0">
                <a:solidFill>
                  <a:srgbClr val="FF0000"/>
                </a:solidFill>
                <a:cs typeface="EucrosiaUPC" pitchFamily="18" charset="-34"/>
              </a:rPr>
              <a:t> -</a:t>
            </a:r>
            <a:r>
              <a:rPr lang="th-TH" sz="4100" b="1" u="sng" dirty="0" smtClean="0">
                <a:solidFill>
                  <a:srgbClr val="C00000"/>
                </a:solidFill>
                <a:cs typeface="EucrosiaUPC" pitchFamily="18" charset="-34"/>
              </a:rPr>
              <a:t>กรณีจำเป็นต้องแก้ไข</a:t>
            </a:r>
            <a:endParaRPr lang="th-TH" sz="3900" b="1" u="sng" dirty="0" smtClean="0">
              <a:solidFill>
                <a:srgbClr val="C00000"/>
              </a:solidFill>
              <a:cs typeface="EucrosiaUPC" pitchFamily="18" charset="-34"/>
            </a:endParaRPr>
          </a:p>
          <a:p>
            <a:pPr marL="1297623" lvl="4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r>
              <a:rPr lang="th-TH" sz="4100" b="1" dirty="0" smtClean="0">
                <a:cs typeface="EucrosiaUPC" pitchFamily="18" charset="-34"/>
              </a:rPr>
              <a:t>  เป็นอำนาจหัวหน้าส่วนราชการพิจารณา </a:t>
            </a:r>
          </a:p>
          <a:p>
            <a:pPr marL="1297623" lvl="4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Blip>
                <a:blip r:embed="rId2"/>
              </a:buBlip>
              <a:defRPr/>
            </a:pPr>
            <a:r>
              <a:rPr lang="th-TH" sz="4100" b="1" dirty="0" smtClean="0">
                <a:cs typeface="EucrosiaUPC" pitchFamily="18" charset="-34"/>
              </a:rPr>
              <a:t>  การแก้ไขจะต้องเป็นไปเพื่อประโยชน์ราชการ        	หรือไม่ทำให้ทางราชการเสียประโยชน์ 	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800" b="1" u="sng" dirty="0" smtClean="0">
                <a:solidFill>
                  <a:srgbClr val="002060"/>
                </a:solidFill>
                <a:cs typeface="EucrosiaUPC" pitchFamily="18" charset="-34"/>
              </a:rPr>
              <a:t>ระยะเวลาที่จะแก้ไข </a:t>
            </a:r>
            <a:r>
              <a:rPr lang="en-US" sz="4800" b="1" u="sng" dirty="0" smtClean="0">
                <a:solidFill>
                  <a:srgbClr val="002060"/>
                </a:solidFill>
                <a:cs typeface="EucrosiaUPC" pitchFamily="18" charset="-34"/>
              </a:rPr>
              <a:t>:-</a:t>
            </a:r>
            <a:r>
              <a:rPr lang="th-TH" sz="4800" b="1" u="sng" dirty="0" smtClean="0">
                <a:solidFill>
                  <a:srgbClr val="002060"/>
                </a:solidFill>
                <a:cs typeface="EucrosiaUPC" pitchFamily="18" charset="-34"/>
              </a:rPr>
              <a:t> </a:t>
            </a:r>
          </a:p>
          <a:p>
            <a:pPr marL="538163" lvl="4" indent="-269875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900" b="1" dirty="0" smtClean="0">
                <a:solidFill>
                  <a:srgbClr val="008000"/>
                </a:solidFill>
                <a:cs typeface="EucrosiaUPC" pitchFamily="18" charset="-34"/>
              </a:rPr>
              <a:t>“</a:t>
            </a:r>
            <a:r>
              <a:rPr lang="th-TH" sz="3900" b="1" u="sng" dirty="0" smtClean="0">
                <a:solidFill>
                  <a:srgbClr val="C00000"/>
                </a:solidFill>
                <a:cs typeface="EucrosiaUPC" pitchFamily="18" charset="-34"/>
              </a:rPr>
              <a:t>จะแก้ไขเมื่อไดก็ได้ แต่ต้องก่อนการตรวจรับงวดสุดท้าย</a:t>
            </a:r>
            <a:r>
              <a:rPr lang="th-TH" sz="3500" b="1" dirty="0" smtClean="0">
                <a:solidFill>
                  <a:srgbClr val="C00000"/>
                </a:solidFill>
                <a:cs typeface="EucrosiaUPC" pitchFamily="18" charset="-34"/>
              </a:rPr>
              <a:t>”</a:t>
            </a:r>
          </a:p>
          <a:p>
            <a:pPr marL="538163" lvl="4" indent="-269875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(</a:t>
            </a:r>
            <a:r>
              <a:rPr lang="th-TH" sz="3500" b="1" dirty="0" err="1" smtClean="0">
                <a:solidFill>
                  <a:srgbClr val="0000CC"/>
                </a:solidFill>
                <a:cs typeface="EucrosiaUPC" pitchFamily="18" charset="-34"/>
              </a:rPr>
              <a:t>กค</a:t>
            </a: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(</a:t>
            </a:r>
            <a:r>
              <a:rPr lang="th-TH" sz="3500" b="1" dirty="0" err="1" smtClean="0">
                <a:solidFill>
                  <a:srgbClr val="0000CC"/>
                </a:solidFill>
                <a:cs typeface="EucrosiaUPC" pitchFamily="18" charset="-34"/>
              </a:rPr>
              <a:t>กวพ</a:t>
            </a: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)๐๔๐๘.๔/๒๔๓๗๙ </a:t>
            </a:r>
            <a:r>
              <a:rPr lang="th-TH" sz="3500" b="1" dirty="0" err="1" smtClean="0">
                <a:solidFill>
                  <a:srgbClr val="0000CC"/>
                </a:solidFill>
                <a:cs typeface="EucrosiaUPC" pitchFamily="18" charset="-34"/>
              </a:rPr>
              <a:t>ลว.</a:t>
            </a:r>
            <a:r>
              <a:rPr lang="th-TH" sz="3500" b="1" dirty="0" smtClean="0">
                <a:solidFill>
                  <a:srgbClr val="0000CC"/>
                </a:solidFill>
                <a:cs typeface="EucrosiaUPC" pitchFamily="18" charset="-34"/>
              </a:rPr>
              <a:t>๑กย.๔๘)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74555-BA75-441E-85FB-AA7939D7BE83}" type="slidenum">
              <a:rPr lang="en-US"/>
              <a:pPr>
                <a:defRPr/>
              </a:pPr>
              <a:t>182</a:t>
            </a:fld>
            <a:endParaRPr lang="th-TH"/>
          </a:p>
        </p:txBody>
      </p:sp>
      <p:pic>
        <p:nvPicPr>
          <p:cNvPr id="89093" name="Picture 6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209529">
            <a:off x="112713" y="115888"/>
            <a:ext cx="113665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57375" y="274638"/>
            <a:ext cx="7077075" cy="1143000"/>
          </a:xfrm>
          <a:solidFill>
            <a:srgbClr val="FFFF00"/>
          </a:solidFill>
          <a:ln w="38100">
            <a:solidFill>
              <a:srgbClr val="6600FF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chemeClr val="tx2">
                    <a:satMod val="130000"/>
                  </a:schemeClr>
                </a:solidFill>
                <a:latin typeface="Browallia New" pitchFamily="34" charset="-34"/>
                <a:cs typeface="EucrosiaUPC" pitchFamily="18" charset="-34"/>
              </a:rPr>
              <a:t/>
            </a:r>
            <a:br>
              <a:rPr lang="th-TH" b="1" dirty="0" smtClean="0">
                <a:solidFill>
                  <a:schemeClr val="tx2">
                    <a:satMod val="130000"/>
                  </a:schemeClr>
                </a:solidFill>
                <a:latin typeface="Browallia New" pitchFamily="34" charset="-34"/>
                <a:cs typeface="EucrosiaUPC" pitchFamily="18" charset="-34"/>
              </a:rPr>
            </a:br>
            <a:r>
              <a:rPr lang="th-TH" sz="4800" b="1" dirty="0" smtClean="0">
                <a:latin typeface="Browallia New" pitchFamily="34" charset="-34"/>
                <a:cs typeface="EucrosiaUPC" pitchFamily="18" charset="-34"/>
              </a:rPr>
              <a:t>การแก้ไข/เปลี่ยนแปลงสัญญา</a:t>
            </a:r>
            <a:r>
              <a:rPr lang="th-TH" sz="48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b="1" dirty="0" smtClean="0">
                <a:latin typeface="Angsana New" pitchFamily="18" charset="-34"/>
                <a:cs typeface="EucrosiaUPC" pitchFamily="18" charset="-34"/>
              </a:rPr>
              <a:t>(ต่อ)</a:t>
            </a:r>
            <a:r>
              <a:rPr lang="th-TH" sz="60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5400" b="1" dirty="0" smtClean="0">
                <a:latin typeface="Angsana New" pitchFamily="18" charset="-34"/>
                <a:cs typeface="EucrosiaUPC" pitchFamily="18" charset="-34"/>
              </a:rPr>
              <a:t/>
            </a:r>
            <a:br>
              <a:rPr lang="th-TH" sz="5400" b="1" dirty="0" smtClean="0">
                <a:latin typeface="Angsana New" pitchFamily="18" charset="-34"/>
                <a:cs typeface="EucrosiaUPC" pitchFamily="18" charset="-34"/>
              </a:rPr>
            </a:br>
            <a:endParaRPr lang="th-TH" sz="4000" dirty="0"/>
          </a:p>
        </p:txBody>
      </p:sp>
      <p:sp>
        <p:nvSpPr>
          <p:cNvPr id="226307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50" y="1714500"/>
            <a:ext cx="8648700" cy="4857750"/>
          </a:xfr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200" b="1" u="sng" dirty="0" smtClean="0">
                <a:solidFill>
                  <a:srgbClr val="FF0000"/>
                </a:solidFill>
                <a:cs typeface="EucrosiaUPC" pitchFamily="18" charset="-34"/>
              </a:rPr>
              <a:t>การแก้ไขสัญญา  ถ้าจำเป็นต้อง</a:t>
            </a:r>
            <a:r>
              <a:rPr lang="en-US" sz="4200" b="1" u="sng" dirty="0" smtClean="0">
                <a:solidFill>
                  <a:srgbClr val="FF0000"/>
                </a:solidFill>
                <a:cs typeface="EucrosiaUPC" pitchFamily="18" charset="-34"/>
              </a:rPr>
              <a:t>:-</a:t>
            </a:r>
            <a:endParaRPr lang="th-TH" sz="4200" b="1" u="sng" dirty="0" smtClean="0">
              <a:solidFill>
                <a:srgbClr val="FF0000"/>
              </a:solidFill>
              <a:cs typeface="EucrosiaUPC" pitchFamily="18" charset="-34"/>
            </a:endParaRPr>
          </a:p>
          <a:p>
            <a:pPr lvl="1" indent="-282575" eaLnBrk="1" fontAlgn="auto" hangingPunct="1">
              <a:lnSpc>
                <a:spcPct val="90000"/>
              </a:lnSpc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h-TH" sz="3800" b="1" dirty="0" smtClean="0">
                <a:solidFill>
                  <a:srgbClr val="C00000"/>
                </a:solidFill>
                <a:cs typeface="EucrosiaUPC" pitchFamily="18" charset="-34"/>
              </a:rPr>
              <a:t>-</a:t>
            </a:r>
            <a:r>
              <a:rPr lang="th-TH" sz="4200" b="1" dirty="0" smtClean="0">
                <a:cs typeface="EucrosiaUPC" pitchFamily="18" charset="-34"/>
              </a:rPr>
              <a:t>เพิ่ม /ลดวงเงิน /ขยายเวลาการส่งมอบ/                    ก็ให้ตกลงไปพร้อมกัน </a:t>
            </a:r>
          </a:p>
          <a:p>
            <a:pPr lvl="1" indent="-282575" eaLnBrk="1" fontAlgn="auto" hangingPunct="1">
              <a:lnSpc>
                <a:spcPct val="90000"/>
              </a:lnSpc>
              <a:spcAft>
                <a:spcPts val="0"/>
              </a:spcAft>
              <a:buFont typeface="Verdana" pitchFamily="34" charset="0"/>
              <a:buNone/>
              <a:defRPr/>
            </a:pPr>
            <a:endParaRPr lang="th-TH" b="1" dirty="0" smtClean="0">
              <a:cs typeface="EucrosiaUPC" pitchFamily="18" charset="-34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4600" b="1" u="sng" dirty="0" smtClean="0">
                <a:solidFill>
                  <a:srgbClr val="A50021"/>
                </a:solidFill>
                <a:cs typeface="EucrosiaUPC" pitchFamily="18" charset="-34"/>
              </a:rPr>
              <a:t>กรณีงานเกี่ยวกับความมั่นคงแข็งแรง</a:t>
            </a:r>
            <a:r>
              <a:rPr lang="th-TH" sz="4600" b="1" u="sng" dirty="0" smtClean="0">
                <a:cs typeface="EucrosiaUPC" pitchFamily="18" charset="-34"/>
              </a:rPr>
              <a:t>/</a:t>
            </a:r>
            <a:r>
              <a:rPr lang="th-TH" sz="4600" b="1" u="sng" dirty="0" smtClean="0">
                <a:solidFill>
                  <a:srgbClr val="FF0000"/>
                </a:solidFill>
                <a:cs typeface="EucrosiaUPC" pitchFamily="18" charset="-34"/>
              </a:rPr>
              <a:t>งานเทคนิคเฉพาะอย่าง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3800" b="1" dirty="0" smtClean="0">
                <a:solidFill>
                  <a:srgbClr val="C00000"/>
                </a:solidFill>
                <a:cs typeface="EucrosiaUPC" pitchFamily="18" charset="-34"/>
              </a:rPr>
              <a:t>   -</a:t>
            </a:r>
            <a:r>
              <a:rPr lang="th-TH" sz="4100" b="1" dirty="0" smtClean="0">
                <a:solidFill>
                  <a:srgbClr val="0000FF"/>
                </a:solidFill>
                <a:cs typeface="EucrosiaUPC" pitchFamily="18" charset="-34"/>
              </a:rPr>
              <a:t>ต้องได้รับการรับรองจากสถาปนิก/วิศวกรฯ ที่รับผิดชอบ ก่อนการแก้ไข</a:t>
            </a:r>
            <a:endParaRPr lang="th-TH" sz="3800" b="1" dirty="0" smtClean="0">
              <a:solidFill>
                <a:srgbClr val="0000FF"/>
              </a:solidFill>
              <a:cs typeface="EucrosiaUPC" pitchFamily="18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AEF50-006E-4604-9BED-1DD98FA1C56B}" type="slidenum">
              <a:rPr lang="en-US"/>
              <a:pPr>
                <a:defRPr/>
              </a:pPr>
              <a:t>183</a:t>
            </a:fld>
            <a:endParaRPr lang="th-TH"/>
          </a:p>
        </p:txBody>
      </p:sp>
      <p:pic>
        <p:nvPicPr>
          <p:cNvPr id="90117" name="Picture 4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63" y="247650"/>
            <a:ext cx="153193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4714875"/>
            <a:ext cx="1276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7A48C-6E67-400B-A078-8FA9FA0E5311}" type="slidenum">
              <a:rPr lang="en-US" smtClean="0"/>
              <a:pPr>
                <a:defRPr/>
              </a:pPr>
              <a:t>184</a:t>
            </a:fld>
            <a:endParaRPr lang="th-TH"/>
          </a:p>
        </p:txBody>
      </p:sp>
      <p:sp>
        <p:nvSpPr>
          <p:cNvPr id="3" name="คำบรรยายภาพแบบลูกศรลง 2"/>
          <p:cNvSpPr/>
          <p:nvPr/>
        </p:nvSpPr>
        <p:spPr>
          <a:xfrm>
            <a:off x="285750" y="142875"/>
            <a:ext cx="8643938" cy="1571625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  <a:cs typeface="FreesiaUPC" pitchFamily="34" charset="-34"/>
              </a:rPr>
              <a:t>(กรณีศึกษา)</a:t>
            </a:r>
            <a:r>
              <a:rPr lang="th-TH" sz="4000" b="1" dirty="0">
                <a:solidFill>
                  <a:schemeClr val="tx1"/>
                </a:solidFill>
                <a:cs typeface="FreesiaUPC" pitchFamily="34" charset="-34"/>
              </a:rPr>
              <a:t>การแก้ไขสัญญาจ้างก่อสร้าง เป็นสัญญาแบบปรับราคาได้(ค่า</a:t>
            </a:r>
            <a:r>
              <a:rPr lang="en-US" sz="4000" b="1" dirty="0">
                <a:solidFill>
                  <a:schemeClr val="tx1"/>
                </a:solidFill>
                <a:cs typeface="FreesiaUPC" pitchFamily="34" charset="-34"/>
              </a:rPr>
              <a:t>K</a:t>
            </a:r>
            <a:r>
              <a:rPr lang="th-TH" sz="4000" b="1" dirty="0">
                <a:solidFill>
                  <a:schemeClr val="tx1"/>
                </a:solidFill>
                <a:cs typeface="FreesiaUPC" pitchFamily="34" charset="-34"/>
              </a:rPr>
              <a:t>)ตามเจตนารมณ์เดิมที่ประกาศ </a:t>
            </a:r>
            <a:r>
              <a:rPr lang="th-TH" sz="4000" b="1" dirty="0">
                <a:solidFill>
                  <a:srgbClr val="660066"/>
                </a:solidFill>
                <a:cs typeface="FreesiaUPC" pitchFamily="34" charset="-34"/>
              </a:rPr>
              <a:t>ได้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142875" y="1285875"/>
            <a:ext cx="4214813" cy="428625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ตอบข้อหารือขอ</a:t>
            </a:r>
            <a:r>
              <a:rPr lang="th-TH" sz="3200" b="1" dirty="0" err="1">
                <a:solidFill>
                  <a:srgbClr val="C00000"/>
                </a:solidFill>
                <a:cs typeface="FreesiaUPC" pitchFamily="34" charset="-34"/>
              </a:rPr>
              <a:t>งกวพ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/๐๘๘๔๓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5429250" y="1285875"/>
            <a:ext cx="3357563" cy="500063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 err="1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b="1" dirty="0">
                <a:solidFill>
                  <a:srgbClr val="C00000"/>
                </a:solidFill>
                <a:cs typeface="FreesiaUPC" pitchFamily="34" charset="-34"/>
              </a:rPr>
              <a:t>๒๒ มี.ค.๕๓</a:t>
            </a: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85750" y="2000250"/>
            <a:ext cx="8501063" cy="9286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cs typeface="FreesiaUPC" pitchFamily="34" charset="-34"/>
              </a:rPr>
              <a:t>ในประกาศประกวดราคา มีข้อกำหนดในการทำสัญญาแบบปรับราคาได้      แต่ในสัญญาไม่มีเงื่อนไขดังกล่าว</a:t>
            </a:r>
            <a:endParaRPr lang="th-TH" sz="32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428625" y="3071813"/>
            <a:ext cx="8358188" cy="500062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cs typeface="FreesiaUPC" pitchFamily="34" charset="-34"/>
              </a:rPr>
              <a:t>คู่สัญญาร้องขอให้แก้ไขสัญญาให้ถูกต้อง</a:t>
            </a:r>
            <a:endParaRPr lang="th-TH" sz="32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85750" y="3714750"/>
            <a:ext cx="8572500" cy="2857500"/>
          </a:xfrm>
          <a:prstGeom prst="roundRect">
            <a:avLst/>
          </a:prstGeom>
          <a:solidFill>
            <a:srgbClr val="FFFFD9"/>
          </a:solidFill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มติ</a:t>
            </a:r>
            <a:r>
              <a:rPr lang="th-TH" sz="32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กวพ.</a:t>
            </a:r>
            <a:r>
              <a:rPr lang="th-TH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 </a:t>
            </a:r>
            <a:r>
              <a:rPr lang="th-TH" sz="3200" b="1" dirty="0">
                <a:solidFill>
                  <a:srgbClr val="660066"/>
                </a:solidFill>
                <a:cs typeface="FreesiaUPC" pitchFamily="34" charset="-34"/>
              </a:rPr>
              <a:t>ส่วนราชการกำหนดการปรับราคาค่างานก่อสร้างไว้ในประกาศแล้ว  </a:t>
            </a:r>
            <a:r>
              <a:rPr lang="th-TH" sz="3200" b="1" i="1" u="sng" dirty="0">
                <a:solidFill>
                  <a:srgbClr val="00602B"/>
                </a:solidFill>
                <a:cs typeface="FreesiaUPC" pitchFamily="34" charset="-34"/>
              </a:rPr>
              <a:t>การแก้ไขสัญญาให้เป็นสัญญาแบบปรับราคาได้ตามเจตนารมณ์เดิม จึงไม่เป็นเรื่องที่ทำให้ทางราชการเสียประโยชน์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eesiaUPC" pitchFamily="34" charset="-34"/>
              </a:rPr>
              <a:t>อย่างไรก็ดี 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แม้ผู้รับจ้างจะส่งงานงวดสุดท้ายแล้ว และคณะกรรมการตรวจการจ้างตรวจรับงานเสร็จสิ้นแล้ว  </a:t>
            </a:r>
            <a:r>
              <a:rPr lang="th-TH" sz="3200" b="1" dirty="0">
                <a:solidFill>
                  <a:srgbClr val="FF0000"/>
                </a:solidFill>
                <a:cs typeface="FreesiaUPC" pitchFamily="34" charset="-34"/>
              </a:rPr>
              <a:t>หากเป็นการแก้ไขรายละเอียดของงานเท่านั้นที่ไม่สามารถแก้ไขได้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9" name="ลูกศรขวา 8"/>
          <p:cNvSpPr/>
          <p:nvPr/>
        </p:nvSpPr>
        <p:spPr>
          <a:xfrm>
            <a:off x="714375" y="3071813"/>
            <a:ext cx="928688" cy="42862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9D207-FD8E-4D0D-8530-70BE2ED7D069}" type="slidenum">
              <a:rPr lang="en-US" smtClean="0"/>
              <a:pPr>
                <a:defRPr/>
              </a:pPr>
              <a:t>185</a:t>
            </a:fld>
            <a:endParaRPr lang="th-TH"/>
          </a:p>
        </p:txBody>
      </p:sp>
      <p:sp>
        <p:nvSpPr>
          <p:cNvPr id="3" name="มนมุมสี่เหลี่ยมด้านเดียวกัน 2"/>
          <p:cNvSpPr/>
          <p:nvPr/>
        </p:nvSpPr>
        <p:spPr>
          <a:xfrm>
            <a:off x="71438" y="49213"/>
            <a:ext cx="8858250" cy="2379662"/>
          </a:xfrm>
          <a:prstGeom prst="round2Same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dirty="0">
                <a:solidFill>
                  <a:srgbClr val="0000CC"/>
                </a:solidFill>
                <a:cs typeface="FreesiaUPC" pitchFamily="34" charset="-34"/>
              </a:rPr>
              <a:t>(</a:t>
            </a:r>
            <a:r>
              <a:rPr lang="th-TH" sz="4400" b="1" i="1" dirty="0">
                <a:solidFill>
                  <a:schemeClr val="tx1"/>
                </a:solidFill>
                <a:cs typeface="FreesiaUPC" pitchFamily="34" charset="-34"/>
              </a:rPr>
              <a:t>กรณีศึกษา</a:t>
            </a:r>
            <a:r>
              <a:rPr lang="th-TH" sz="4400" b="1" i="1" dirty="0">
                <a:solidFill>
                  <a:srgbClr val="0000CC"/>
                </a:solidFill>
                <a:cs typeface="FreesiaUPC" pitchFamily="34" charset="-34"/>
              </a:rPr>
              <a:t>) </a:t>
            </a:r>
          </a:p>
          <a:p>
            <a:pPr algn="ctr">
              <a:defRPr/>
            </a:pPr>
            <a:r>
              <a:rPr lang="th-TH" sz="4400" b="1" i="1" dirty="0">
                <a:solidFill>
                  <a:srgbClr val="FF0000"/>
                </a:solidFill>
                <a:cs typeface="FreesiaUPC" pitchFamily="34" charset="-34"/>
              </a:rPr>
              <a:t>วิธีแก้ไขสัญญาเนื่องจากผู้ขายผิดสัญญา  </a:t>
            </a:r>
          </a:p>
          <a:p>
            <a:pPr algn="ctr">
              <a:defRPr/>
            </a:pP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และขอเปลี่ยนพัสดุรุ่นใหม่ เนื่องจากรุ่นเดิมเลิกผลิตแล้ว</a:t>
            </a:r>
          </a:p>
          <a:p>
            <a:pPr algn="ctr">
              <a:defRPr/>
            </a:pPr>
            <a:r>
              <a:rPr lang="th-TH" sz="4000" b="1" i="1" dirty="0">
                <a:solidFill>
                  <a:srgbClr val="CC3300"/>
                </a:solidFill>
                <a:cs typeface="FreesiaUPC" pitchFamily="34" charset="-34"/>
              </a:rPr>
              <a:t>และส่งมอบเกินกำหนดสัญญา</a:t>
            </a:r>
            <a:r>
              <a:rPr lang="en-US" sz="2000" b="1" i="1" dirty="0">
                <a:solidFill>
                  <a:srgbClr val="CC3300"/>
                </a:solidFill>
                <a:cs typeface="FreesiaUPC" pitchFamily="34" charset="-34"/>
              </a:rPr>
              <a:t>(</a:t>
            </a:r>
            <a:r>
              <a:rPr lang="en-US" sz="2400" b="1" i="1" dirty="0">
                <a:solidFill>
                  <a:srgbClr val="CC3300"/>
                </a:solidFill>
                <a:cs typeface="FreesiaUPC" pitchFamily="34" charset="-34"/>
              </a:rPr>
              <a:t>RF.0421.3/33489</a:t>
            </a:r>
            <a:r>
              <a:rPr lang="th-TH" sz="4000" b="1" i="1" dirty="0">
                <a:solidFill>
                  <a:srgbClr val="CC3300"/>
                </a:solidFill>
                <a:cs typeface="FreesiaUPC" pitchFamily="34" charset="-34"/>
              </a:rPr>
              <a:t>./</a:t>
            </a:r>
            <a:r>
              <a:rPr lang="th-TH" sz="3200" b="1" i="1" dirty="0">
                <a:solidFill>
                  <a:srgbClr val="CC3300"/>
                </a:solidFill>
                <a:cs typeface="FreesiaUPC" pitchFamily="34" charset="-34"/>
              </a:rPr>
              <a:t>พ.ย</a:t>
            </a:r>
            <a:r>
              <a:rPr lang="th-TH" sz="4000" b="1" i="1" dirty="0">
                <a:solidFill>
                  <a:srgbClr val="CC3300"/>
                </a:solidFill>
                <a:cs typeface="FreesiaUPC" pitchFamily="34" charset="-34"/>
              </a:rPr>
              <a:t>.</a:t>
            </a:r>
            <a:r>
              <a:rPr lang="en-US" sz="2400" b="1" i="1" dirty="0">
                <a:solidFill>
                  <a:srgbClr val="CC3300"/>
                </a:solidFill>
                <a:cs typeface="FreesiaUPC" pitchFamily="34" charset="-34"/>
              </a:rPr>
              <a:t>/2553)</a:t>
            </a:r>
            <a:endParaRPr lang="th-TH" sz="4000" dirty="0">
              <a:solidFill>
                <a:srgbClr val="CC3300"/>
              </a:solidFill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71438" y="2428875"/>
            <a:ext cx="9072562" cy="42862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b="1" u="sng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th-TH" b="1" u="sng" dirty="0">
                <a:solidFill>
                  <a:srgbClr val="C00000"/>
                </a:solidFill>
              </a:rPr>
              <a:t>๑.</a:t>
            </a:r>
            <a:r>
              <a:rPr lang="th-TH" sz="3200" b="1" u="sng" dirty="0">
                <a:solidFill>
                  <a:srgbClr val="C00000"/>
                </a:solidFill>
              </a:rPr>
              <a:t>กรณีผิดสัญญา(ฉบับเดิม)ไปแล้ว(ส่วนแรก)</a:t>
            </a:r>
          </a:p>
          <a:p>
            <a:pPr marL="265113" indent="-265113">
              <a:defRPr/>
            </a:pPr>
            <a:r>
              <a:rPr lang="th-TH" sz="3200" b="1" dirty="0">
                <a:solidFill>
                  <a:schemeClr val="tx1"/>
                </a:solidFill>
              </a:rPr>
              <a:t>-</a:t>
            </a:r>
            <a:r>
              <a:rPr lang="th-TH" sz="3200" b="1" i="1" dirty="0">
                <a:solidFill>
                  <a:srgbClr val="0000CC"/>
                </a:solidFill>
                <a:cs typeface="FreesiaUPC" pitchFamily="34" charset="-34"/>
              </a:rPr>
              <a:t>ให้คิดค่าปรับนับถัดจากวันครบกำหนดสัญญาจนถึงวันที่ผู้ขายส่งมอบสิ่งของถูกต้อง</a:t>
            </a:r>
            <a:r>
              <a:rPr lang="th-TH" sz="3200" b="1" i="1" dirty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3200" b="1" i="1" u="sng" dirty="0">
                <a:solidFill>
                  <a:schemeClr val="tx1"/>
                </a:solidFill>
                <a:cs typeface="FreesiaUPC" pitchFamily="34" charset="-34"/>
              </a:rPr>
              <a:t>หักด้วยจำนวนวันที่คณะกรรมการตรวจรับพัสดุ ได้ใช้ไปในการตรวจรับออกจากจำนวนวันที่ต้องถูกปรับด้วย </a:t>
            </a:r>
          </a:p>
          <a:p>
            <a:pPr marL="265113" indent="-265113">
              <a:defRPr/>
            </a:pP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(เช่น ครบอายุสัญญา๓๑ ม.ค. ค่าปรับเริ่มคิดวันที่ ๑ ก.พ. เป็นต้นไป  --ถ้าผู้ขายส่งมอบพัสดุวันที่ ๒๐ ก.พ. </a:t>
            </a:r>
            <a:r>
              <a:rPr lang="th-TH" sz="3200" b="1" i="1" u="sng" dirty="0" err="1">
                <a:solidFill>
                  <a:srgbClr val="C00000"/>
                </a:solidFill>
                <a:cs typeface="FreesiaUPC" pitchFamily="34" charset="-34"/>
              </a:rPr>
              <a:t>คกก.</a:t>
            </a:r>
            <a:r>
              <a:rPr lang="th-TH" sz="3200" b="1" i="1" u="sng" dirty="0">
                <a:solidFill>
                  <a:srgbClr val="C00000"/>
                </a:solidFill>
                <a:cs typeface="FreesiaUPC" pitchFamily="34" charset="-34"/>
              </a:rPr>
              <a:t>ตรวจรับถูกต้องเสร็จสิ้นวันที่ ๒๓ ก.พ. ค่าปรับนับ ๑ ถึง ๒๓ ลบด้วย ๓ ค่าปรับเท่ากับ๒๐ วัน) </a:t>
            </a:r>
          </a:p>
          <a:p>
            <a:pPr>
              <a:defRPr/>
            </a:pPr>
            <a:endParaRPr lang="th-TH" b="1" i="1" dirty="0">
              <a:solidFill>
                <a:schemeClr val="tx1"/>
              </a:solidFill>
            </a:endParaRPr>
          </a:p>
        </p:txBody>
      </p:sp>
      <p:pic>
        <p:nvPicPr>
          <p:cNvPr id="92165" name="รูปภาพ 5" descr="the-than3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23813"/>
            <a:ext cx="13573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BDC645EA-B737-4440-8D18-4D196686C57F}" type="slidenum">
              <a:rPr lang="en-US" smtClean="0"/>
              <a:pPr>
                <a:defRPr/>
              </a:pPr>
              <a:t>186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52400" y="228600"/>
            <a:ext cx="8786812" cy="6357938"/>
          </a:xfrm>
          <a:prstGeom prst="roundRect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600" b="1" u="sng" dirty="0">
                <a:solidFill>
                  <a:srgbClr val="C00000"/>
                </a:solidFill>
              </a:rPr>
              <a:t>๒.กรณีนี้เมื่อผู้ขายแจ้งขอแก้ไขเปลี่ยนพัสดุรุ่นใหม่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C00000"/>
                </a:solidFill>
              </a:rPr>
              <a:t>	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-หากส่วนราชการเห็นว่ามิได้ทำให้ทางราชการ</a:t>
            </a:r>
          </a:p>
          <a:p>
            <a:pPr marL="633413" indent="-265113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เสียประโยชน์ สมควรรับไว้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DA00A1"/>
                </a:solidFill>
                <a:cs typeface="FreesiaUPC" pitchFamily="34" charset="-34"/>
              </a:rPr>
              <a:t>ถือได้ว่า เป็นการยกเลิกสัญญาเดิม หรือแปลงหนี้ใหม่ กรณีนี้สัญญาเดิมย่อมระงับไป </a:t>
            </a:r>
            <a:r>
              <a:rPr lang="th-TH" sz="3600" b="1" dirty="0" err="1">
                <a:solidFill>
                  <a:srgbClr val="DA00A1"/>
                </a:solidFill>
                <a:cs typeface="FreesiaUPC" pitchFamily="34" charset="-34"/>
              </a:rPr>
              <a:t>ตามปพพ.</a:t>
            </a:r>
            <a:r>
              <a:rPr lang="th-TH" sz="3600" b="1" dirty="0">
                <a:solidFill>
                  <a:srgbClr val="DA00A1"/>
                </a:solidFill>
                <a:cs typeface="FreesiaUPC" pitchFamily="34" charset="-34"/>
              </a:rPr>
              <a:t>มาตรา ๓๔๙ 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ส่วนราชการผู้ซื้อ ต้องสงวนสิทธิเรียกร้องค่าปรับที่มีอยู่ตามสัญญาเดิมไว้ด้วย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CC3300"/>
                </a:solidFill>
                <a:cs typeface="FreesiaUPC" pitchFamily="34" charset="-34"/>
              </a:rPr>
              <a:t>โดยต้องกำหนดรายละเอียดให้ชัดเจนว่า มีค่าปรับ                   ที่คำนวณได้ตามสัญญาเดิม เป็นจำนวนเท่าใด </a:t>
            </a:r>
          </a:p>
          <a:p>
            <a:pPr marL="265113" indent="-265113">
              <a:defRPr/>
            </a:pPr>
            <a:r>
              <a:rPr lang="th-TH" sz="3600" b="1" dirty="0">
                <a:solidFill>
                  <a:srgbClr val="CC3300"/>
                </a:solidFill>
                <a:cs typeface="FreesiaUPC" pitchFamily="34" charset="-34"/>
              </a:rPr>
              <a:t>-</a:t>
            </a: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และจะต้องกำหนดระยะเวลาส่งมอบของใหม่ให้ชัดเจนรวมไว้ในสัญญาที่ได้แก้ไขใหม่ด้วย</a:t>
            </a:r>
          </a:p>
        </p:txBody>
      </p:sp>
      <p:pic>
        <p:nvPicPr>
          <p:cNvPr id="93188" name="รูปภาพ 3" descr="aa15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50" y="1643063"/>
            <a:ext cx="8858250" cy="485775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None/>
            </a:pPr>
            <a:r>
              <a:rPr lang="th-TH" altLang="zh-CN" sz="3600" b="1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กรม พ.ได้ทำสัญญาซื้อรถพร้อมอุปกรณ์ตรวจมะเร็งเต้านม </a:t>
            </a:r>
          </a:p>
          <a:p>
            <a:pPr>
              <a:buFont typeface="Wingdings" pitchFamily="2" charset="2"/>
              <a:buChar char="v"/>
            </a:pPr>
            <a:r>
              <a:rPr lang="th-TH" altLang="zh-CN" sz="3600" b="1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ตามสัญญาฯ ข้อ ๕.๘ กำหนดว่า </a:t>
            </a:r>
            <a:r>
              <a:rPr lang="en-US" altLang="zh-CN" sz="3600" b="1" smtClean="0">
                <a:solidFill>
                  <a:srgbClr val="002060"/>
                </a:solidFill>
                <a:latin typeface="Angsana New" pitchFamily="18" charset="-34"/>
                <a:cs typeface="FreesiaUPC" pitchFamily="34" charset="-34"/>
              </a:rPr>
              <a:t>“</a:t>
            </a:r>
            <a:r>
              <a:rPr lang="th-TH" altLang="zh-CN" sz="3600" b="1" u="sng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บริษัท ฯ </a:t>
            </a:r>
            <a:r>
              <a:rPr lang="th-TH" altLang="zh-CN" sz="3600" b="1" u="sng" smtClean="0">
                <a:solidFill>
                  <a:srgbClr val="008000"/>
                </a:solidFill>
                <a:latin typeface="Angsana New" pitchFamily="18" charset="-34"/>
                <a:cs typeface="FreesiaUPC" pitchFamily="34" charset="-34"/>
              </a:rPr>
              <a:t>จะต้องส่งมอบเครื่องรุ่นใหม่ล่าสุด</a:t>
            </a:r>
            <a:r>
              <a:rPr lang="th-TH" altLang="zh-CN" sz="3600" b="1" u="sng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ที่ผ่านการรับรองของคณะกรรมการอาหารและยาของประเทศสหรัฐอเมริกา (FDA) ในวันส่งมอบเครื่อง พร้อม Upgrade software ให้ทันสมัยตลอดระยะเวลารับประกัน</a:t>
            </a:r>
            <a:r>
              <a:rPr lang="en-US" altLang="zh-CN" sz="3600" b="1" u="sng" smtClean="0">
                <a:solidFill>
                  <a:srgbClr val="FF0000"/>
                </a:solidFill>
                <a:latin typeface="Angsana New" pitchFamily="18" charset="-34"/>
                <a:cs typeface="KodchiangUPC" pitchFamily="18" charset="-34"/>
              </a:rPr>
              <a:t>”</a:t>
            </a:r>
            <a:r>
              <a:rPr lang="th-TH" altLang="zh-CN" sz="4000" b="1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  <a:r>
              <a:rPr lang="th-TH" altLang="zh-CN" b="1" smtClean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ผู้ขายได้ส่งมอบรถพร้อมอุปกรณ์ตรวจมะเร็งเต้านม รุ่นใหม่ล่าสุดมาให้</a:t>
            </a:r>
            <a:r>
              <a:rPr lang="th-TH" altLang="zh-CN" b="1" smtClean="0">
                <a:solidFill>
                  <a:srgbClr val="00A44A"/>
                </a:solidFill>
                <a:latin typeface="Angsana New" pitchFamily="18" charset="-34"/>
                <a:cs typeface="FreesiaUPC" pitchFamily="34" charset="-34"/>
              </a:rPr>
              <a:t>โดยไม่ได้แจ้งให้กรมการแพทย์ทราบล่วงหน้าก่อน</a:t>
            </a:r>
            <a:r>
              <a:rPr lang="th-TH" altLang="zh-CN" b="1" smtClean="0">
                <a:solidFill>
                  <a:srgbClr val="660033"/>
                </a:solidFill>
                <a:latin typeface="Angsana New" pitchFamily="18" charset="-34"/>
                <a:cs typeface="FreesiaUPC" pitchFamily="34" charset="-34"/>
              </a:rPr>
              <a:t>จึงไม่ได้มีการแก้ไขสัญญาในส่วนรายละเอียดคุณลักษณะเฉพาะของเครื่องเอกซเรย์เต้านมระบบดิจิตอล</a:t>
            </a:r>
            <a:r>
              <a:rPr lang="th-TH" altLang="zh-CN" b="1" u="sng" smtClean="0">
                <a:solidFill>
                  <a:srgbClr val="FF0000"/>
                </a:solidFill>
                <a:latin typeface="Angsana New" pitchFamily="18" charset="-34"/>
                <a:cs typeface="FreesiaUPC" pitchFamily="34" charset="-34"/>
              </a:rPr>
              <a:t>  </a:t>
            </a:r>
          </a:p>
        </p:txBody>
      </p:sp>
      <p:sp>
        <p:nvSpPr>
          <p:cNvPr id="10243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8429625" y="6356350"/>
            <a:ext cx="642938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341BE3-D7FB-48A8-BFB9-E5386F2854A1}" type="slidenum">
              <a:rPr lang="en-US"/>
              <a:pPr>
                <a:defRPr/>
              </a:pPr>
              <a:t>187</a:t>
            </a:fld>
            <a:endParaRPr lang="th-TH" dirty="0"/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285750" y="214313"/>
            <a:ext cx="8858250" cy="14287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q"/>
              <a:defRPr/>
            </a:pPr>
            <a:r>
              <a:rPr lang="th-TH" altLang="zh-CN" sz="44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การตรวจรับพัสดุตามเงื่อนไขที่คู่สัญญาตกลงกัน</a:t>
            </a:r>
            <a:r>
              <a:rPr lang="th-TH" sz="44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โดยไม่ต้องแก้ไขสัญญา </a:t>
            </a:r>
            <a:endParaRPr lang="th-TH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xfrm>
            <a:off x="8572500" y="6265863"/>
            <a:ext cx="500063" cy="5207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D32D70-F1AD-4EEA-9B81-1E118DBDCAF5}" type="slidenum">
              <a:rPr lang="en-US"/>
              <a:pPr>
                <a:defRPr/>
              </a:pPr>
              <a:t>188</a:t>
            </a:fld>
            <a:endParaRPr lang="th-TH" dirty="0"/>
          </a:p>
        </p:txBody>
      </p:sp>
      <p:sp>
        <p:nvSpPr>
          <p:cNvPr id="96259" name="สี่เหลี่ยมผืนผ้า 2"/>
          <p:cNvSpPr>
            <a:spLocks noChangeArrowheads="1"/>
          </p:cNvSpPr>
          <p:nvPr/>
        </p:nvSpPr>
        <p:spPr bwMode="auto">
          <a:xfrm>
            <a:off x="357188" y="214313"/>
            <a:ext cx="8286750" cy="2492990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zh-CN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</a:p>
          <a:p>
            <a:pPr lvl="4" algn="l">
              <a:buFont typeface="Wingdings" pitchFamily="2" charset="2"/>
              <a:buChar char="ü"/>
            </a:pPr>
            <a:r>
              <a:rPr lang="th-TH" altLang="zh-CN" sz="3200" b="1" dirty="0">
                <a:latin typeface="Angsana New" pitchFamily="18" charset="-34"/>
                <a:cs typeface="FreesiaUPC" pitchFamily="34" charset="-34"/>
              </a:rPr>
              <a:t>โดย เครื่องเอ็กซเรย์ฯ ดังกล่าวยังคงเป็นยี่ห้อเดิม  </a:t>
            </a:r>
          </a:p>
          <a:p>
            <a:pPr>
              <a:buFont typeface="Wingdings" pitchFamily="2" charset="2"/>
              <a:buChar char="ü"/>
            </a:pPr>
            <a:r>
              <a:rPr lang="th-TH" altLang="zh-CN" sz="3200" b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แต่เปลี่ยนรุ่นใหม่ ซึ่งคณะกรรมการตรวจรับพัสดุ พิจารณาแล้วเห็นว่า  เครื่องเอ็กซเรย์รุ่นที่ผู้ขายติดตั้งให้นั้น  เป็นรุ่นที่มีคุณภาพโดยรวม ดีกว่ารุ่นที่กำหนดในสัญญา</a:t>
            </a:r>
            <a:r>
              <a:rPr lang="th-TH" altLang="zh-CN" sz="3200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</a:t>
            </a:r>
            <a:endParaRPr lang="th-TH" sz="3200" dirty="0">
              <a:solidFill>
                <a:srgbClr val="C00000"/>
              </a:solidFill>
              <a:latin typeface="Angsana New" pitchFamily="18" charset="-34"/>
              <a:ea typeface="SimSun" pitchFamily="2" charset="-122"/>
              <a:cs typeface="FreesiaUPC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313" y="3557588"/>
            <a:ext cx="8786812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thaiDist">
              <a:defRPr/>
            </a:pPr>
            <a:r>
              <a:rPr lang="th-TH" altLang="zh-CN" b="1" u="sng" dirty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altLang="zh-CN" b="1" u="sng" dirty="0" err="1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altLang="zh-CN" sz="3200" b="1" dirty="0">
                <a:solidFill>
                  <a:srgbClr val="002060"/>
                </a:solidFill>
                <a:cs typeface="FreesiaUPC" pitchFamily="34" charset="-34"/>
              </a:rPr>
              <a:t>กรม พ.สามารถตรวจรับพัสดุ  ดังกล่าวได้ โดยไม่ต้องแก้ไขเปลี่ยนแปลงสัญญาตามระเบียบฯ ข้อ ๑๓๖ อีกแต่อย่างใด </a:t>
            </a:r>
            <a:endParaRPr lang="th-TH" altLang="zh-CN" b="1" dirty="0">
              <a:solidFill>
                <a:srgbClr val="002060"/>
              </a:solidFill>
              <a:cs typeface="FreesiaUPC" pitchFamily="34" charset="-34"/>
            </a:endParaRPr>
          </a:p>
          <a:p>
            <a:pPr algn="thaiDist">
              <a:buFont typeface="Wingdings" pitchFamily="2" charset="2"/>
              <a:buChar char="ü"/>
              <a:defRPr/>
            </a:pPr>
            <a:r>
              <a:rPr lang="th-TH" altLang="zh-CN" sz="3200" b="1" i="1" u="sng" dirty="0">
                <a:solidFill>
                  <a:srgbClr val="FF0000"/>
                </a:solidFill>
                <a:cs typeface="FreesiaUPC" pitchFamily="34" charset="-34"/>
              </a:rPr>
              <a:t>โดยอาศัยเงื่อนไขที่คู่สัญญาตกลงกันไว้ในข้อ ๕.๘</a:t>
            </a:r>
          </a:p>
          <a:p>
            <a:pPr algn="thaiDist">
              <a:defRPr/>
            </a:pPr>
            <a:r>
              <a:rPr lang="th-TH" altLang="zh-CN" sz="3200" b="1" dirty="0">
                <a:cs typeface="FreesiaUPC" pitchFamily="34" charset="-34"/>
              </a:rPr>
              <a:t>ทั้งนี้ คณะกรรมการตรวจรับพัสดุต้องตรวจรับให้ถูกต้องครบถ้วนตรงตาม</a:t>
            </a:r>
            <a:r>
              <a:rPr lang="th-TH" altLang="zh-CN" sz="3200" b="1" dirty="0" err="1">
                <a:cs typeface="FreesiaUPC" pitchFamily="34" charset="-34"/>
              </a:rPr>
              <a:t>แค็ตตาล็</a:t>
            </a:r>
            <a:r>
              <a:rPr lang="th-TH" altLang="zh-CN" sz="3200" b="1" dirty="0">
                <a:cs typeface="FreesiaUPC" pitchFamily="34" charset="-34"/>
              </a:rPr>
              <a:t>อกของเครื่องเอ็กซเรย์รุ่นใหม่ที่ผู้ขายส่งให้ </a:t>
            </a:r>
            <a:endParaRPr lang="th-TH" sz="4400" b="1" dirty="0">
              <a:cs typeface="FreesiaUPC" pitchFamily="34" charset="-34"/>
            </a:endParaRPr>
          </a:p>
        </p:txBody>
      </p:sp>
      <p:sp>
        <p:nvSpPr>
          <p:cNvPr id="5" name="ลูกศรลง 4"/>
          <p:cNvSpPr/>
          <p:nvPr/>
        </p:nvSpPr>
        <p:spPr>
          <a:xfrm rot="19587045">
            <a:off x="571500" y="142875"/>
            <a:ext cx="571500" cy="785813"/>
          </a:xfrm>
          <a:prstGeom prst="downArrow">
            <a:avLst/>
          </a:prstGeom>
          <a:solidFill>
            <a:srgbClr val="00A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ดาว 5 แฉก 5"/>
          <p:cNvSpPr/>
          <p:nvPr/>
        </p:nvSpPr>
        <p:spPr>
          <a:xfrm>
            <a:off x="285750" y="3000375"/>
            <a:ext cx="1000125" cy="6429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71438"/>
            <a:ext cx="8715375" cy="857250"/>
          </a:xfrm>
          <a:solidFill>
            <a:srgbClr val="A5FDCF"/>
          </a:solidFill>
          <a:ln w="57150">
            <a:solidFill>
              <a:srgbClr val="9933FF"/>
            </a:solidFill>
          </a:ln>
        </p:spPr>
        <p:txBody>
          <a:bodyPr/>
          <a:lstStyle/>
          <a:p>
            <a:pPr eaLnBrk="1" hangingPunct="1"/>
            <a:r>
              <a:rPr lang="th-TH" sz="4000" b="1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การแก้ไขสัญญา เพื่อเปลี่ยนหลักประกันสัญญา กระทำได้</a:t>
            </a:r>
            <a:endParaRPr lang="th-TH" b="1" smtClean="0">
              <a:solidFill>
                <a:srgbClr val="C00000"/>
              </a:solidFill>
              <a:latin typeface="Cordia New" pitchFamily="34" charset="-34"/>
              <a:cs typeface="FreesiaUPC" pitchFamily="34" charset="-34"/>
            </a:endParaRPr>
          </a:p>
        </p:txBody>
      </p:sp>
      <p:sp>
        <p:nvSpPr>
          <p:cNvPr id="23142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71563"/>
            <a:ext cx="8750300" cy="5561012"/>
          </a:xfrm>
          <a:solidFill>
            <a:schemeClr val="bg1"/>
          </a:solidFill>
          <a:ln w="76200" cmpd="tri">
            <a:solidFill>
              <a:srgbClr val="990000"/>
            </a:solidFill>
          </a:ln>
        </p:spPr>
        <p:txBody>
          <a:bodyPr rtlCol="0">
            <a:normAutofit lnSpcReduction="10000"/>
          </a:bodyPr>
          <a:lstStyle/>
          <a:p>
            <a:pPr marL="268288" indent="-268288" algn="ctr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i="1" u="sng" dirty="0" smtClean="0">
                <a:solidFill>
                  <a:srgbClr val="990000"/>
                </a:solidFill>
                <a:latin typeface="Cordia New" pitchFamily="34" charset="-34"/>
                <a:cs typeface="FreesiaUPC" pitchFamily="34" charset="-34"/>
              </a:rPr>
              <a:t>คู่สัญญาขอเปลี่ยนหลักประกันสัญญา เป็นอย่างใดตามข้อ ๑๔๑(๑)-(๔)ย่อมแก้ไขสัญญาได้ ทางราชการมิได้เสียประโยชน์</a:t>
            </a:r>
          </a:p>
          <a:p>
            <a:pPr marL="268288" indent="-26828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 smtClean="0">
                <a:latin typeface="Cordia New" pitchFamily="34" charset="-34"/>
                <a:cs typeface="FreesiaUPC" pitchFamily="34" charset="-34"/>
              </a:rPr>
              <a:t>เนื่องจากระเบียบข้อ ๑๔๑ กำหนดว่า </a:t>
            </a:r>
            <a:r>
              <a:rPr lang="th-TH" sz="3600" b="1" u="sng" dirty="0" smtClean="0">
                <a:latin typeface="Cordia New" pitchFamily="34" charset="-34"/>
                <a:cs typeface="FreesiaUPC" pitchFamily="34" charset="-34"/>
              </a:rPr>
              <a:t>“หลักประกันซอง           หรือหลักประกันสัญญา  </a:t>
            </a:r>
            <a:r>
              <a:rPr lang="th-TH" sz="3600" b="1" u="sng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ให้ใช้หลักประกันอย่างหนึ่ง  อย่างใด ดังต่อไปนี้</a:t>
            </a:r>
            <a:r>
              <a:rPr lang="th-TH" sz="3600" b="1" dirty="0" smtClean="0">
                <a:solidFill>
                  <a:srgbClr val="0000CC"/>
                </a:solidFill>
                <a:latin typeface="Cordia New" pitchFamily="34" charset="-34"/>
                <a:cs typeface="FreesiaUPC" pitchFamily="34" charset="-34"/>
              </a:rPr>
              <a:t>	</a:t>
            </a:r>
          </a:p>
          <a:p>
            <a:pPr marL="1068388" lvl="2" indent="-26828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" pitchFamily="2" charset="2"/>
              </a:rPr>
              <a:t>เงินสด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</a:rPr>
              <a:t> /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เช็ค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ที่ธนาคารเซ็นสั่งจ่ายซึ่งเป็นเช็คลงวันที่ใช้เช็คนั้น ชำระต่อเจ้าหน้าที่ หรือก่อนวันนั้นไม่เกิน ๓ วันทำการ/  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หนังสือค้ำประกันของธนาคาร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ภายในประเทศตามตัวอย่างที่ </a:t>
            </a:r>
            <a:r>
              <a:rPr lang="th-TH" sz="3200" b="1" dirty="0" err="1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กวพ.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กำหนด/  </a:t>
            </a:r>
            <a:r>
              <a:rPr lang="th-TH" sz="3200" b="1" i="1" dirty="0" smtClean="0">
                <a:solidFill>
                  <a:srgbClr val="003E1C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หนังสือค้ำประกันของบริษัทเงินทุน</a:t>
            </a:r>
            <a:r>
              <a:rPr lang="th-TH" sz="3200" b="1" dirty="0" smtClean="0"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หลักทรัพย์ตามรายชื่อที่ธปท.แจ้งเวียน/   </a:t>
            </a:r>
            <a:r>
              <a:rPr lang="th-TH" sz="3200" b="1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2" pitchFamily="18" charset="2"/>
              </a:rPr>
              <a:t>พันธบัตรรัฐบาลไทย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FA51C7-6087-45DD-ABF8-9D89A753B983}" type="slidenum">
              <a:rPr lang="en-US"/>
              <a:pPr>
                <a:defRPr/>
              </a:pPr>
              <a:t>189</a:t>
            </a:fld>
            <a:endParaRPr lang="th-TH"/>
          </a:p>
        </p:txBody>
      </p:sp>
      <p:sp>
        <p:nvSpPr>
          <p:cNvPr id="4" name="ลูกศรขวา 3"/>
          <p:cNvSpPr/>
          <p:nvPr/>
        </p:nvSpPr>
        <p:spPr>
          <a:xfrm rot="2885558">
            <a:off x="454025" y="2179638"/>
            <a:ext cx="642937" cy="35718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pic>
        <p:nvPicPr>
          <p:cNvPr id="98310" name="รูปภาพ 5" descr="1-1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8"/>
            <a:ext cx="50006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B0872705-D532-4746-99F1-FCF59AF20336}" type="slidenum">
              <a:rPr lang="en-US" smtClean="0"/>
              <a:pPr>
                <a:defRPr/>
              </a:pPr>
              <a:t>190</a:t>
            </a:fld>
            <a:endParaRPr lang="th-TH"/>
          </a:p>
        </p:txBody>
      </p:sp>
      <p:sp>
        <p:nvSpPr>
          <p:cNvPr id="3" name="วงรี 2"/>
          <p:cNvSpPr/>
          <p:nvPr/>
        </p:nvSpPr>
        <p:spPr>
          <a:xfrm>
            <a:off x="1571625" y="71438"/>
            <a:ext cx="5929313" cy="3429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solidFill>
                  <a:srgbClr val="FFFF00"/>
                </a:solidFill>
                <a:cs typeface="FreesiaUPC" pitchFamily="34" charset="-34"/>
              </a:rPr>
              <a:t>ข้อควรระวัง </a:t>
            </a:r>
          </a:p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การเปลี่ยนหลักประกันสัญญา ที่เป็นหนังสือค้ำประกันธนาคาร หรือของบริษัทเงินทุนหลักทรัพย์</a:t>
            </a: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142875" y="3500438"/>
            <a:ext cx="8858250" cy="3143250"/>
          </a:xfrm>
          <a:prstGeom prst="round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ให้ตรวจสอบข้อเท็จจริงว่า... การเปลี่ยนหลักประกัน</a:t>
            </a:r>
          </a:p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เกิดจากหลักประกันเดิม มีการปลอมแปลงเอกสาร หรือ      ทำเอกสารอันเป็นเท็จ หรือกระทำโดยปราศจากอำนาจ หรือไม่ หากเป็นกรณีดังกล่าวให้หารือไปยัง</a:t>
            </a:r>
          </a:p>
          <a:p>
            <a:pPr algn="ctr">
              <a:defRPr/>
            </a:pPr>
            <a:r>
              <a:rPr lang="th-TH" sz="4000" b="1" dirty="0">
                <a:cs typeface="FreesiaUPC" pitchFamily="34" charset="-34"/>
              </a:rPr>
              <a:t>สำนักงานอัยการสูงสุด ต่อไป</a:t>
            </a:r>
            <a:endParaRPr lang="th-TH" sz="4000" b="1" dirty="0"/>
          </a:p>
        </p:txBody>
      </p:sp>
      <p:pic>
        <p:nvPicPr>
          <p:cNvPr id="99333" name="รูปภาพ 4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3"/>
            <a:ext cx="15287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มุมมน 5"/>
          <p:cNvSpPr/>
          <p:nvPr/>
        </p:nvSpPr>
        <p:spPr>
          <a:xfrm>
            <a:off x="857250" y="857250"/>
            <a:ext cx="8001000" cy="5786438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36867" name="ชื่อเรื่อง 1"/>
          <p:cNvSpPr>
            <a:spLocks noGrp="1"/>
          </p:cNvSpPr>
          <p:nvPr>
            <p:ph type="title"/>
          </p:nvPr>
        </p:nvSpPr>
        <p:spPr>
          <a:xfrm>
            <a:off x="1143000" y="214313"/>
            <a:ext cx="7786688" cy="2500312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16200000" scaled="1"/>
          </a:gradFill>
          <a:ln w="38100">
            <a:solidFill>
              <a:srgbClr val="00B05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latin typeface="Browallia New" pitchFamily="34" charset="-34"/>
                <a:cs typeface="FreesiaUPC" pitchFamily="34" charset="-34"/>
              </a:rPr>
              <a:t>ใคร</a:t>
            </a:r>
            <a:r>
              <a:rPr lang="en-US" b="1" dirty="0" smtClean="0">
                <a:latin typeface="Browallia New" pitchFamily="34" charset="-34"/>
                <a:cs typeface="FreesiaUPC" pitchFamily="34" charset="-34"/>
              </a:rPr>
              <a:t> ?</a:t>
            </a:r>
            <a:r>
              <a:rPr lang="th-TH" b="1" dirty="0" smtClean="0">
                <a:latin typeface="Browallia New" pitchFamily="34" charset="-34"/>
                <a:cs typeface="FreesiaUPC" pitchFamily="34" charset="-34"/>
              </a:rPr>
              <a:t> </a:t>
            </a:r>
            <a:br>
              <a:rPr lang="th-TH" b="1" dirty="0" smtClean="0">
                <a:latin typeface="Browallia New" pitchFamily="34" charset="-34"/>
                <a:cs typeface="FreesiaUPC" pitchFamily="34" charset="-34"/>
              </a:rPr>
            </a:br>
            <a:r>
              <a:rPr lang="th-TH" b="1" dirty="0" smtClean="0">
                <a:latin typeface="Browallia New" pitchFamily="34" charset="-34"/>
                <a:cs typeface="FreesiaUPC" pitchFamily="34" charset="-34"/>
              </a:rPr>
              <a:t>เป็นผู้เสนอความเห็นต่อหัวหน้าส่วนราชการ เพื่อ แก้ไข/เปลี่ยนแปลงสัญญา หรือข้อตกลง การงด ลดค่าปรับ/ขยายเวลาสัญญา/ข้อตกลง</a:t>
            </a:r>
          </a:p>
        </p:txBody>
      </p:sp>
      <p:sp>
        <p:nvSpPr>
          <p:cNvPr id="233476" name="ตัวยึดเนื้อหา 4"/>
          <p:cNvSpPr>
            <a:spLocks noGrp="1"/>
          </p:cNvSpPr>
          <p:nvPr>
            <p:ph idx="1"/>
          </p:nvPr>
        </p:nvSpPr>
        <p:spPr>
          <a:xfrm>
            <a:off x="1071563" y="2928938"/>
            <a:ext cx="7786687" cy="3500437"/>
          </a:xfrm>
          <a:solidFill>
            <a:srgbClr val="FFF7DD"/>
          </a:solid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smtClean="0">
                <a:solidFill>
                  <a:srgbClr val="FF0000"/>
                </a:solidFill>
                <a:cs typeface="FreesiaUPC" pitchFamily="34" charset="-34"/>
              </a:rPr>
              <a:t>หนังสือแจ้งเวียนของสำนักนายกรัฐมนตรี ที่ นร (กวพ) ๑๓๐๕/ว ๑๑๙๔๘ ลว.๑๓ ธันวาคม </a:t>
            </a:r>
            <a:r>
              <a:rPr lang="th-TH" sz="3600" b="1" smtClean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๒๕๔๓          ข้อ ๓ กำหนดให้เป็นหน้าที่ของ </a:t>
            </a:r>
            <a:r>
              <a:rPr lang="en-US" sz="3600" b="1" smtClean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:-</a:t>
            </a:r>
            <a:endParaRPr lang="th-TH" sz="3600" b="1" smtClean="0">
              <a:solidFill>
                <a:srgbClr val="FF0000"/>
              </a:solidFill>
              <a:latin typeface="Browallia New" pitchFamily="34" charset="-34"/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th-TH" sz="3600" b="1" smtClean="0">
                <a:solidFill>
                  <a:srgbClr val="FF0000"/>
                </a:solidFill>
                <a:latin typeface="Browallia New" pitchFamily="34" charset="-34"/>
                <a:cs typeface="FreesiaUPC" pitchFamily="34" charset="-34"/>
              </a:rPr>
              <a:t>“</a:t>
            </a:r>
            <a:r>
              <a:rPr lang="th-TH" sz="3600" b="1" smtClean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คณะกรรมการตรวจรับพัสดุ  หรือ</a:t>
            </a: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th-TH" sz="3600" b="1" smtClean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  </a:t>
            </a:r>
            <a:r>
              <a:rPr lang="th-TH" sz="3600" b="1" smtClean="0">
                <a:solidFill>
                  <a:srgbClr val="006600"/>
                </a:solidFill>
                <a:latin typeface="Browallia New" pitchFamily="34" charset="-34"/>
                <a:cs typeface="FreesiaUPC" pitchFamily="34" charset="-34"/>
              </a:rPr>
              <a:t>คณะกรรมการตรวจการจ้าง</a:t>
            </a:r>
            <a:endParaRPr lang="th-TH" sz="3600" b="1" smtClean="0">
              <a:solidFill>
                <a:srgbClr val="002060"/>
              </a:solidFill>
              <a:latin typeface="Browallia New" pitchFamily="34" charset="-34"/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smtClean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 แล้วแต่กรณีเป็นผู้เสนอความเห็นในแต่ละครั้งด้วย”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EDBC9C-B8CC-48FD-9134-A7F1B903251B}" type="slidenum">
              <a:rPr lang="en-US"/>
              <a:pPr>
                <a:defRPr/>
              </a:pPr>
              <a:t>191</a:t>
            </a:fld>
            <a:endParaRPr lang="th-TH"/>
          </a:p>
        </p:txBody>
      </p:sp>
      <p:pic>
        <p:nvPicPr>
          <p:cNvPr id="102406" name="Picture 5" descr="C:\Program Files\Microsoft Office\MEDIA\CAGCAT10\j029755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75"/>
            <a:ext cx="1195388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0"/>
            <a:ext cx="7772400" cy="1571625"/>
            <a:chOff x="192" y="144"/>
            <a:chExt cx="4896" cy="960"/>
          </a:xfrm>
        </p:grpSpPr>
        <p:sp>
          <p:nvSpPr>
            <p:cNvPr id="103432" name="Rectangle 3"/>
            <p:cNvSpPr>
              <a:spLocks noChangeArrowheads="1"/>
            </p:cNvSpPr>
            <p:nvPr/>
          </p:nvSpPr>
          <p:spPr bwMode="auto">
            <a:xfrm>
              <a:off x="240" y="144"/>
              <a:ext cx="480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3" name="Rectangle 4"/>
            <p:cNvSpPr>
              <a:spLocks noChangeArrowheads="1"/>
            </p:cNvSpPr>
            <p:nvPr/>
          </p:nvSpPr>
          <p:spPr bwMode="auto">
            <a:xfrm>
              <a:off x="192" y="240"/>
              <a:ext cx="4896" cy="777"/>
            </a:xfrm>
            <a:prstGeom prst="rect">
              <a:avLst/>
            </a:prstGeom>
            <a:solidFill>
              <a:srgbClr val="FF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tabLst>
                  <a:tab pos="3228975" algn="l"/>
                </a:tabLst>
              </a:pPr>
              <a:r>
                <a:rPr lang="th-TH" sz="4800" b="1">
                  <a:latin typeface="Browallia New" pitchFamily="34" charset="-34"/>
                  <a:cs typeface="EucrosiaUPC" pitchFamily="18" charset="-34"/>
                </a:rPr>
                <a:t>การงด  ลดค่าปรับ  หรือการขยายเวลา</a:t>
              </a:r>
              <a:br>
                <a:rPr lang="th-TH" sz="4800" b="1">
                  <a:latin typeface="Browallia New" pitchFamily="34" charset="-34"/>
                  <a:cs typeface="EucrosiaUPC" pitchFamily="18" charset="-34"/>
                </a:rPr>
              </a:br>
              <a:r>
                <a:rPr lang="th-TH" sz="4800" b="1">
                  <a:latin typeface="Browallia New" pitchFamily="34" charset="-34"/>
                  <a:cs typeface="EucrosiaUPC" pitchFamily="18" charset="-34"/>
                </a:rPr>
                <a:t>ทำการตามสัญญา     (ข้อ๑๓๙)</a:t>
              </a:r>
              <a:endParaRPr lang="th-TH" sz="4400" b="1">
                <a:latin typeface="Browallia New" pitchFamily="34" charset="-34"/>
                <a:cs typeface="EucrosiaUPC" pitchFamily="18" charset="-34"/>
              </a:endParaRPr>
            </a:p>
          </p:txBody>
        </p:sp>
      </p:grp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285750" y="1571625"/>
            <a:ext cx="8858250" cy="21005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eaLnBrk="0" hangingPunct="0">
              <a:lnSpc>
                <a:spcPct val="90000"/>
              </a:lnSpc>
              <a:defRPr/>
            </a:pPr>
            <a:r>
              <a:rPr lang="th-TH" sz="3600" b="1" u="sng" dirty="0">
                <a:solidFill>
                  <a:srgbClr val="C00000"/>
                </a:solidFill>
                <a:latin typeface="Browallia New" pitchFamily="34" charset="-34"/>
                <a:cs typeface="Browallia New" pitchFamily="34" charset="-34"/>
              </a:rPr>
              <a:t>ให้พิจารณาได้เฉพาะเหตุดังต่อไปนี้</a:t>
            </a:r>
          </a:p>
          <a:p>
            <a:pPr lvl="2" eaLnBrk="0" hangingPunct="0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2060"/>
                </a:solidFill>
                <a:latin typeface="Browallia New" pitchFamily="34" charset="-34"/>
                <a:cs typeface="EucrosiaUPC" pitchFamily="18" charset="-34"/>
              </a:rPr>
              <a:t>(</a:t>
            </a:r>
            <a:r>
              <a:rPr lang="th-TH" sz="36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๑) เหตุเกิดจากความผิด/ความบกพร่องของส่วนราชการ (๒)  เหตุสุดวิสัย	</a:t>
            </a:r>
          </a:p>
          <a:p>
            <a:pPr lvl="2" eaLnBrk="0" hangingPunct="0">
              <a:lnSpc>
                <a:spcPct val="90000"/>
              </a:lnSpc>
              <a:defRPr/>
            </a:pPr>
            <a:r>
              <a:rPr lang="th-TH" sz="3600" b="1" dirty="0">
                <a:solidFill>
                  <a:srgbClr val="002060"/>
                </a:solidFill>
                <a:latin typeface="Browallia New" pitchFamily="34" charset="-34"/>
                <a:cs typeface="FreesiaUPC" pitchFamily="34" charset="-34"/>
              </a:rPr>
              <a:t>(๓) เหตุเกิดจากพฤติการณ์ ที่คู่สัญญาไม่ต้องรับผิด</a:t>
            </a:r>
          </a:p>
        </p:txBody>
      </p:sp>
      <p:sp>
        <p:nvSpPr>
          <p:cNvPr id="103428" name="Rectangle 6"/>
          <p:cNvSpPr>
            <a:spLocks noChangeArrowheads="1"/>
          </p:cNvSpPr>
          <p:nvPr/>
        </p:nvSpPr>
        <p:spPr bwMode="auto">
          <a:xfrm>
            <a:off x="285750" y="3571875"/>
            <a:ext cx="8572500" cy="2585323"/>
          </a:xfrm>
          <a:prstGeom prst="rect">
            <a:avLst/>
          </a:prstGeom>
          <a:solidFill>
            <a:srgbClr val="C7FFAB"/>
          </a:solidFill>
          <a:ln w="9525">
            <a:solidFill>
              <a:srgbClr val="0099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eaLnBrk="0" hangingPunct="0">
              <a:lnSpc>
                <a:spcPct val="90000"/>
              </a:lnSpc>
            </a:pPr>
            <a:r>
              <a:rPr lang="th-TH" sz="3600" b="1" u="sng" dirty="0">
                <a:solidFill>
                  <a:srgbClr val="CC0066"/>
                </a:solidFill>
                <a:latin typeface="Browallia New" pitchFamily="34" charset="-34"/>
                <a:cs typeface="FreesiaUPC" pitchFamily="34" charset="-34"/>
              </a:rPr>
              <a:t>เงื่อนไข</a:t>
            </a:r>
          </a:p>
          <a:p>
            <a:pPr marL="273050" lvl="3" indent="82550" algn="l" eaLnBrk="0" hangingPunct="0">
              <a:lnSpc>
                <a:spcPct val="90000"/>
              </a:lnSpc>
              <a:buFontTx/>
              <a:buChar char="•"/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คู่สัญญาของทางราชการจะต้องมีหนังสือแจ้งเหตุ       </a:t>
            </a:r>
          </a:p>
          <a:p>
            <a:pPr marL="273050" lvl="3" indent="-95250" algn="l" eaLnBrk="0" hangingPunct="0">
              <a:lnSpc>
                <a:spcPct val="90000"/>
              </a:lnSpc>
            </a:pP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   ที่เกิดขึ้นตาม ข้อ ๑๓๙ (๒)หรือ(๓) ให้</a:t>
            </a:r>
            <a:r>
              <a:rPr lang="th-TH" sz="3600" b="1" dirty="0" smtClean="0">
                <a:latin typeface="Browallia New" pitchFamily="34" charset="-34"/>
                <a:cs typeface="FreesiaUPC" pitchFamily="34" charset="-34"/>
              </a:rPr>
              <a:t>ทราบภายใน 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๑๕ วัน นับแต่</a:t>
            </a:r>
            <a:r>
              <a:rPr lang="th-TH" sz="3600" b="1" dirty="0" smtClean="0">
                <a:latin typeface="Browallia New" pitchFamily="34" charset="-34"/>
                <a:cs typeface="FreesiaUPC" pitchFamily="34" charset="-34"/>
              </a:rPr>
              <a:t>เหตุนับ</a:t>
            </a:r>
            <a:r>
              <a:rPr lang="th-TH" sz="3600" b="1" dirty="0">
                <a:latin typeface="Browallia New" pitchFamily="34" charset="-34"/>
                <a:cs typeface="FreesiaUPC" pitchFamily="34" charset="-34"/>
              </a:rPr>
              <a:t>แต่เหตุสิ้นสุด</a:t>
            </a:r>
          </a:p>
          <a:p>
            <a:pPr lvl="3" eaLnBrk="0" hangingPunct="0">
              <a:lnSpc>
                <a:spcPct val="90000"/>
              </a:lnSpc>
              <a:buFontTx/>
              <a:buChar char="•"/>
            </a:pPr>
            <a:r>
              <a:rPr lang="th-TH" sz="3600" b="1" dirty="0">
                <a:solidFill>
                  <a:srgbClr val="990000"/>
                </a:solidFill>
                <a:latin typeface="Browallia New" pitchFamily="34" charset="-34"/>
                <a:cs typeface="Browallia New" pitchFamily="34" charset="-34"/>
              </a:rPr>
              <a:t>ให้พิจารณาให้ตามจำนวนวันที่มีเหตุเกิดขึ้นจริง</a:t>
            </a:r>
            <a:endParaRPr lang="th-TH" b="1" dirty="0">
              <a:solidFill>
                <a:srgbClr val="99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3429" name="Rectangle 7"/>
          <p:cNvSpPr>
            <a:spLocks noChangeArrowheads="1"/>
          </p:cNvSpPr>
          <p:nvPr/>
        </p:nvSpPr>
        <p:spPr bwMode="auto">
          <a:xfrm>
            <a:off x="285750" y="6172200"/>
            <a:ext cx="8572500" cy="547842"/>
          </a:xfrm>
          <a:prstGeom prst="rect">
            <a:avLst/>
          </a:prstGeom>
          <a:solidFill>
            <a:srgbClr val="FFFF66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2" algn="l" eaLnBrk="0" hangingPunct="0">
              <a:lnSpc>
                <a:spcPct val="90000"/>
              </a:lnSpc>
            </a:pPr>
            <a:r>
              <a:rPr lang="th-TH" sz="3200" b="1" u="sng" dirty="0">
                <a:solidFill>
                  <a:srgbClr val="CC0066"/>
                </a:solidFill>
                <a:latin typeface="Browallia New" pitchFamily="34" charset="-34"/>
                <a:cs typeface="Browallia New" pitchFamily="34" charset="-34"/>
              </a:rPr>
              <a:t>อำนาจอนุมัติ</a:t>
            </a:r>
            <a:r>
              <a:rPr lang="th-TH" sz="3200" b="1" dirty="0"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-</a:t>
            </a:r>
            <a:r>
              <a:rPr lang="th-TH" sz="3200" b="1" dirty="0" smtClean="0">
                <a:latin typeface="Browallia New" pitchFamily="34" charset="-34"/>
                <a:cs typeface="FreesiaUPC" pitchFamily="34" charset="-34"/>
              </a:rPr>
              <a:t>หัวหน้า</a:t>
            </a:r>
            <a:r>
              <a:rPr lang="th-TH" sz="3200" b="1" dirty="0">
                <a:latin typeface="Browallia New" pitchFamily="34" charset="-34"/>
                <a:cs typeface="FreesiaUPC" pitchFamily="34" charset="-34"/>
              </a:rPr>
              <a:t>ส่วน</a:t>
            </a:r>
            <a:r>
              <a:rPr lang="th-TH" sz="3200" b="1" u="sng" dirty="0">
                <a:latin typeface="Browallia New" pitchFamily="34" charset="-34"/>
                <a:cs typeface="FreesiaUPC" pitchFamily="34" charset="-34"/>
              </a:rPr>
              <a:t>ราชการ</a:t>
            </a:r>
          </a:p>
        </p:txBody>
      </p:sp>
      <p:pic>
        <p:nvPicPr>
          <p:cNvPr id="103430" name="Picture 9" descr="C:\Program Files\Microsoft Office\MEDIA\CAGCAT10\j0302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9563" y="214313"/>
            <a:ext cx="121443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053C1F-6965-4EA4-8514-93B653A93145}" type="slidenum">
              <a:rPr lang="en-US"/>
              <a:pPr>
                <a:defRPr/>
              </a:pPr>
              <a:t>192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0"/>
            <a:ext cx="8929688" cy="1868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th-TH" sz="4000" b="1" dirty="0" smtClean="0">
                <a:cs typeface="FreesiaUPC" pitchFamily="34" charset="-34"/>
              </a:rPr>
              <a:t/>
            </a:r>
            <a:br>
              <a:rPr lang="th-TH" sz="4000" b="1" dirty="0" smtClean="0">
                <a:cs typeface="FreesiaUPC" pitchFamily="34" charset="-34"/>
              </a:rPr>
            </a:br>
            <a:r>
              <a:rPr lang="th-TH" sz="4000" b="1" dirty="0" smtClean="0">
                <a:cs typeface="FreesiaUPC" pitchFamily="34" charset="-34"/>
              </a:rPr>
              <a:t>การนับระยะเวลาตามระเบียบฯพัสดุ </a:t>
            </a: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ให้นับวันรุ่งขึ้น  </a:t>
            </a:r>
            <a:r>
              <a:rPr lang="th-TH" sz="4000" b="1" dirty="0" smtClean="0">
                <a:cs typeface="FreesiaUPC" pitchFamily="34" charset="-34"/>
              </a:rPr>
              <a:t/>
            </a:r>
            <a:br>
              <a:rPr lang="th-TH" sz="4000" b="1" dirty="0" smtClean="0">
                <a:cs typeface="FreesiaUPC" pitchFamily="34" charset="-34"/>
              </a:rPr>
            </a:br>
            <a:r>
              <a:rPr lang="th-TH" sz="4000" b="1" dirty="0" smtClean="0">
                <a:solidFill>
                  <a:srgbClr val="E200A7"/>
                </a:solidFill>
                <a:cs typeface="FreesiaUPC" pitchFamily="34" charset="-34"/>
              </a:rPr>
              <a:t>ตามประมวลกฎหมายแพ่งและพาณิชย์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 </a:t>
            </a:r>
            <a:b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</a:br>
            <a:r>
              <a:rPr lang="th-TH" sz="3200" b="1" dirty="0" smtClean="0">
                <a:solidFill>
                  <a:srgbClr val="FF0000"/>
                </a:solidFill>
                <a:cs typeface="FreesiaUPC" pitchFamily="34" charset="-34"/>
              </a:rPr>
              <a:t>(การนับวันปรับ งด ลดค่าปรับ หรือ ขยายเวลาสัญญา)</a:t>
            </a:r>
            <a:r>
              <a:rPr lang="th-TH" sz="3200" b="1" dirty="0" smtClean="0">
                <a:cs typeface="FreesiaUPC" pitchFamily="34" charset="-34"/>
              </a:rPr>
              <a:t/>
            </a:r>
            <a:br>
              <a:rPr lang="th-TH" sz="3200" b="1" dirty="0" smtClean="0">
                <a:cs typeface="FreesiaUPC" pitchFamily="34" charset="-34"/>
              </a:rPr>
            </a:br>
            <a:endParaRPr lang="th-TH" sz="4000" b="1" dirty="0"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2000250"/>
            <a:ext cx="8715375" cy="4500563"/>
          </a:xfrm>
          <a:solidFill>
            <a:srgbClr val="FFFFCC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th-TH" b="1" dirty="0" smtClean="0">
                <a:cs typeface="FreesiaUPC" pitchFamily="34" charset="-34"/>
              </a:rPr>
              <a:t>เช่น  คณะรัฐมนตรีมีมติให้ความช่วยเหลือผู้ประกอบการก่อสร้าง โดยให้ยื่นคำร้องขอต่อส่วนราชการคู่สัญญา ภายใน ๖๐ วันนับแต่คณะรัฐมนตรีมีมติเมื่อวันที่ ๑๗ มิถุนายน ๒๕๕๑</a:t>
            </a:r>
          </a:p>
          <a:p>
            <a:pPr>
              <a:defRPr/>
            </a:pPr>
            <a:r>
              <a:rPr lang="th-TH" sz="3600" b="1" i="1" u="sng" dirty="0" smtClean="0">
                <a:solidFill>
                  <a:srgbClr val="660033"/>
                </a:solidFill>
                <a:cs typeface="FreesiaUPC" pitchFamily="34" charset="-34"/>
              </a:rPr>
              <a:t>วิธีนับ   </a:t>
            </a:r>
            <a:r>
              <a:rPr lang="th-TH" b="1" dirty="0" smtClean="0">
                <a:solidFill>
                  <a:srgbClr val="000066"/>
                </a:solidFill>
                <a:cs typeface="FreesiaUPC" pitchFamily="34" charset="-34"/>
              </a:rPr>
              <a:t>ให้เริ่มนับถัดจากวันที่ครม.มีมติ กล่าวคือ เริ่มนับวันที่ ๑๘ มิถุนายน ๒๕๕๑ เป็นวันแรก ครบ ๖๐ วัน ในวันที่ ๑๖ สิงหาคม ๒๕๕๑ ซึ่งเป็นวันสิ้นสุดเวลาการยื่นคำขอ เมื่อ</a:t>
            </a:r>
            <a:r>
              <a:rPr lang="th-TH" b="1" i="1" dirty="0" smtClean="0">
                <a:solidFill>
                  <a:srgbClr val="FF0066"/>
                </a:solidFill>
                <a:cs typeface="FreesiaUPC" pitchFamily="34" charset="-34"/>
              </a:rPr>
              <a:t>ปรากฏว่าตรงกับวันเสาร์ ซึ่งเป็นวันหยุดราชการ จึงต้องถือว่าวันเปิดทำการวันแรก คือวันจันทร์ที่ ๑๘ สิงหาคม ๒๕๕๑ เป็นวันสุดท้ายของการยื่น</a:t>
            </a:r>
            <a:r>
              <a:rPr lang="th-TH" b="1" dirty="0" smtClean="0">
                <a:solidFill>
                  <a:srgbClr val="FF0066"/>
                </a:solidFill>
                <a:cs typeface="FreesiaUPC" pitchFamily="34" charset="-34"/>
              </a:rPr>
              <a:t>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หากหนังสือมาถึงส่วนราชการวันที่ ๑๘ ต้องถือว่ายื่นมาภายในกำหนดเวลา</a:t>
            </a: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8C6D60-3F13-42F2-86E0-4450A28BBB76}" type="slidenum">
              <a:rPr lang="en-US" smtClean="0"/>
              <a:pPr>
                <a:defRPr/>
              </a:pPr>
              <a:t>193</a:t>
            </a:fld>
            <a:endParaRPr lang="th-TH"/>
          </a:p>
        </p:txBody>
      </p:sp>
      <p:pic>
        <p:nvPicPr>
          <p:cNvPr id="104453" name="รูปภาพ 4" descr="1-1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714375"/>
            <a:ext cx="1162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786813" cy="1785938"/>
          </a:xfrm>
          <a:solidFill>
            <a:srgbClr val="FFFF00"/>
          </a:solidFill>
          <a:ln w="5715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2F2FFF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(กรณีศึกษา) </a:t>
            </a:r>
            <a:r>
              <a:rPr lang="th-TH" b="1" dirty="0" smtClean="0">
                <a:cs typeface="FreesiaUPC" pitchFamily="34" charset="-34"/>
              </a:rPr>
              <a:t>การพิจารณาอนุมัติให้งด/ ลดค่าปรับ                            หรือการขยายระยะเวลาสัญญา                                    ไม่ต้องทำสัญญาแก้ไขเพิ่มเติม</a:t>
            </a:r>
            <a:endParaRPr lang="en-US" b="1" dirty="0" smtClean="0">
              <a:cs typeface="FreesiaUPC" pitchFamily="34" charset="-34"/>
            </a:endParaRPr>
          </a:p>
        </p:txBody>
      </p:sp>
      <p:sp>
        <p:nvSpPr>
          <p:cNvPr id="23552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2071688"/>
            <a:ext cx="8715375" cy="4643437"/>
          </a:xfr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u="sng" dirty="0" smtClean="0">
                <a:solidFill>
                  <a:srgbClr val="FF0000"/>
                </a:solidFill>
                <a:cs typeface="FreesiaUPC" pitchFamily="34" charset="-34"/>
              </a:rPr>
              <a:t>วิธีปฏิบัติ     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เมื่อหัวหน้าส่วนราชการพิจารณาให้งด หรือลดค่าปรับ หรืออนุมัติให้คู่สัญญาขยายระยะเวลาการส่งมอบพัสดุหรืองานจ้างตามสัญญาแล้ว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ข้อควรจำ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ส่วนราชการไม่จำต้องแก้ไขสัญญาเพิ่มเติมแต่อย่างใด             เนื่องจากเป็นสัญญาฝ่ายเดียว ไม่จำต้องให้คู่สัญญายินยอม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เพียงแต่ให้เจ้าหน้าที่พัสดุนำคำอนุมัติให้แก้ไขสัญญาของหน.ส่วนราชการแนบติดไว้ในสัญญา พร้อมกับแจ้งให้คู่สัญญาทราบการงด /ลดค่าปรับ /หรือการขยายเวลาว่าอายุสัญญาสิ้นสุดเมื่อใด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cs typeface="FreesiaUPC" pitchFamily="34" charset="-34"/>
              </a:rPr>
              <a:t>เพื่อให้คู่สัญญาทราบเท่านั้น</a:t>
            </a:r>
            <a:endParaRPr lang="en-US" sz="3600" b="1" i="1" u="sng" dirty="0" smtClean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EC201-9B7C-4AFD-8271-4481D3771722}" type="slidenum">
              <a:rPr lang="en-US"/>
              <a:pPr>
                <a:defRPr/>
              </a:pPr>
              <a:t>194</a:t>
            </a:fld>
            <a:endParaRPr lang="th-TH"/>
          </a:p>
        </p:txBody>
      </p:sp>
      <p:sp>
        <p:nvSpPr>
          <p:cNvPr id="4" name="เครื่องหมาย &quot;ห้าม&quot; 3"/>
          <p:cNvSpPr/>
          <p:nvPr/>
        </p:nvSpPr>
        <p:spPr>
          <a:xfrm>
            <a:off x="1071563" y="1357313"/>
            <a:ext cx="642937" cy="500062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เครื่องหมาย &quot;ห้าม&quot; 4"/>
          <p:cNvSpPr/>
          <p:nvPr/>
        </p:nvSpPr>
        <p:spPr>
          <a:xfrm>
            <a:off x="7143750" y="1428750"/>
            <a:ext cx="642938" cy="428625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ลูกศรขวา 5"/>
          <p:cNvSpPr/>
          <p:nvPr/>
        </p:nvSpPr>
        <p:spPr>
          <a:xfrm>
            <a:off x="1857375" y="2000250"/>
            <a:ext cx="500063" cy="3571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8" y="274638"/>
            <a:ext cx="9001125" cy="2154237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rgbClr val="00A44A"/>
            </a:solidFill>
          </a:ln>
        </p:spPr>
        <p:txBody>
          <a:bodyPr/>
          <a:lstStyle/>
          <a:p>
            <a:pPr marL="88900" indent="-88900">
              <a:defRPr/>
            </a:pPr>
            <a:r>
              <a:rPr lang="th-TH" sz="4000" b="1" dirty="0" smtClean="0">
                <a:cs typeface="FreesiaUPC" pitchFamily="34" charset="-34"/>
              </a:rPr>
              <a:t>ผู้รับจ้างขอขยายสัญญามาก่อนถึงวันครบอายุสัญญา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แต่หัวหน้าส่วนราชการอนุมัติให้ขยายสัญญาล่าช้า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                </a:t>
            </a: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จนล่วงเลยวันครบอายุสัญญาไปแล้ว...มีวิธีปฏิบัติอย่างไร?</a:t>
            </a:r>
            <a:endParaRPr lang="th-TH" b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>
          <a:xfrm>
            <a:off x="8143875" y="6492875"/>
            <a:ext cx="857250" cy="365125"/>
          </a:xfrm>
        </p:spPr>
        <p:txBody>
          <a:bodyPr/>
          <a:lstStyle/>
          <a:p>
            <a:pPr>
              <a:defRPr/>
            </a:pPr>
            <a:fld id="{7C2BFA7D-9F9A-4046-BF1D-918CF84F6D9A}" type="slidenum">
              <a:rPr lang="en-US" smtClean="0"/>
              <a:pPr>
                <a:defRPr/>
              </a:pPr>
              <a:t>195</a:t>
            </a:fld>
            <a:endParaRPr lang="th-TH"/>
          </a:p>
        </p:txBody>
      </p:sp>
      <p:sp>
        <p:nvSpPr>
          <p:cNvPr id="4" name="มนมุมสี่เหลี่ยมด้านทแยงมุม 3"/>
          <p:cNvSpPr/>
          <p:nvPr/>
        </p:nvSpPr>
        <p:spPr>
          <a:xfrm>
            <a:off x="71438" y="2928938"/>
            <a:ext cx="9072562" cy="1643062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88900" indent="-8890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th-TH" sz="3600" b="1" i="1" u="sng" dirty="0">
                <a:solidFill>
                  <a:srgbClr val="FF0000"/>
                </a:solidFill>
              </a:rPr>
              <a:t>เมื่อครบกำหนดสัญญา</a:t>
            </a:r>
          </a:p>
          <a:p>
            <a:pPr marL="530225" indent="-530225" algn="ctr">
              <a:buFontTx/>
              <a:buAutoNum type="thaiNumPeriod"/>
              <a:defRPr/>
            </a:pPr>
            <a:r>
              <a:rPr lang="th-TH" sz="3600" b="1" i="1" dirty="0">
                <a:cs typeface="FreesiaUPC" pitchFamily="34" charset="-34"/>
              </a:rPr>
              <a:t>ให้ส่วนราชการรีบ</a:t>
            </a:r>
            <a:r>
              <a:rPr lang="th-TH" sz="3600" b="1" i="1" dirty="0">
                <a:solidFill>
                  <a:srgbClr val="FF0000"/>
                </a:solidFill>
                <a:cs typeface="FreesiaUPC" pitchFamily="34" charset="-34"/>
              </a:rPr>
              <a:t>แจ้งการเรียกค่าปรับ</a:t>
            </a:r>
            <a:r>
              <a:rPr lang="th-TH" sz="3600" b="1" i="1" dirty="0">
                <a:cs typeface="FreesiaUPC" pitchFamily="34" charset="-34"/>
              </a:rPr>
              <a:t>ตามสัญญา และ  สงวนสิทธิ์การเรียกค่าปรับ ตามระเบียบฯ ข้อ ๑๓๔ วรรคท้</a:t>
            </a:r>
            <a:r>
              <a:rPr lang="th-TH" sz="3600" b="1" dirty="0"/>
              <a:t>าย</a:t>
            </a:r>
          </a:p>
        </p:txBody>
      </p:sp>
      <p:pic>
        <p:nvPicPr>
          <p:cNvPr id="109573" name="รูปภาพ 4" descr="267ww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3"/>
            <a:ext cx="7858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มุมมน 5"/>
          <p:cNvSpPr/>
          <p:nvPr/>
        </p:nvSpPr>
        <p:spPr>
          <a:xfrm>
            <a:off x="428625" y="2357438"/>
            <a:ext cx="2500313" cy="571500"/>
          </a:xfrm>
          <a:prstGeom prst="roundRect">
            <a:avLst/>
          </a:prstGeom>
          <a:solidFill>
            <a:srgbClr val="FF0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/>
              <a:t>มีวิธีปฏิบัติดังนี้</a:t>
            </a:r>
            <a:endParaRPr lang="th-TH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71438" y="4643438"/>
            <a:ext cx="9072562" cy="22145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742950" indent="-742950" algn="ctr">
              <a:defRPr/>
            </a:pPr>
            <a:r>
              <a:rPr lang="th-TH" b="1" dirty="0">
                <a:solidFill>
                  <a:srgbClr val="660066"/>
                </a:solidFill>
              </a:rPr>
              <a:t>๒.</a:t>
            </a:r>
            <a:r>
              <a:rPr lang="th-TH" sz="3200" b="1" dirty="0">
                <a:solidFill>
                  <a:srgbClr val="660066"/>
                </a:solidFill>
              </a:rPr>
              <a:t>ต่อมา เมื่อส่วนราชการได้อนุมัติให้ขยายเวลาทำการตาม</a:t>
            </a:r>
            <a:r>
              <a:rPr lang="th-TH" sz="3600" b="1" dirty="0">
                <a:solidFill>
                  <a:srgbClr val="660066"/>
                </a:solidFill>
              </a:rPr>
              <a:t>สัญญา/ข้อตกลงตามที่ผู้รับจ้างร้องขอแล้ว </a:t>
            </a:r>
            <a:endParaRPr lang="th-TH" sz="3200" b="1" dirty="0">
              <a:solidFill>
                <a:srgbClr val="660066"/>
              </a:solidFill>
            </a:endParaRPr>
          </a:p>
          <a:p>
            <a:pPr marL="742950" indent="-742950" algn="ctr">
              <a:defRPr/>
            </a:pPr>
            <a:r>
              <a:rPr lang="th-TH" sz="3200" b="1" dirty="0">
                <a:solidFill>
                  <a:srgbClr val="0000CC"/>
                </a:solidFill>
              </a:rPr>
              <a:t>-ก็ให้นำระยะเวลาดังกล่าวมาพิจารณางด หรือลดค่าปรับให้ ต่อไป โดยไม่ต้องแก้ไขกำหนดวันครบสัญญาใหม่อีกแต่อย่</a:t>
            </a:r>
            <a:r>
              <a:rPr lang="th-TH" b="1" dirty="0">
                <a:solidFill>
                  <a:srgbClr val="0000CC"/>
                </a:solidFill>
              </a:rPr>
              <a:t>าง</a:t>
            </a:r>
            <a:r>
              <a:rPr lang="th-TH" sz="3200" b="1" dirty="0">
                <a:solidFill>
                  <a:srgbClr val="0000CC"/>
                </a:solidFill>
              </a:rPr>
              <a:t>ใด </a:t>
            </a:r>
            <a:endParaRPr lang="th-TH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8AC74-116D-474B-B35C-EC46BB6B1900}" type="slidenum">
              <a:rPr lang="en-US" smtClean="0"/>
              <a:pPr>
                <a:defRPr/>
              </a:pPr>
              <a:t>196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71438" y="142875"/>
            <a:ext cx="8929687" cy="6357938"/>
          </a:xfrm>
          <a:prstGeom prst="roundRect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tabLst>
                <a:tab pos="273050" algn="l"/>
                <a:tab pos="355600" algn="l"/>
                <a:tab pos="1979613" algn="l"/>
              </a:tabLst>
              <a:defRPr/>
            </a:pPr>
            <a:r>
              <a:rPr lang="th-TH" sz="3200" b="1" dirty="0">
                <a:solidFill>
                  <a:srgbClr val="0000CC"/>
                </a:solidFill>
              </a:rPr>
              <a:t>		</a:t>
            </a:r>
            <a:r>
              <a:rPr lang="th-TH" sz="3200" b="1" dirty="0" smtClean="0">
                <a:solidFill>
                  <a:srgbClr val="C00000"/>
                </a:solidFill>
                <a:cs typeface="FreesiaUPC" pitchFamily="34" charset="-34"/>
              </a:rPr>
              <a:t>ผู้รับ</a:t>
            </a: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จ้างขอขยายสัญญา</a:t>
            </a:r>
          </a:p>
          <a:p>
            <a:pPr>
              <a:defRPr/>
            </a:pPr>
            <a:endParaRPr lang="th-TH" sz="3200" b="1" dirty="0">
              <a:solidFill>
                <a:srgbClr val="C00000"/>
              </a:solidFill>
              <a:cs typeface="FreesiaUPC" pitchFamily="34" charset="-34"/>
            </a:endParaRPr>
          </a:p>
          <a:p>
            <a:pPr algn="l">
              <a:tabLst>
                <a:tab pos="355600" algn="l"/>
              </a:tabLst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๑. </a:t>
            </a: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หัวหน้าส่วนราชการ</a:t>
            </a: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อนุมัติทันภายในอายุสัญญา</a:t>
            </a:r>
          </a:p>
          <a:p>
            <a:pPr>
              <a:defRPr/>
            </a:pPr>
            <a:endParaRPr lang="th-TH" sz="3200" b="1" dirty="0">
              <a:solidFill>
                <a:srgbClr val="003E1C"/>
              </a:solidFill>
              <a:cs typeface="FreesiaUPC" pitchFamily="34" charset="-34"/>
            </a:endParaRP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๒. ถ้าหัวหน้าส่วนราชการ</a:t>
            </a: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อนุมัติให้ขยายหลังจาก</a:t>
            </a:r>
          </a:p>
          <a:p>
            <a:pPr algn="l">
              <a:defRPr/>
            </a:pPr>
            <a:r>
              <a:rPr lang="th-TH" sz="3200" b="1" dirty="0">
                <a:solidFill>
                  <a:srgbClr val="003E1C"/>
                </a:solidFill>
                <a:cs typeface="FreesiaUPC" pitchFamily="34" charset="-34"/>
              </a:rPr>
              <a:t>ครบกำหนดสัญญาไปแล้ว</a:t>
            </a:r>
          </a:p>
          <a:p>
            <a:pPr>
              <a:defRPr/>
            </a:pPr>
            <a:endParaRPr lang="th-TH" sz="2800" b="1" dirty="0">
              <a:solidFill>
                <a:srgbClr val="003E1C"/>
              </a:solidFill>
              <a:cs typeface="FreesiaUPC" pitchFamily="34" charset="-34"/>
            </a:endParaRPr>
          </a:p>
        </p:txBody>
      </p:sp>
      <p:sp>
        <p:nvSpPr>
          <p:cNvPr id="7" name="ลูกศรซ้าย-ขวา 6"/>
          <p:cNvSpPr/>
          <p:nvPr/>
        </p:nvSpPr>
        <p:spPr>
          <a:xfrm>
            <a:off x="1066800" y="1828800"/>
            <a:ext cx="1785938" cy="1428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รูปห้าเหลี่ยม 7"/>
          <p:cNvSpPr/>
          <p:nvPr/>
        </p:nvSpPr>
        <p:spPr>
          <a:xfrm>
            <a:off x="3852862" y="381000"/>
            <a:ext cx="2928938" cy="642937"/>
          </a:xfrm>
          <a:prstGeom prst="homePlate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800" b="1" dirty="0">
                <a:solidFill>
                  <a:srgbClr val="0000CC"/>
                </a:solidFill>
              </a:rPr>
              <a:t>วันครบกำหนดสัญญา</a:t>
            </a:r>
            <a:endParaRPr lang="th-TH" sz="2800" dirty="0"/>
          </a:p>
        </p:txBody>
      </p:sp>
      <p:sp>
        <p:nvSpPr>
          <p:cNvPr id="9" name="ลูกศรขึ้น-ลง 8"/>
          <p:cNvSpPr/>
          <p:nvPr/>
        </p:nvSpPr>
        <p:spPr>
          <a:xfrm>
            <a:off x="3733800" y="990600"/>
            <a:ext cx="214313" cy="5072063"/>
          </a:xfrm>
          <a:prstGeom prst="upDown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" name="รูปห้าเหลี่ยม 9"/>
          <p:cNvSpPr/>
          <p:nvPr/>
        </p:nvSpPr>
        <p:spPr>
          <a:xfrm>
            <a:off x="4267200" y="2357438"/>
            <a:ext cx="3786187" cy="42862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ให้ใช้วิธีขยายสัญญาออกไป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1" name="รูปห้าเหลี่ยม 10"/>
          <p:cNvSpPr/>
          <p:nvPr/>
        </p:nvSpPr>
        <p:spPr>
          <a:xfrm>
            <a:off x="4343400" y="3810000"/>
            <a:ext cx="3429000" cy="428625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ให้งด/หรือลดค่าปรับ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929063" y="4786313"/>
            <a:ext cx="5000625" cy="1000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dirty="0">
                <a:solidFill>
                  <a:srgbClr val="C00000"/>
                </a:solidFill>
                <a:cs typeface="FreesiaUPC" pitchFamily="34" charset="-34"/>
              </a:rPr>
              <a:t>ผู้รับจ้างยื่นขอขยายสัญญา/งด หรือลดค่าปรับ          หลังครบกำหนดสัญญา เพราะเหตุสุดวิสัย</a:t>
            </a:r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4071938" y="5857875"/>
            <a:ext cx="4214812" cy="5715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ผล  /ไม่อนุมัติให้(สัญญาระบุ)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4" name="วงรี 13"/>
          <p:cNvSpPr/>
          <p:nvPr/>
        </p:nvSpPr>
        <p:spPr>
          <a:xfrm>
            <a:off x="1285875" y="214313"/>
            <a:ext cx="1214438" cy="92868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CC"/>
                </a:solidFill>
              </a:rPr>
              <a:t>สรุป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060DA-249D-4511-A59C-F587C9A50184}" type="slidenum">
              <a:rPr lang="en-US" smtClean="0"/>
              <a:pPr>
                <a:defRPr/>
              </a:pPr>
              <a:t>197</a:t>
            </a:fld>
            <a:endParaRPr lang="th-TH"/>
          </a:p>
        </p:txBody>
      </p:sp>
      <p:sp>
        <p:nvSpPr>
          <p:cNvPr id="3" name="มนมุมสี่เหลี่ยมด้านทแยงมุม 2"/>
          <p:cNvSpPr/>
          <p:nvPr/>
        </p:nvSpPr>
        <p:spPr>
          <a:xfrm>
            <a:off x="142875" y="71438"/>
            <a:ext cx="9001125" cy="1643062"/>
          </a:xfrm>
          <a:prstGeom prst="round2DiagRect">
            <a:avLst/>
          </a:prstGeom>
          <a:solidFill>
            <a:srgbClr val="FFFFCC"/>
          </a:solidFill>
          <a:ln w="76200">
            <a:solidFill>
              <a:srgbClr val="E200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000" b="1" dirty="0">
              <a:solidFill>
                <a:srgbClr val="00A44A"/>
              </a:solidFill>
            </a:endParaRPr>
          </a:p>
          <a:p>
            <a:pPr>
              <a:defRPr/>
            </a:pPr>
            <a:r>
              <a:rPr lang="th-TH" sz="4000" b="1" dirty="0">
                <a:solidFill>
                  <a:srgbClr val="00A44A"/>
                </a:solidFill>
              </a:rPr>
              <a:t>ผู้รับจ้าง</a:t>
            </a:r>
            <a:r>
              <a:rPr lang="th-TH" sz="4000" b="1" dirty="0" err="1">
                <a:solidFill>
                  <a:srgbClr val="00A44A"/>
                </a:solidFill>
              </a:rPr>
              <a:t>ของด</a:t>
            </a:r>
            <a:r>
              <a:rPr lang="th-TH" sz="4000" b="1" dirty="0">
                <a:solidFill>
                  <a:srgbClr val="00A44A"/>
                </a:solidFill>
              </a:rPr>
              <a:t> /ลดค่าปรับ </a:t>
            </a:r>
            <a:r>
              <a:rPr lang="th-TH" sz="4000" b="1" i="1" dirty="0">
                <a:solidFill>
                  <a:srgbClr val="FF3399"/>
                </a:solidFill>
              </a:rPr>
              <a:t>โดยอ้างเหตุสุดวิสัย                        </a:t>
            </a:r>
            <a:r>
              <a:rPr lang="th-TH" sz="4000" b="1" dirty="0">
                <a:solidFill>
                  <a:srgbClr val="00A44A"/>
                </a:solidFill>
              </a:rPr>
              <a:t>ซึ่งเกิดขึ้นภายหลังจากผิดสัญญาแล้ว อ้างไม่ได้</a:t>
            </a:r>
          </a:p>
          <a:p>
            <a:pPr algn="ctr">
              <a:defRPr/>
            </a:pPr>
            <a:r>
              <a:rPr lang="th-TH" sz="3200" b="1" dirty="0">
                <a:solidFill>
                  <a:srgbClr val="00A44A"/>
                </a:solidFill>
              </a:rPr>
              <a:t>(</a:t>
            </a:r>
            <a:r>
              <a:rPr lang="en-US" sz="3200" b="1" dirty="0">
                <a:solidFill>
                  <a:srgbClr val="00A44A"/>
                </a:solidFill>
              </a:rPr>
              <a:t>RF</a:t>
            </a:r>
            <a:r>
              <a:rPr lang="th-TH" sz="3200" b="1" dirty="0">
                <a:solidFill>
                  <a:srgbClr val="00A44A"/>
                </a:solidFill>
              </a:rPr>
              <a:t>/๐๖๔๗๓/๒๖/๐๒/๒๕๕๓)</a:t>
            </a:r>
          </a:p>
          <a:p>
            <a:pPr algn="ctr">
              <a:defRPr/>
            </a:pPr>
            <a:endParaRPr lang="th-TH" sz="4000" dirty="0">
              <a:solidFill>
                <a:srgbClr val="00A44A"/>
              </a:solidFill>
            </a:endParaRPr>
          </a:p>
        </p:txBody>
      </p:sp>
      <p:sp>
        <p:nvSpPr>
          <p:cNvPr id="4" name="มนมุมสี่เหลี่ยมด้านทแยงมุม 3"/>
          <p:cNvSpPr/>
          <p:nvPr/>
        </p:nvSpPr>
        <p:spPr>
          <a:xfrm>
            <a:off x="142875" y="1785938"/>
            <a:ext cx="8786813" cy="485775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u="sng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th-TH" sz="3200" b="1" u="sng" dirty="0">
                <a:solidFill>
                  <a:srgbClr val="C00000"/>
                </a:solidFill>
              </a:rPr>
              <a:t>ภายหลังจากครบกำหนดสัญญาไปแล้ว                                       แต่ส่วนราชการยังไม่ได้บอกเลิกสัญญา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u="sng" dirty="0">
                <a:solidFill>
                  <a:srgbClr val="0000CC"/>
                </a:solidFill>
              </a:rPr>
              <a:t>ต่อมาผู้รับจ้าง</a:t>
            </a:r>
            <a:r>
              <a:rPr lang="th-TH" sz="3200" b="1" u="sng" dirty="0" err="1">
                <a:solidFill>
                  <a:srgbClr val="0000CC"/>
                </a:solidFill>
              </a:rPr>
              <a:t>ของด</a:t>
            </a:r>
            <a:r>
              <a:rPr lang="th-TH" sz="3200" b="1" u="sng" dirty="0">
                <a:solidFill>
                  <a:srgbClr val="0000CC"/>
                </a:solidFill>
              </a:rPr>
              <a:t>ค่าปรับในช่วงเกิดน้ำท่วม  (ตามประกาศพื้นที่ประสบอุทกภัยของจังหวัด)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u="sng" dirty="0">
                <a:solidFill>
                  <a:schemeClr val="tx1"/>
                </a:solidFill>
              </a:rPr>
              <a:t>เมื่อเหตุอุทกภัยซึ่งเป็นภัยธรรมชาติมาขัดขวางเป็นเหตุให้ไม่สามารถทำงานต่อไปได้ ถือได้ว่าเป็นเหตุสุดวิสัย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th-TH" sz="3200" b="1" u="sng" dirty="0">
                <a:solidFill>
                  <a:srgbClr val="C00000"/>
                </a:solidFill>
              </a:rPr>
              <a:t>แต่เมื่อเหตุสุดวิสัยนั้น เกิดขึ้นภายหลังจากสัญญาจ้างครบกำหนดไปแล้ว กรณีนี้ผู้รับจ้างย่อมไม่อาจ</a:t>
            </a:r>
            <a:r>
              <a:rPr lang="th-TH" sz="3200" b="1" u="sng" dirty="0" err="1">
                <a:solidFill>
                  <a:srgbClr val="C00000"/>
                </a:solidFill>
              </a:rPr>
              <a:t>อ้างปพพ.</a:t>
            </a:r>
            <a:r>
              <a:rPr lang="th-TH" sz="3200" b="1" u="sng" dirty="0">
                <a:solidFill>
                  <a:srgbClr val="C00000"/>
                </a:solidFill>
              </a:rPr>
              <a:t>มาตรา ๒๐๕ เพื่อให้พ้นความรับผิดชอบตามสัญญาได้ ผู้รับจ้างต้องรับผิดในความเสียหายใดๆ ในระหว่างเวลาที่ผู้รับจ้างผิดนัด </a:t>
            </a:r>
            <a:r>
              <a:rPr lang="th-TH" sz="3200" b="1" u="sng" dirty="0" err="1">
                <a:solidFill>
                  <a:srgbClr val="C00000"/>
                </a:solidFill>
              </a:rPr>
              <a:t>ตามปพพ.</a:t>
            </a:r>
            <a:r>
              <a:rPr lang="th-TH" sz="3200" b="1" u="sng" dirty="0">
                <a:solidFill>
                  <a:srgbClr val="C00000"/>
                </a:solidFill>
              </a:rPr>
              <a:t>มาตรา ๒๑๗ ต่อไป</a:t>
            </a:r>
            <a:endParaRPr lang="th-TH" b="1" u="sng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th-TH" dirty="0"/>
          </a:p>
        </p:txBody>
      </p:sp>
      <p:pic>
        <p:nvPicPr>
          <p:cNvPr id="111621" name="รูปภาพ 4" descr="reply-0000003268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457200"/>
            <a:ext cx="1238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52400" y="228600"/>
            <a:ext cx="8991600" cy="1600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ค่าตอบแทนค</a:t>
            </a:r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กก.ตรวจการจ้าง และผู้ควบคุมงานของข้าราชการ/ลูกจ้าง ที่ส่วนราชการแต่งตั้ง</a:t>
            </a:r>
            <a:r>
              <a:rPr lang="th-TH" sz="3600" b="1" dirty="0" smtClean="0">
                <a:solidFill>
                  <a:srgbClr val="00A44A"/>
                </a:solidFill>
              </a:rPr>
              <a:t> </a:t>
            </a:r>
            <a:r>
              <a:rPr lang="th-TH" sz="3600" b="1" dirty="0" smtClean="0">
                <a:solidFill>
                  <a:srgbClr val="CC0099"/>
                </a:solidFill>
              </a:rPr>
              <a:t>ไม่สามารถเบิกจ่ายได้</a:t>
            </a:r>
          </a:p>
          <a:p>
            <a:r>
              <a:rPr lang="th-TH" sz="3600" b="1" dirty="0" smtClean="0">
                <a:solidFill>
                  <a:srgbClr val="CC0099"/>
                </a:solidFill>
              </a:rPr>
              <a:t>หากเป็นการคุมงานหลังจากผิดสัญญาและไม่ได้ขยายเวลาให้</a:t>
            </a:r>
            <a:endParaRPr lang="th-TH" sz="3600" dirty="0">
              <a:solidFill>
                <a:srgbClr val="CC0099"/>
              </a:solidFill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304800" y="1981200"/>
            <a:ext cx="8534400" cy="47244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u="sng" dirty="0" smtClean="0">
                <a:solidFill>
                  <a:srgbClr val="FF0000"/>
                </a:solidFill>
              </a:rPr>
              <a:t>มติ</a:t>
            </a:r>
            <a:r>
              <a:rPr lang="th-TH" b="1" u="sng" dirty="0" err="1" smtClean="0">
                <a:solidFill>
                  <a:srgbClr val="FF0000"/>
                </a:solidFill>
              </a:rPr>
              <a:t>กวพ.</a:t>
            </a:r>
            <a:r>
              <a:rPr lang="th-TH" b="1" u="sng" dirty="0" smtClean="0">
                <a:solidFill>
                  <a:srgbClr val="FF0000"/>
                </a:solidFill>
              </a:rPr>
              <a:t> ที่ </a:t>
            </a:r>
            <a:r>
              <a:rPr lang="th-TH" b="1" u="sng" dirty="0" err="1" smtClean="0">
                <a:solidFill>
                  <a:srgbClr val="FF0000"/>
                </a:solidFill>
              </a:rPr>
              <a:t>กค</a:t>
            </a:r>
            <a:r>
              <a:rPr lang="th-TH" b="1" u="sng" dirty="0" smtClean="0">
                <a:solidFill>
                  <a:srgbClr val="FF0000"/>
                </a:solidFill>
              </a:rPr>
              <a:t>(</a:t>
            </a:r>
            <a:r>
              <a:rPr lang="th-TH" b="1" u="sng" dirty="0" err="1" smtClean="0">
                <a:solidFill>
                  <a:srgbClr val="FF0000"/>
                </a:solidFill>
              </a:rPr>
              <a:t>กวพ</a:t>
            </a:r>
            <a:r>
              <a:rPr lang="th-TH" b="1" u="sng" dirty="0" smtClean="0">
                <a:solidFill>
                  <a:srgbClr val="FF0000"/>
                </a:solidFill>
              </a:rPr>
              <a:t>)๐๔๒๑.๓/๒๕๙๒๕ลว.๒๔ ก.ย.๒๕๕๑</a:t>
            </a:r>
          </a:p>
          <a:p>
            <a:r>
              <a:rPr lang="th-TH" sz="3200" b="1" dirty="0" smtClean="0">
                <a:solidFill>
                  <a:srgbClr val="00A44A"/>
                </a:solidFill>
              </a:rPr>
              <a:t>-หนังสือกระทรวงการคลังที่ </a:t>
            </a:r>
            <a:r>
              <a:rPr lang="th-TH" sz="3200" b="1" dirty="0" err="1" smtClean="0">
                <a:solidFill>
                  <a:srgbClr val="00A44A"/>
                </a:solidFill>
              </a:rPr>
              <a:t>กค</a:t>
            </a:r>
            <a:r>
              <a:rPr lang="th-TH" sz="3200" b="1" dirty="0" smtClean="0">
                <a:solidFill>
                  <a:srgbClr val="00A44A"/>
                </a:solidFill>
              </a:rPr>
              <a:t> ๐๔๐๖.๔/ว ๑๘ </a:t>
            </a:r>
            <a:r>
              <a:rPr lang="th-TH" sz="3200" b="1" dirty="0" err="1" smtClean="0">
                <a:solidFill>
                  <a:srgbClr val="00A44A"/>
                </a:solidFill>
              </a:rPr>
              <a:t>ลว.</a:t>
            </a:r>
            <a:r>
              <a:rPr lang="th-TH" sz="3200" b="1" dirty="0" smtClean="0">
                <a:solidFill>
                  <a:srgbClr val="00A44A"/>
                </a:solidFill>
              </a:rPr>
              <a:t>๒๗ กุมภาพันธ์๒๕๕๑ </a:t>
            </a:r>
            <a:r>
              <a:rPr lang="th-TH" sz="3200" b="1" i="1" dirty="0" smtClean="0">
                <a:solidFill>
                  <a:schemeClr val="tx1"/>
                </a:solidFill>
              </a:rPr>
              <a:t>กำหนดให้ผู้ที่ได้รับแต่งตั้งให้ทำหน้าที่เป็นคณะกรรมการตรวจการจ้างและผู้ควบคุมงานก่อสร้างตามระเบียบฯพัสดุพ.ศ.๒๕๓๕ มีสิทธิได้รับค่าตอบแทนเฉพาะผู้ที่ไม่มีมาตรฐานกำหนดตำแหน่งให้มีหน้าที่ดังกล่าวในส่วนราชการนั้น โดยให้เบิกจ่ายเฉพาะวันที่มีการปฏิบัติงาน</a:t>
            </a:r>
            <a:r>
              <a:rPr lang="th-TH" sz="3200" b="1" dirty="0" smtClean="0">
                <a:solidFill>
                  <a:schemeClr val="tx1"/>
                </a:solidFill>
              </a:rPr>
              <a:t> </a:t>
            </a:r>
            <a:r>
              <a:rPr lang="th-TH" sz="3200" b="1" dirty="0" smtClean="0">
                <a:solidFill>
                  <a:srgbClr val="00A44A"/>
                </a:solidFill>
              </a:rPr>
              <a:t>ซึ่งความว่า “</a:t>
            </a:r>
            <a:r>
              <a:rPr lang="th-TH" sz="3200" b="1" dirty="0" smtClean="0">
                <a:solidFill>
                  <a:srgbClr val="FF0000"/>
                </a:solidFill>
              </a:rPr>
              <a:t>วันที่มีการปฏิบัติงาน” </a:t>
            </a:r>
            <a:r>
              <a:rPr lang="th-TH" sz="3200" b="1" dirty="0" smtClean="0">
                <a:solidFill>
                  <a:srgbClr val="0000CC"/>
                </a:solidFill>
              </a:rPr>
              <a:t>หมายถึง วันที่ผู้ควบคุมงานก่อสร้างได้เดินทางเพื่อไปปฏิบัติหน้าที่ตรวจสอบควบคุมงานและจดบันทึกและรายงานตามระเบียบฯ</a:t>
            </a:r>
          </a:p>
        </p:txBody>
      </p:sp>
      <p:pic>
        <p:nvPicPr>
          <p:cNvPr id="4" name="รูปภาพ 3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828800"/>
            <a:ext cx="1019175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304800" y="228600"/>
            <a:ext cx="8686800" cy="64008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600" b="1" dirty="0" smtClean="0">
                <a:solidFill>
                  <a:srgbClr val="00A44A"/>
                </a:solidFill>
              </a:rPr>
              <a:t>เพื่อให้งานจ้างถูกต้องและเป็นไปตามสัญญา ณ สถานที่ที่ก่อสร้างที่กำหนดไว้ในสัญญา จนกว่าจะสิ้นสุดสัญญาจ้าง ทั้งนี้ ต้องไม่เกินกำหนดระยะเวลาของสัญญางานก่อสร้าง</a:t>
            </a:r>
          </a:p>
          <a:p>
            <a:pPr>
              <a:buFont typeface="Wingdings" pitchFamily="2" charset="2"/>
              <a:buChar char="q"/>
            </a:pPr>
            <a:r>
              <a:rPr lang="th-TH" sz="3600" b="1" dirty="0" smtClean="0">
                <a:solidFill>
                  <a:srgbClr val="00A44A"/>
                </a:solidFill>
              </a:rPr>
              <a:t>	</a:t>
            </a:r>
            <a:r>
              <a:rPr lang="th-TH" sz="3600" b="1" dirty="0" smtClean="0">
                <a:solidFill>
                  <a:srgbClr val="0000CC"/>
                </a:solidFill>
              </a:rPr>
              <a:t>กรณีเมื่อผู้รับจ้างไม่สามารถดำเนินการก่อสร้างให้แล้วเสร็จภายในกำหนดระยะเวลาของสัญญา </a:t>
            </a:r>
            <a:r>
              <a:rPr lang="th-TH" sz="3600" b="1" i="1" u="sng" dirty="0" smtClean="0">
                <a:solidFill>
                  <a:srgbClr val="CC0099"/>
                </a:solidFill>
              </a:rPr>
              <a:t>และมิได้มีการขอขยายระยะเวลาการก่อสร้างไว้</a:t>
            </a:r>
            <a:r>
              <a:rPr lang="th-TH" sz="3600" b="1" dirty="0" smtClean="0">
                <a:solidFill>
                  <a:srgbClr val="0000CC"/>
                </a:solidFill>
              </a:rPr>
              <a:t> หากคณะกรรมการตรวจการจ้างและผู้ควบคุมงานก่อสร้างยังคงทำงานต่อไป </a:t>
            </a:r>
            <a:r>
              <a:rPr lang="th-TH" sz="3600" b="1" i="1" u="sng" dirty="0" smtClean="0">
                <a:solidFill>
                  <a:srgbClr val="FF0000"/>
                </a:solidFill>
              </a:rPr>
              <a:t>การปฏิบัติงานดังกล่าวเป็นการปฏิบัติงานเกินกำหนดระยะเวลาของสัญญางานก่อสร้าง คณะกรรมการตรวจการจ้างและผู้ควบคุมงานก่อสร้างจึงไม่มีสิทธิได้รับค่าตอบแทนฯ ตามนัยหนังสือกระทรวงการคลังดังกล่าว</a:t>
            </a:r>
            <a:endParaRPr lang="th-TH" b="1" i="1" u="sng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6705600" y="6400800"/>
            <a:ext cx="1600200" cy="228600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28600" y="304800"/>
            <a:ext cx="8686800" cy="6400800"/>
          </a:xfrm>
          <a:prstGeom prst="roundRect">
            <a:avLst/>
          </a:prstGeom>
          <a:solidFill>
            <a:srgbClr val="F2EF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th-TH" sz="3200" b="1" dirty="0" smtClean="0">
                <a:solidFill>
                  <a:schemeClr val="tx1"/>
                </a:solidFill>
                <a:cs typeface="FreesiaUPC" pitchFamily="34" charset="-34"/>
              </a:rPr>
              <a:t>กรณีสัญญาจ้างก่อสร้างข้อ ๑๕ ระบุว่า หากผู้รับจ้างไม่สามารถทำงานให้แล้วเสร็จตามเวลาที่กำหนดในสัญญา และผู้ว่าจ้างไม่ได้บอกเลิกสัญญา ผู้รับจ้างจะต้องชำระค่าปรับให้แก่ผู้ว่าจ้าง แต่ต้องชำระค่าใช้จ่ายในการควบคุมงาน เมื่อผู้ว่าจ้างต้องควบคุมงานต่อเนื่อง เป็นจำนวนเงินวันละ ๒๐๐ บาท นับถัดจากวันที่ครบกำหนดแล้วเสร็จตามสัญญา หรือวันที่ผู้รับจ้างได้ขยายเวลาให้จนถึงวันที่ผู้รับจ้างทำงานแล้วเสร็จจริง </a:t>
            </a:r>
          </a:p>
          <a:p>
            <a:pPr algn="l"/>
            <a:r>
              <a:rPr lang="th-TH" sz="3200" b="1" dirty="0" smtClean="0">
                <a:solidFill>
                  <a:srgbClr val="00A44A"/>
                </a:solidFill>
                <a:cs typeface="FreesiaUPC" pitchFamily="34" charset="-34"/>
              </a:rPr>
              <a:t>	หากปรากฏข้อเท็จจริงว่า </a:t>
            </a: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ผู้รับจ้างไม่สามารถทำงานให้แล้วเสร็จตามสัญญา ถือว่า ผู้รับจ้างผิดนัดตามสัญญา ดังนั้น ผู้ว่าจ้างมีสิทธิตามสัญญาที่จะเรียกให้ผู้รับจ้างชำระค่าปรับและเรียกให้ชดใช้ค่าเสียหายเป็นค่าควบคุมงานซึ่งผู้ว่าจ้างได้จ่าย หรือจะต้องจ่ายให้แก่ผู้ควบคุมงานวันละ ๒๐๐ บาท นับถัดจากวันที่กำหนดแล้วเสร็จตามสัญญา จนถึงวันที่ผู้รับจ้างได้ทำงานแล้วเสร็จ</a:t>
            </a:r>
            <a:endParaRPr lang="th-TH" sz="3200" i="1" u="sng" dirty="0">
              <a:solidFill>
                <a:srgbClr val="C00000"/>
              </a:solidFill>
              <a:cs typeface="FreesiaUPC" pitchFamily="34" charset="-34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08D71-463D-4925-AE1F-2ACCBCFCA56F}" type="slidenum">
              <a:rPr lang="en-US"/>
              <a:pPr>
                <a:defRPr/>
              </a:pPr>
              <a:t>201</a:t>
            </a:fld>
            <a:endParaRPr lang="th-TH"/>
          </a:p>
        </p:txBody>
      </p:sp>
      <p:sp>
        <p:nvSpPr>
          <p:cNvPr id="3" name="เฟรม 2"/>
          <p:cNvSpPr/>
          <p:nvPr/>
        </p:nvSpPr>
        <p:spPr>
          <a:xfrm>
            <a:off x="214313" y="214313"/>
            <a:ext cx="8715375" cy="6429375"/>
          </a:xfrm>
          <a:prstGeom prst="fra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12644" name="สี่เหลี่ยมผืนผ้า 3"/>
          <p:cNvSpPr>
            <a:spLocks noChangeArrowheads="1"/>
          </p:cNvSpPr>
          <p:nvPr/>
        </p:nvSpPr>
        <p:spPr bwMode="auto">
          <a:xfrm>
            <a:off x="1143000" y="1500188"/>
            <a:ext cx="6786563" cy="3786187"/>
          </a:xfrm>
          <a:prstGeom prst="rect">
            <a:avLst/>
          </a:prstGeom>
          <a:solidFill>
            <a:srgbClr val="FFE1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8000" b="1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การบอกเลิก</a:t>
            </a:r>
          </a:p>
          <a:p>
            <a:pPr algn="ctr"/>
            <a:r>
              <a:rPr lang="th-TH" sz="8000" b="1">
                <a:solidFill>
                  <a:srgbClr val="00B050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และ การตกลงกันเลิก</a:t>
            </a:r>
          </a:p>
          <a:p>
            <a:pPr algn="ctr"/>
            <a:r>
              <a:rPr lang="th-TH" sz="8000" b="1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" pitchFamily="2" charset="2"/>
              </a:rPr>
              <a:t>สัญญา/ข้อตกลง</a:t>
            </a:r>
          </a:p>
        </p:txBody>
      </p:sp>
      <p:pic>
        <p:nvPicPr>
          <p:cNvPr id="112645" name="รูปภาพ 5" descr="ctoon35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500063"/>
            <a:ext cx="21478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678862" cy="1143000"/>
          </a:xfrm>
          <a:solidFill>
            <a:srgbClr val="C000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FF"/>
            </a:extrusionClr>
          </a:sp3d>
        </p:spPr>
        <p:txBody>
          <a:bodyPr rtlCol="0">
            <a:normAutofit fontScale="90000"/>
            <a:flatTx/>
          </a:bodyPr>
          <a:lstStyle/>
          <a:p>
            <a:pPr eaLnBrk="1" fontAlgn="auto" hangingPunct="1">
              <a:spcAft>
                <a:spcPts val="0"/>
              </a:spcAft>
              <a:buClr>
                <a:srgbClr val="FFC000"/>
              </a:buClr>
              <a:buFont typeface="Wingdings 2" pitchFamily="18" charset="2"/>
              <a:buChar char="ä"/>
              <a:defRPr/>
            </a:pPr>
            <a:r>
              <a:rPr lang="th-TH" sz="4900" b="1" dirty="0" smtClean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การบอกเลิก/ตกลงกันเลิกสัญญา หรือข้อตกลง</a:t>
            </a:r>
            <a:endParaRPr lang="th-TH" sz="3600" b="1" dirty="0" smtClean="0">
              <a:solidFill>
                <a:schemeClr val="bg1"/>
              </a:solidFill>
              <a:latin typeface="Angsana New" pitchFamily="18" charset="-34"/>
              <a:cs typeface="FreesiaUPC" pitchFamily="34" charset="-34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85875"/>
            <a:ext cx="8750300" cy="5357813"/>
          </a:xfrm>
          <a:solidFill>
            <a:srgbClr val="FDFEDE"/>
          </a:solidFill>
          <a:ln>
            <a:solidFill>
              <a:srgbClr val="006600"/>
            </a:solidFill>
          </a:ln>
        </p:spPr>
        <p:txBody>
          <a:bodyPr rtlCol="0">
            <a:normAutofit fontScale="25000" lnSpcReduction="20000"/>
          </a:bodyPr>
          <a:lstStyle/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Verdana" pitchFamily="34" charset="0"/>
              <a:buBlip>
                <a:blip r:embed="rId2"/>
              </a:buBlip>
              <a:defRPr/>
            </a:pPr>
            <a:endParaRPr lang="th-TH" sz="3600" b="1" i="1" u="sng" dirty="0" smtClean="0">
              <a:solidFill>
                <a:srgbClr val="0000FF"/>
              </a:solidFill>
              <a:latin typeface="BrowalliaUPC" pitchFamily="34" charset="-34"/>
              <a:cs typeface="FreesiaUPC" pitchFamily="34" charset="-34"/>
            </a:endParaRPr>
          </a:p>
          <a:p>
            <a:pPr marL="365760" lvl="1" indent="-283464" eaLnBrk="1" fontAlgn="auto" hangingPunct="1">
              <a:spcBef>
                <a:spcPts val="600"/>
              </a:spcBef>
              <a:spcAft>
                <a:spcPts val="0"/>
              </a:spcAft>
              <a:buSzPct val="80000"/>
              <a:buFont typeface="Verdana" pitchFamily="34" charset="0"/>
              <a:buBlip>
                <a:blip r:embed="rId2"/>
              </a:buBlip>
              <a:defRPr/>
            </a:pPr>
            <a:r>
              <a:rPr lang="th-TH" sz="14400" b="1" i="1" u="sng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หลักการ </a:t>
            </a:r>
            <a:r>
              <a:rPr lang="th-TH" sz="14400" b="1" i="1" u="sng" dirty="0" smtClean="0">
                <a:solidFill>
                  <a:srgbClr val="006600"/>
                </a:solidFill>
                <a:latin typeface="BrowalliaUPC" pitchFamily="34" charset="-34"/>
                <a:cs typeface="FreesiaUPC" pitchFamily="34" charset="-34"/>
              </a:rPr>
              <a:t>(ข้อ ๑๓๗)</a:t>
            </a:r>
            <a:r>
              <a:rPr lang="th-TH" sz="14400" b="1" i="1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 เป็นดุลยพินิจของหัวหน้าส่วนราชการ</a:t>
            </a:r>
            <a:endParaRPr lang="th-TH" sz="14400" b="1" i="1" u="sng" dirty="0" smtClean="0">
              <a:solidFill>
                <a:srgbClr val="006600"/>
              </a:solidFill>
              <a:latin typeface="BrowalliaUPC" pitchFamily="34" charset="-34"/>
              <a:cs typeface="FreesiaUPC" pitchFamily="34" charset="-34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14400" b="1" i="1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	๑.)</a:t>
            </a:r>
            <a:r>
              <a:rPr lang="th-TH" sz="144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การใช้สิทธิบอกเลิกสัญญาจ้าง</a:t>
            </a:r>
          </a:p>
          <a:p>
            <a:pPr marL="640398" lvl="1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14400" b="1" spc="300" dirty="0" smtClean="0">
                <a:latin typeface="BrowalliaUPC" pitchFamily="34" charset="-34"/>
                <a:cs typeface="FreesiaUPC" pitchFamily="34" charset="-34"/>
              </a:rPr>
              <a:t>เมื่อ</a:t>
            </a:r>
            <a:r>
              <a:rPr lang="th-TH" sz="14400" b="1" u="sng" spc="300" dirty="0" smtClean="0">
                <a:solidFill>
                  <a:srgbClr val="800080"/>
                </a:solidFill>
                <a:latin typeface="BrowalliaUPC" pitchFamily="34" charset="-34"/>
                <a:cs typeface="FreesiaUPC" pitchFamily="34" charset="-34"/>
              </a:rPr>
              <a:t>ผิดสัญญา</a:t>
            </a:r>
            <a:endParaRPr lang="th-TH" sz="14400" b="1" spc="300" dirty="0" smtClean="0">
              <a:latin typeface="BrowalliaUPC" pitchFamily="34" charset="-34"/>
              <a:cs typeface="FreesiaUPC" pitchFamily="34" charset="-34"/>
            </a:endParaRPr>
          </a:p>
          <a:p>
            <a:pPr marL="640398" lvl="1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14400" b="1" spc="300" dirty="0" smtClean="0">
                <a:latin typeface="BrowalliaUPC" pitchFamily="34" charset="-34"/>
                <a:cs typeface="FreesiaUPC" pitchFamily="34" charset="-34"/>
              </a:rPr>
              <a:t>มีเหตุ</a:t>
            </a:r>
            <a:r>
              <a:rPr lang="th-TH" sz="14400" b="1" u="sng" spc="300" dirty="0" smtClean="0">
                <a:solidFill>
                  <a:srgbClr val="800080"/>
                </a:solidFill>
                <a:latin typeface="BrowalliaUPC" pitchFamily="34" charset="-34"/>
                <a:cs typeface="FreesiaUPC" pitchFamily="34" charset="-34"/>
              </a:rPr>
              <a:t>เชื่อได้ว่า</a:t>
            </a:r>
            <a:r>
              <a:rPr lang="th-TH" sz="14400" b="1" spc="300" dirty="0" smtClean="0">
                <a:latin typeface="BrowalliaUPC" pitchFamily="34" charset="-34"/>
                <a:cs typeface="FreesiaUPC" pitchFamily="34" charset="-34"/>
              </a:rPr>
              <a:t> ผู้รับจ้างไม่สามารถทำงานได้แล้วเสร็จภายในระยะเวลาที่กำหนด</a:t>
            </a:r>
          </a:p>
          <a:p>
            <a:pPr marL="640398" lvl="1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th-TH" sz="14400" b="1" spc="300" dirty="0" smtClean="0">
              <a:latin typeface="BrowalliaUPC" pitchFamily="34" charset="-34"/>
              <a:cs typeface="FreesiaUPC" pitchFamily="34" charset="-34"/>
            </a:endParaRPr>
          </a:p>
          <a:p>
            <a:pPr marL="92075" indent="-952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4400" b="1" dirty="0" smtClean="0">
                <a:latin typeface="BrowalliaUPC" pitchFamily="34" charset="-34"/>
                <a:cs typeface="FreesiaUPC" pitchFamily="34" charset="-34"/>
              </a:rPr>
              <a:t>   </a:t>
            </a:r>
            <a:r>
              <a:rPr lang="th-TH" sz="14400" b="1" i="1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๒.) </a:t>
            </a:r>
            <a:r>
              <a:rPr lang="th-TH" sz="14400" b="1" i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การตกลงบอกเลิกสัญญา/ ข้อตกลง</a:t>
            </a:r>
            <a:r>
              <a:rPr lang="th-TH" sz="14400" b="1" i="1" u="sng" dirty="0" smtClean="0">
                <a:solidFill>
                  <a:srgbClr val="006600"/>
                </a:solidFill>
                <a:latin typeface="BrowalliaUPC" pitchFamily="34" charset="-34"/>
                <a:cs typeface="FreesiaUPC" pitchFamily="34" charset="-34"/>
              </a:rPr>
              <a:t> </a:t>
            </a:r>
            <a:r>
              <a:rPr lang="th-TH" sz="14400" b="1" dirty="0" smtClean="0">
                <a:solidFill>
                  <a:srgbClr val="008000"/>
                </a:solidFill>
                <a:latin typeface="BrowalliaUPC" pitchFamily="34" charset="-34"/>
                <a:cs typeface="FreesiaUPC" pitchFamily="34" charset="-34"/>
              </a:rPr>
              <a:t>ให้ทำได้แต่เฉพาะ</a:t>
            </a:r>
            <a:endParaRPr lang="th-TH" sz="14400" b="1" i="1" u="sng" dirty="0" smtClean="0">
              <a:solidFill>
                <a:srgbClr val="990000"/>
              </a:solidFill>
              <a:latin typeface="BrowalliaUPC" pitchFamily="34" charset="-34"/>
              <a:cs typeface="FreesiaUPC" pitchFamily="34" charset="-34"/>
            </a:endParaRPr>
          </a:p>
          <a:p>
            <a:pPr marL="640398" lvl="1" indent="-283464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ที่เป็นประโยชน์แก่ทางราชการโดยตรง หรือ</a:t>
            </a:r>
          </a:p>
          <a:p>
            <a:pPr marL="640398" lvl="1" indent="-283464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เพื่อ</a:t>
            </a:r>
            <a:r>
              <a:rPr lang="th-TH" sz="12800" b="1" spc="300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แก้ไข</a:t>
            </a: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ข้อเสียเปรียบของทางราชการ  </a:t>
            </a:r>
          </a:p>
          <a:p>
            <a:pPr marL="886460" lvl="2" indent="-283464" algn="just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12800" b="1" spc="300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หากจะต้องปฏิบัติตามสัญญา/ข้อตกลงต่อไป</a:t>
            </a:r>
            <a:r>
              <a:rPr lang="th-TH" sz="12800" b="1" spc="300" dirty="0" smtClean="0">
                <a:solidFill>
                  <a:srgbClr val="0000FF"/>
                </a:solidFill>
                <a:latin typeface="BrowalliaUPC" pitchFamily="34" charset="-34"/>
                <a:cs typeface="FreesiaUPC" pitchFamily="34" charset="-34"/>
              </a:rPr>
              <a:t>)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BDC96-57CD-4AA6-AE52-D58332E23961}" type="slidenum">
              <a:rPr lang="en-US"/>
              <a:pPr>
                <a:defRPr/>
              </a:pPr>
              <a:t>202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0" y="285750"/>
            <a:ext cx="7570788" cy="1143000"/>
          </a:xfrm>
          <a:solidFill>
            <a:srgbClr val="FFFDA3"/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th-TH" sz="5400" b="1" dirty="0" smtClean="0">
                <a:solidFill>
                  <a:srgbClr val="002060"/>
                </a:solidFill>
                <a:cs typeface="FreesiaUPC" pitchFamily="34" charset="-34"/>
              </a:rPr>
              <a:t>ผลของการบอกเลิกสัญญา/ข้อตกลง </a:t>
            </a:r>
            <a:endParaRPr lang="en-US" sz="5400" b="1" dirty="0" smtClean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1187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447800"/>
            <a:ext cx="8434387" cy="5124450"/>
          </a:xfrm>
          <a:solidFill>
            <a:srgbClr val="F0F8FA"/>
          </a:solidFill>
          <a:ln>
            <a:solidFill>
              <a:srgbClr val="800080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Symbol" pitchFamily="18" charset="2"/>
              <a:buChar char="§"/>
              <a:defRPr/>
            </a:pPr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ปัญหา  </a:t>
            </a:r>
            <a:r>
              <a:rPr lang="th-TH" sz="4000" b="1" dirty="0" smtClean="0">
                <a:cs typeface="FreesiaUPC" pitchFamily="34" charset="-34"/>
              </a:rPr>
              <a:t>ถ้าส่วนราชการคู่สัญญา มีหนังสือ</a:t>
            </a:r>
            <a:r>
              <a:rPr lang="th-TH" sz="4000" b="1" dirty="0" smtClean="0">
                <a:solidFill>
                  <a:srgbClr val="C00000"/>
                </a:solidFill>
                <a:cs typeface="FreesiaUPC" pitchFamily="34" charset="-34"/>
              </a:rPr>
              <a:t>แสดงเจตนาใช้สิทธิบอกสัญญาไปยังผู้ขาย หรือผู้รับจ้างแล้ว </a:t>
            </a:r>
            <a:r>
              <a:rPr lang="th-TH" sz="4000" b="1" dirty="0" smtClean="0">
                <a:cs typeface="FreesiaUPC" pitchFamily="34" charset="-34"/>
              </a:rPr>
              <a:t> ย่อมมีผลให้สัญญาสิ้นสุดลงทันที และไม่อาจถอนการบอกเลิกสัญญาได้(</a:t>
            </a:r>
            <a:r>
              <a:rPr lang="th-TH" sz="4000" b="1" dirty="0" err="1" smtClean="0">
                <a:cs typeface="FreesiaUPC" pitchFamily="34" charset="-34"/>
              </a:rPr>
              <a:t>ปพพ.</a:t>
            </a:r>
            <a:r>
              <a:rPr lang="th-TH" sz="4000" b="1" dirty="0" smtClean="0">
                <a:cs typeface="FreesiaUPC" pitchFamily="34" charset="-34"/>
              </a:rPr>
              <a:t>ม.๓๘๖)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Font typeface="Symbol" pitchFamily="18" charset="2"/>
              <a:buChar char="§"/>
              <a:defRPr/>
            </a:pPr>
            <a:r>
              <a:rPr lang="th-TH" sz="4000" b="1" i="1" u="sng" dirty="0" smtClean="0">
                <a:solidFill>
                  <a:srgbClr val="FF0000"/>
                </a:solidFill>
                <a:cs typeface="FreesiaUPC" pitchFamily="34" charset="-34"/>
              </a:rPr>
              <a:t>แนวทางปฏิบัติ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00CC"/>
                </a:solidFill>
                <a:cs typeface="FreesiaUPC" pitchFamily="34" charset="-34"/>
              </a:rPr>
              <a:t>คู่สัญญาที่เป็นผู้ขาย/ผู้รับจ้าง จะขอผ่อนปรนการปฏิบัติตามสัญญาอีกไม่ได้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cs typeface="FreesiaUPC" pitchFamily="34" charset="-34"/>
              </a:rPr>
              <a:t>หากส่วนราชการประสงค์จะซื้อ/จ้าง รายเดิม </a:t>
            </a:r>
            <a:r>
              <a:rPr lang="th-TH" sz="4000" b="1" u="sng" dirty="0" smtClean="0">
                <a:solidFill>
                  <a:srgbClr val="FF0000"/>
                </a:solidFill>
                <a:cs typeface="FreesiaUPC" pitchFamily="34" charset="-34"/>
              </a:rPr>
              <a:t>ต้องดำเนินการจัดหาใหม่ </a:t>
            </a:r>
            <a:r>
              <a:rPr lang="th-TH" sz="4000" b="1" u="sng" dirty="0" smtClean="0">
                <a:solidFill>
                  <a:srgbClr val="C00000"/>
                </a:solidFill>
                <a:cs typeface="FreesiaUPC" pitchFamily="34" charset="-34"/>
              </a:rPr>
              <a:t>จะแก้ไขสัญญามิได้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B5FA14-76EB-4DA4-8105-BFBCBACC4D74}" type="slidenum">
              <a:rPr lang="en-US"/>
              <a:pPr>
                <a:defRPr/>
              </a:pPr>
              <a:t>203</a:t>
            </a:fld>
            <a:endParaRPr lang="th-TH"/>
          </a:p>
        </p:txBody>
      </p:sp>
      <p:pic>
        <p:nvPicPr>
          <p:cNvPr id="114693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85750"/>
            <a:ext cx="10001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505825" cy="1357312"/>
          </a:xfrm>
          <a:solidFill>
            <a:srgbClr val="FFFF00"/>
          </a:solidFill>
          <a:ln w="57150">
            <a:solidFill>
              <a:srgbClr val="0066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9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  <a:t/>
            </a:r>
            <a:br>
              <a:rPr lang="th-TH" sz="49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</a:br>
            <a:r>
              <a:rPr lang="th-TH" sz="4000" b="1" dirty="0" smtClean="0">
                <a:latin typeface="Cordia New" pitchFamily="34" charset="-34"/>
                <a:cs typeface="FreesiaUPC" pitchFamily="34" charset="-34"/>
              </a:rPr>
              <a:t>(กรณีศึกษา)</a:t>
            </a:r>
            <a:r>
              <a:rPr lang="th-TH" sz="4900" b="1" dirty="0" smtClean="0">
                <a:latin typeface="Cordia New" pitchFamily="34" charset="-34"/>
                <a:cs typeface="FreesiaUPC" pitchFamily="34" charset="-34"/>
              </a:rPr>
              <a:t>คู่สัญญาส่งมอบไม่ตรงงวดงาน ใน</a:t>
            </a:r>
            <a:r>
              <a:rPr lang="th-TH" b="1" dirty="0" smtClean="0">
                <a:latin typeface="Cordia New" pitchFamily="34" charset="-34"/>
                <a:cs typeface="FreesiaUPC" pitchFamily="34" charset="-34"/>
              </a:rPr>
              <a:t>สัญญา ยังไม่ถือว่าผิดสัญญา จึงปรับระหว่างงวดงานไม่ได้    </a:t>
            </a:r>
            <a:r>
              <a:rPr lang="th-TH" sz="40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  <a:t/>
            </a:r>
            <a:br>
              <a:rPr lang="th-TH" sz="4000" b="1" dirty="0" smtClean="0">
                <a:solidFill>
                  <a:srgbClr val="C00000"/>
                </a:solidFill>
                <a:latin typeface="Cordia New" pitchFamily="34" charset="-34"/>
                <a:cs typeface="BrowalliaUPC" pitchFamily="34" charset="-34"/>
              </a:rPr>
            </a:br>
            <a:endParaRPr lang="th-TH" sz="4000" b="1" dirty="0" smtClean="0">
              <a:solidFill>
                <a:srgbClr val="C00000"/>
              </a:solidFill>
              <a:latin typeface="Cordia New" pitchFamily="34" charset="-34"/>
              <a:cs typeface="BrowalliaUPC" pitchFamily="34" charset="-34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714500"/>
            <a:ext cx="8786812" cy="4929188"/>
          </a:xfrm>
          <a:solidFill>
            <a:srgbClr val="E5F3F7"/>
          </a:solidFill>
          <a:ln>
            <a:solidFill>
              <a:srgbClr val="C000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pitchFamily="18" charset="2"/>
              <a:buChar char="A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สัญญากำหนดเงื่อนไขการปรับว่า 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 smtClean="0">
                <a:solidFill>
                  <a:srgbClr val="003399"/>
                </a:solidFill>
                <a:latin typeface="Cordia New" pitchFamily="34" charset="-34"/>
                <a:cs typeface="BrowalliaUPC" pitchFamily="34" charset="-34"/>
                <a:sym typeface="Wingdings 3" pitchFamily="18" charset="2"/>
              </a:rPr>
              <a:t>    </a:t>
            </a:r>
            <a:r>
              <a:rPr lang="th-TH" b="1" dirty="0" smtClean="0">
                <a:solidFill>
                  <a:srgbClr val="003399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“</a:t>
            </a:r>
            <a:r>
              <a:rPr lang="th-TH" sz="3600" b="1" dirty="0" smtClean="0">
                <a:solidFill>
                  <a:srgbClr val="003399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หากผู้รับจ้างไม่สามารถทำงานให้แล้วเสร็จตามที่กำหนดไว้ในสัญญา ผู้รับจ้างจะต้องชำระค่าปรับให้แก่ผู้รับจ้างนับถัดจากวันที่กำหนดแล้วเสร็จตามสัญญา”</a:t>
            </a:r>
            <a:endParaRPr lang="th-TH" b="1" dirty="0" smtClean="0">
              <a:solidFill>
                <a:srgbClr val="003399"/>
              </a:solidFill>
              <a:latin typeface="Cordia New" pitchFamily="34" charset="-34"/>
              <a:cs typeface="FreesiaUPC" pitchFamily="34" charset="-34"/>
              <a:sym typeface="Wingdings 3" pitchFamily="18" charset="2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คำวินิจฉัย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i="1" u="sng" dirty="0" smtClean="0">
                <a:solidFill>
                  <a:srgbClr val="C00000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การแบ่งงวดงานแต่ละงวดในสัญญา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latin typeface="Cordia New" pitchFamily="34" charset="-34"/>
                <a:cs typeface="FreesiaUPC" pitchFamily="34" charset="-34"/>
                <a:sym typeface="Wingdings 3" pitchFamily="18" charset="2"/>
              </a:rPr>
              <a:t>    เป็นเงื่อนไขที่คู่สัญญาตกลงแบ่งงวดงาน เพื่อประโยชน์ในการ   จ่ายเงินค่าจ้างเป็นงวด ตามผลงานที่ดำเนินการไปแล้ว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b="1" u="sng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 </a:t>
            </a:r>
            <a:r>
              <a:rPr lang="th-TH" sz="3600" b="1" u="sng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มิใช่เป็นการกำหนดเวลาแล้วเสร็จของงานตามสัญญา</a:t>
            </a:r>
            <a:endParaRPr lang="th-TH" b="1" u="sng" dirty="0" smtClean="0">
              <a:solidFill>
                <a:srgbClr val="0033CC"/>
              </a:solidFill>
              <a:latin typeface="Cordia New" pitchFamily="34" charset="-34"/>
              <a:cs typeface="FreesiaUPC" pitchFamily="34" charset="-34"/>
              <a:sym typeface="Wingdings 3" pitchFamily="18" charset="2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0033CC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     </a:t>
            </a:r>
            <a:r>
              <a:rPr lang="th-TH" b="1" dirty="0" smtClean="0">
                <a:solidFill>
                  <a:srgbClr val="0033CC"/>
                </a:solidFill>
                <a:cs typeface="FreesiaUPC" pitchFamily="34" charset="-34"/>
                <a:sym typeface="Wingdings 3" pitchFamily="18" charset="2"/>
              </a:rPr>
              <a:t>►</a:t>
            </a:r>
            <a:r>
              <a:rPr lang="th-TH" b="1" dirty="0" smtClean="0">
                <a:solidFill>
                  <a:srgbClr val="FF0000"/>
                </a:solidFill>
                <a:latin typeface="Cordia New" pitchFamily="34" charset="-34"/>
                <a:cs typeface="FreesiaUPC" pitchFamily="34" charset="-34"/>
                <a:sym typeface="Wingdings 3" pitchFamily="18" charset="2"/>
              </a:rPr>
              <a:t>เมื่อผู้รับจ้างส่งงานไม่เป็นไปตามงวด  จึงไม่อาจนำมาคิดค่าปรับตามสัญญาได้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C6724-03D3-4E9E-8FF2-D04B75032780}" type="slidenum">
              <a:rPr lang="en-US"/>
              <a:pPr>
                <a:defRPr/>
              </a:pPr>
              <a:t>204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8858250" cy="1285875"/>
          </a:xfrm>
          <a:solidFill>
            <a:srgbClr val="FFFDA3"/>
          </a:solidFill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l" eaLnBrk="1" hangingPunct="1"/>
            <a:r>
              <a:rPr lang="th-TH" sz="5400" b="1" smtClean="0">
                <a:solidFill>
                  <a:srgbClr val="C00000"/>
                </a:solidFill>
                <a:cs typeface="FreesiaUPC" pitchFamily="34" charset="-34"/>
              </a:rPr>
              <a:t>		ข้อควรระวัง</a:t>
            </a:r>
            <a:r>
              <a:rPr lang="th-TH" sz="5400" b="1" smtClean="0">
                <a:solidFill>
                  <a:srgbClr val="002060"/>
                </a:solidFill>
                <a:cs typeface="FreesiaUPC" pitchFamily="34" charset="-34"/>
              </a:rPr>
              <a:t/>
            </a:r>
            <a:br>
              <a:rPr lang="th-TH" sz="5400" b="1" smtClean="0">
                <a:solidFill>
                  <a:srgbClr val="002060"/>
                </a:solidFill>
                <a:cs typeface="FreesiaUPC" pitchFamily="34" charset="-34"/>
              </a:rPr>
            </a:br>
            <a:r>
              <a:rPr lang="th-TH" sz="5400" b="1" smtClean="0">
                <a:solidFill>
                  <a:srgbClr val="002060"/>
                </a:solidFill>
                <a:cs typeface="FreesiaUPC" pitchFamily="34" charset="-34"/>
              </a:rPr>
              <a:t>	(ข้อหารือ)  เรื่องการบอกเลิกสัญญา </a:t>
            </a:r>
            <a:endParaRPr lang="en-US" sz="5400" b="1" smtClean="0">
              <a:solidFill>
                <a:srgbClr val="002060"/>
              </a:solidFill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3F251268-6C27-4EF2-9661-2927D835761C}" type="slidenum">
              <a:rPr lang="en-US"/>
              <a:pPr>
                <a:defRPr/>
              </a:pPr>
              <a:t>205</a:t>
            </a:fld>
            <a:endParaRPr lang="th-TH"/>
          </a:p>
        </p:txBody>
      </p:sp>
      <p:pic>
        <p:nvPicPr>
          <p:cNvPr id="116740" name="รูปภาพ 5" descr="ctoon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214313"/>
            <a:ext cx="785813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142875" y="1500188"/>
            <a:ext cx="8858250" cy="250031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buClr>
                <a:srgbClr val="C00000"/>
              </a:buClr>
              <a:buFont typeface="Symbol" pitchFamily="18" charset="2"/>
              <a:buChar char="§"/>
              <a:defRPr/>
            </a:pP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มติ</a:t>
            </a:r>
            <a:r>
              <a:rPr lang="th-TH" sz="3600" b="1" i="1" u="sng" dirty="0" err="1">
                <a:solidFill>
                  <a:srgbClr val="FF0000"/>
                </a:solidFill>
                <a:cs typeface="FreesiaUPC" pitchFamily="34" charset="-34"/>
              </a:rPr>
              <a:t>กวพ.</a:t>
            </a: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  </a:t>
            </a: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ถ้าส่วนราชการคู่สัญญา มีหนังสือแสดงเจตนาใช้	สิทธิบอกสัญญาไปยังผู้ขาย หรือผู้รับจ้างแล้ว</a:t>
            </a:r>
            <a:r>
              <a:rPr lang="th-TH" sz="3600" b="1" dirty="0">
                <a:solidFill>
                  <a:srgbClr val="C00000"/>
                </a:solidFill>
                <a:cs typeface="FreesiaUPC" pitchFamily="34" charset="-34"/>
              </a:rPr>
              <a:t> 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buFont typeface="Symbol" pitchFamily="18" charset="2"/>
              <a:buChar char="§"/>
              <a:defRPr/>
            </a:pPr>
            <a:r>
              <a:rPr lang="th-TH" sz="3600" b="1" dirty="0">
                <a:cs typeface="FreesiaUPC" pitchFamily="34" charset="-34"/>
              </a:rPr>
              <a:t> </a:t>
            </a: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ย่อมมีผลให้สัญญาสิ้นสุดลงทันที และไม่อาจถอน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	</a:t>
            </a: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การบอกเลิกสัญญาได้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(ประมวลกฎหมายแพ่งฯ ม.๓๘๖)</a:t>
            </a: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9" name="พับมุม 8"/>
          <p:cNvSpPr/>
          <p:nvPr/>
        </p:nvSpPr>
        <p:spPr>
          <a:xfrm>
            <a:off x="214313" y="4000500"/>
            <a:ext cx="8643937" cy="2714625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Symbol" pitchFamily="18" charset="2"/>
              <a:buChar char="§"/>
              <a:defRPr/>
            </a:pPr>
            <a:endParaRPr lang="th-TH" b="1" i="1" u="sng" dirty="0">
              <a:solidFill>
                <a:srgbClr val="FF0000"/>
              </a:solidFill>
              <a:cs typeface="FreesiaUPC" pitchFamily="34" charset="-34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Symbol" pitchFamily="18" charset="2"/>
              <a:buChar char="§"/>
              <a:defRPr/>
            </a:pPr>
            <a:r>
              <a:rPr lang="th-TH" sz="3600" b="1" i="1" u="sng" dirty="0">
                <a:solidFill>
                  <a:srgbClr val="FF0000"/>
                </a:solidFill>
                <a:cs typeface="FreesiaUPC" pitchFamily="34" charset="-34"/>
              </a:rPr>
              <a:t>แนวทางปฏิบัติ</a:t>
            </a:r>
          </a:p>
          <a:p>
            <a:pPr marL="363538" indent="-363538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คู่สัญญาที่เป็นผู้ขาย/ผู้รับจ้าง จะขอผ่อนปรนการปฏิบัติตามสัญญาอีกไม่ได้  </a:t>
            </a:r>
          </a:p>
          <a:p>
            <a:pPr marL="444500" indent="-44450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dirty="0">
                <a:cs typeface="FreesiaUPC" pitchFamily="34" charset="-34"/>
              </a:rPr>
              <a:t>หากส่วนราชการประสงค์จะซื้อ/จ้าง รายเดิม </a:t>
            </a:r>
            <a:r>
              <a:rPr lang="th-TH" sz="3600" b="1" u="sng" dirty="0">
                <a:solidFill>
                  <a:srgbClr val="FF0000"/>
                </a:solidFill>
                <a:cs typeface="FreesiaUPC" pitchFamily="34" charset="-34"/>
              </a:rPr>
              <a:t>ต้องดำเนินการจัดหาใหม่ </a:t>
            </a:r>
            <a:r>
              <a:rPr lang="th-TH" sz="3600" b="1" u="sng" dirty="0">
                <a:solidFill>
                  <a:srgbClr val="C00000"/>
                </a:solidFill>
                <a:cs typeface="FreesiaUPC" pitchFamily="34" charset="-34"/>
              </a:rPr>
              <a:t>จะแก้ไขสัญญาก็มิได้</a:t>
            </a:r>
          </a:p>
        </p:txBody>
      </p:sp>
      <p:sp>
        <p:nvSpPr>
          <p:cNvPr id="7" name="ลูกศรลง 6"/>
          <p:cNvSpPr/>
          <p:nvPr/>
        </p:nvSpPr>
        <p:spPr>
          <a:xfrm rot="20660965">
            <a:off x="349250" y="3571875"/>
            <a:ext cx="357188" cy="6429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" y="142875"/>
            <a:ext cx="9001125" cy="500063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05BE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h-TH" b="1" dirty="0" smtClean="0">
                <a:cs typeface="FreesiaUPC" pitchFamily="34" charset="-34"/>
              </a:rPr>
              <a:t>(</a:t>
            </a:r>
            <a:r>
              <a:rPr lang="th-TH" sz="3600" b="1" dirty="0" smtClean="0">
                <a:cs typeface="FreesiaUPC" pitchFamily="34" charset="-34"/>
              </a:rPr>
              <a:t>กรณีศึกษา</a:t>
            </a:r>
            <a:r>
              <a:rPr lang="th-TH" b="1" dirty="0" smtClean="0">
                <a:cs typeface="FreesiaUPC" pitchFamily="34" charset="-34"/>
              </a:rPr>
              <a:t>) </a:t>
            </a:r>
            <a:r>
              <a:rPr lang="th-TH" sz="4000" b="1" dirty="0" smtClean="0">
                <a:cs typeface="FreesiaUPC" pitchFamily="34" charset="-34"/>
              </a:rPr>
              <a:t>ผลของการบอกเลิกสัญญา จะถอนไม่ได้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1177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71438" y="714375"/>
            <a:ext cx="8929687" cy="5883275"/>
          </a:xfrm>
          <a:solidFill>
            <a:schemeClr val="bg1"/>
          </a:solidFill>
          <a:ln w="76200">
            <a:solidFill>
              <a:srgbClr val="00A44A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th-TH" b="1" smtClean="0">
                <a:cs typeface="FreesiaUPC" pitchFamily="34" charset="-34"/>
              </a:rPr>
              <a:t>มหาวิทยาลัย น.มีหนังสือแสดงเจตนาบอกเลิกสัญญากับห้างฯก.ผู้รับจ้างก่อสร้าง เมื่อ ๘ มิ.ย.๒๕๕๓ /กรณีจึงเป็นไปตามปพพ.มาตรา ๓๘๖ คือ </a:t>
            </a:r>
            <a:r>
              <a:rPr lang="th-TH" b="1" smtClean="0">
                <a:solidFill>
                  <a:srgbClr val="FF0000"/>
                </a:solidFill>
                <a:cs typeface="FreesiaUPC" pitchFamily="34" charset="-34"/>
              </a:rPr>
              <a:t>การแสดงเจตนาดังกล่าว ย่อมไม่อาจถอนได้ และเมื่อสัญญาเลิกกันแล้ว คู่สัญญาแต่ละฝ่ายจะต้องให้อีกฝ่ายหนึ่งกลับคืนสู่ฐานะเดิม ตาม ปพพ.มาตรา ๓๙๑</a:t>
            </a:r>
          </a:p>
          <a:p>
            <a:pPr>
              <a:buFont typeface="Wingdings" pitchFamily="2" charset="2"/>
              <a:buChar char="ü"/>
            </a:pP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กรณีมหาวิทยาลัยฯ ให้ห้างฯ ก กลับเข้าทำงานตามสัญญาอีก  ถือว่าได้ตกลงทำสัญญากันขึ้นมา</a:t>
            </a:r>
            <a:r>
              <a:rPr lang="th-TH" sz="2800" b="1" smtClean="0">
                <a:solidFill>
                  <a:srgbClr val="0000CC"/>
                </a:solidFill>
                <a:cs typeface="FreesiaUPC" pitchFamily="34" charset="-34"/>
              </a:rPr>
              <a:t>ใหม่ </a:t>
            </a:r>
            <a:r>
              <a:rPr lang="th-TH" sz="2800" b="1" u="sng" smtClean="0">
                <a:solidFill>
                  <a:srgbClr val="FE00BB"/>
                </a:solidFill>
                <a:cs typeface="FreesiaUPC" pitchFamily="34" charset="-34"/>
              </a:rPr>
              <a:t>มิได้จัดหาพัสดุตามปกติไม่ชอบด้วยระเบียบฯ</a:t>
            </a:r>
          </a:p>
          <a:p>
            <a:pPr>
              <a:buFont typeface="Wingdings" pitchFamily="2" charset="2"/>
              <a:buChar char="ü"/>
            </a:pPr>
            <a:r>
              <a:rPr lang="th-TH" b="1" smtClean="0">
                <a:cs typeface="FreesiaUPC" pitchFamily="34" charset="-34"/>
              </a:rPr>
              <a:t>กรณีมหาวิทยาลัยฯบอกเลิกสัญญาครั้งแรก หากมีค่าปรับ ต้องคิดค่าปรับ และฟ้องเรียกค่าเสียหายได้ด้วย</a:t>
            </a:r>
          </a:p>
          <a:p>
            <a:pPr>
              <a:buFont typeface="Wingdings" pitchFamily="2" charset="2"/>
              <a:buChar char="ü"/>
            </a:pPr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กรณีมหาวิทยาลัยฯยอมให้ผู้รับจ้างกลับเข้าทำงานภายหลังบอกเลิกสัญญาแล้ว</a:t>
            </a:r>
            <a:r>
              <a:rPr lang="th-TH" b="1" smtClean="0">
                <a:solidFill>
                  <a:srgbClr val="00B050"/>
                </a:solidFill>
                <a:cs typeface="FreesiaUPC" pitchFamily="34" charset="-34"/>
              </a:rPr>
              <a:t> </a:t>
            </a:r>
            <a:r>
              <a:rPr lang="th-TH" sz="2800" b="1" i="1" u="sng" smtClean="0">
                <a:solidFill>
                  <a:srgbClr val="FE00BB"/>
                </a:solidFill>
                <a:cs typeface="FreesiaUPC" pitchFamily="34" charset="-34"/>
              </a:rPr>
              <a:t>จะถือว่าเป็นการก่อนิติสัมพันธ์หรือไม่ </a:t>
            </a:r>
            <a:r>
              <a:rPr lang="th-TH" b="1" i="1" u="sng" smtClean="0">
                <a:solidFill>
                  <a:srgbClr val="FF0000"/>
                </a:solidFill>
                <a:cs typeface="FreesiaUPC" pitchFamily="34" charset="-34"/>
              </a:rPr>
              <a:t>ให้หารือส.อัยการสูงสุด </a:t>
            </a:r>
          </a:p>
          <a:p>
            <a:r>
              <a:rPr lang="th-TH" b="1" smtClean="0">
                <a:solidFill>
                  <a:srgbClr val="0000CC"/>
                </a:solidFill>
                <a:cs typeface="FreesiaUPC" pitchFamily="34" charset="-34"/>
              </a:rPr>
              <a:t>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E2683-521A-4FB1-8DE8-5F3D346090FF}" type="slidenum">
              <a:rPr lang="en-US" smtClean="0"/>
              <a:pPr>
                <a:defRPr/>
              </a:pPr>
              <a:t>206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8BEE4-3E0F-4316-B19F-3820A5AA6CEA}" type="slidenum">
              <a:rPr lang="en-US" smtClean="0"/>
              <a:pPr>
                <a:defRPr/>
              </a:pPr>
              <a:t>207</a:t>
            </a:fld>
            <a:endParaRPr lang="th-TH"/>
          </a:p>
        </p:txBody>
      </p:sp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214282" y="71414"/>
            <a:ext cx="8786874" cy="928694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th-TH" sz="4800" b="1" dirty="0">
                <a:solidFill>
                  <a:schemeClr val="bg1"/>
                </a:solidFill>
                <a:latin typeface="BrowalliaUPC" pitchFamily="34" charset="-34"/>
                <a:cs typeface="FreesiaUPC" pitchFamily="34" charset="-34"/>
              </a:rPr>
              <a:t>การผ่อนปรนการบอกเลิกสัญญา/ข้อตกลง</a:t>
            </a:r>
            <a:endParaRPr lang="th-TH" sz="5400" dirty="0"/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214313" y="1071563"/>
            <a:ext cx="8715375" cy="278606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หลักการ </a:t>
            </a:r>
            <a:r>
              <a:rPr lang="th-TH" sz="40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(ระเบียบฯ ข้อ๑๓๘)</a:t>
            </a:r>
            <a:endParaRPr lang="th-TH" sz="4400" b="1" i="1" u="sng" dirty="0">
              <a:solidFill>
                <a:srgbClr val="C00000"/>
              </a:solidFill>
              <a:latin typeface="BrowalliaUPC" pitchFamily="34" charset="-34"/>
              <a:cs typeface="FreesiaUPC" pitchFamily="34" charset="-34"/>
            </a:endParaRP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กรณีคู่สัญญาปฏิบัติผิดสัญญา/ข้อตกลง 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หากจำนวนเงินค่าปรับ</a:t>
            </a:r>
            <a:r>
              <a:rPr lang="th-TH" sz="36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จะเกินร้อยละ ๑๐ </a:t>
            </a: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ของวงเงิน             ค่าพัสดุ/ค่าจ้าง</a:t>
            </a:r>
          </a:p>
          <a:p>
            <a:pPr algn="ctr">
              <a:defRPr/>
            </a:pPr>
            <a:r>
              <a:rPr lang="th-TH" sz="3600" b="1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ให้ส่วนราชการบอกเลิกสัญญา/ข้อตกลง นั้น</a:t>
            </a:r>
            <a:endParaRPr lang="th-TH" sz="3600" dirty="0">
              <a:solidFill>
                <a:srgbClr val="C00000"/>
              </a:solidFill>
            </a:endParaRP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57188" y="4143375"/>
            <a:ext cx="8786812" cy="2500313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i="1" u="sng" dirty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ข้อยกเว้น</a:t>
            </a:r>
          </a:p>
          <a:p>
            <a:pPr algn="ctr">
              <a:defRPr/>
            </a:pPr>
            <a:r>
              <a:rPr lang="th-TH" sz="4400" b="1" i="1" u="sng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เว้นแต่  คู่สัญญายินยอมเสียค่าปรับให้โดยไม่มีเงื่อนไขใด ๆทั้งสิ้น ให้หัวหน้าส่วนราชการ                ผ่อนปรนการบอกเลิกสัญญาได้เท่าที่จำเป็น</a:t>
            </a:r>
            <a:endParaRPr lang="th-TH" sz="4400" i="1" u="sng" dirty="0">
              <a:solidFill>
                <a:srgbClr val="0000CC"/>
              </a:solidFill>
            </a:endParaRPr>
          </a:p>
        </p:txBody>
      </p:sp>
      <p:sp>
        <p:nvSpPr>
          <p:cNvPr id="7" name="ลูกศรโค้งขวา 6"/>
          <p:cNvSpPr/>
          <p:nvPr/>
        </p:nvSpPr>
        <p:spPr>
          <a:xfrm rot="1901610">
            <a:off x="141288" y="3279775"/>
            <a:ext cx="731837" cy="744538"/>
          </a:xfrm>
          <a:prstGeom prst="curved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pic>
        <p:nvPicPr>
          <p:cNvPr id="118793" name="รูปภาพ 7" descr="3bef0-8704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31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76200"/>
            <a:ext cx="8643938" cy="1143000"/>
          </a:xfrm>
          <a:solidFill>
            <a:srgbClr val="FF99FF"/>
          </a:solidFill>
          <a:ln w="762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000" b="1" dirty="0" smtClean="0">
                <a:cs typeface="FreesiaUPC" pitchFamily="34" charset="-34"/>
              </a:rPr>
              <a:t>การบอกเลิกสัญญาเมื่อมีค่าปรับเกิน ๑๐ </a:t>
            </a:r>
            <a:r>
              <a:rPr lang="en-US" sz="4000" b="1" dirty="0" smtClean="0">
                <a:cs typeface="FreesiaUPC" pitchFamily="34" charset="-34"/>
              </a:rPr>
              <a:t>%</a:t>
            </a:r>
            <a:r>
              <a:rPr lang="th-TH" sz="4000" b="1" dirty="0" smtClean="0">
                <a:cs typeface="FreesiaUPC" pitchFamily="34" charset="-34"/>
              </a:rPr>
              <a:t> ไปแล้ว</a:t>
            </a:r>
            <a:br>
              <a:rPr lang="th-TH" sz="4000" b="1" dirty="0" smtClean="0">
                <a:cs typeface="FreesiaUPC" pitchFamily="34" charset="-34"/>
              </a:rPr>
            </a:br>
            <a:r>
              <a:rPr lang="th-TH" sz="3600" b="1" dirty="0" smtClean="0">
                <a:cs typeface="FreesiaUPC" pitchFamily="34" charset="-34"/>
              </a:rPr>
              <a:t>(มติ๓๗/๐๙/๕๒)</a:t>
            </a:r>
          </a:p>
        </p:txBody>
      </p:sp>
      <p:sp>
        <p:nvSpPr>
          <p:cNvPr id="119811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2875" y="1143000"/>
            <a:ext cx="4429125" cy="5715000"/>
          </a:xfrm>
          <a:solidFill>
            <a:srgbClr val="E1FFE1"/>
          </a:solidFill>
          <a:ln w="381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th-TH" b="1" dirty="0" err="1" smtClean="0">
                <a:cs typeface="FreesiaUPC" pitchFamily="34" charset="-34"/>
              </a:rPr>
              <a:t>ตามปพพ.</a:t>
            </a:r>
            <a:r>
              <a:rPr lang="th-TH" b="1" dirty="0" smtClean="0">
                <a:cs typeface="FreesiaUPC" pitchFamily="34" charset="-34"/>
              </a:rPr>
              <a:t>ม.๓๙๑สรุปว่าเมื่อคู่สัญญาใช้สิทธิเลิกสัญญาแล้ว คู่สัญญาแต่ละฝ่ายต้องกลับคืนสู่ฐานะดังที่เป็นอยู่เดิม แต่จะให้เสื่อมสิทธิบุคคลภายนอกหาได้ไม่ </a:t>
            </a:r>
          </a:p>
          <a:p>
            <a:pPr eaLnBrk="1" hangingPunct="1"/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ประกอบ ระเบียบฯพัสดุปี ๓๕  ข้อ ๑๓๘ สรุปว่า คู่สัญญาที่ไม่สามารถปฏิบัติตามสัญญา/หรือข้อตกลงได้ และจะต้องปรับ หากค่าปรับจะเกินร้อยละ ๑๐ ของวงเงินค่าพัสดุ/ค่าจ้างนั้น ให้บอกเลิกสัญญาฯ </a:t>
            </a:r>
          </a:p>
          <a:p>
            <a:pPr eaLnBrk="1" hangingPunct="1"/>
            <a:r>
              <a:rPr lang="th-TH" b="1" i="1" u="sng" dirty="0" smtClean="0">
                <a:solidFill>
                  <a:srgbClr val="0070C0"/>
                </a:solidFill>
                <a:cs typeface="FreesiaUPC" pitchFamily="34" charset="-34"/>
              </a:rPr>
              <a:t>เว้นแต่ คู่สัญญาจะยอมเสียค่าปรับโดยไม่มีเงื่อนไขใดๆ</a:t>
            </a:r>
          </a:p>
        </p:txBody>
      </p:sp>
      <p:sp>
        <p:nvSpPr>
          <p:cNvPr id="119812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429125" y="1071563"/>
            <a:ext cx="4500563" cy="5715000"/>
          </a:xfrm>
          <a:solidFill>
            <a:srgbClr val="FFF7DD"/>
          </a:solidFill>
          <a:ln w="381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174625" indent="-174625" eaLnBrk="1" hangingPunct="1"/>
            <a:r>
              <a:rPr lang="th-TH" dirty="0" smtClean="0"/>
              <a:t>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ดังนั้น เมื่อค่าปรับสูงเกิน๑๐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หากส่วนราชการ</a:t>
            </a:r>
            <a:r>
              <a:rPr lang="th-TH" b="1" i="1" u="sng" dirty="0" smtClean="0">
                <a:solidFill>
                  <a:srgbClr val="0070C0"/>
                </a:solidFill>
                <a:cs typeface="FreesiaUPC" pitchFamily="34" charset="-34"/>
              </a:rPr>
              <a:t>มิได้มีหนังสือแจ้งคิดค่าปรับ/และผู้รับจ้างก็มิได้ยินยอมเสียค่าปรับโดยไม่มีเงื่อนไขใดๆ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               ส่วนราชการจึงคิดค่าปรับได้ไม่เกิน ๑๐</a:t>
            </a:r>
            <a:r>
              <a:rPr lang="en-US" b="1" dirty="0" smtClean="0">
                <a:solidFill>
                  <a:srgbClr val="C00000"/>
                </a:solidFill>
                <a:cs typeface="FreesiaUPC" pitchFamily="34" charset="-34"/>
              </a:rPr>
              <a:t>% 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ตามระเบียบฯ ๒๕๓๕ ข้อ ๑๓๘</a:t>
            </a:r>
          </a:p>
          <a:p>
            <a:pPr marL="174625" indent="-174625" eaLnBrk="1" hangingPunct="1"/>
            <a:r>
              <a:rPr lang="th-TH" b="1" dirty="0" smtClean="0">
                <a:cs typeface="FreesiaUPC" pitchFamily="34" charset="-34"/>
              </a:rPr>
              <a:t>หากส่วนราชการจะคิดค่าปรับเกินกว่า หรือเท่ากับ๑๐</a:t>
            </a:r>
            <a:r>
              <a:rPr lang="en-US" b="1" dirty="0" smtClean="0">
                <a:cs typeface="FreesiaUPC" pitchFamily="34" charset="-34"/>
              </a:rPr>
              <a:t>% </a:t>
            </a:r>
            <a:r>
              <a:rPr lang="th-TH" b="1" dirty="0" smtClean="0">
                <a:cs typeface="FreesiaUPC" pitchFamily="34" charset="-34"/>
              </a:rPr>
              <a:t>โดยไม่คำนึงถึงคำสั่งศาลปกครองสูงสุด ที่ ๓๙๕/๒๕๕๑        ที่กำหนด ให้บอกเลิกสัญญาเมื่อเห็นว่าค่าปรับจะเกิน๑๐</a:t>
            </a:r>
            <a:r>
              <a:rPr lang="en-US" b="1" dirty="0" smtClean="0">
                <a:cs typeface="FreesiaUPC" pitchFamily="34" charset="-34"/>
              </a:rPr>
              <a:t>% </a:t>
            </a:r>
            <a:r>
              <a:rPr lang="th-TH" b="1" dirty="0" smtClean="0">
                <a:cs typeface="FreesiaUPC" pitchFamily="34" charset="-34"/>
              </a:rPr>
              <a:t>เพื่อมิให้คู่สัญญาเสียหายมากขึ้น หากไม่บอกเลิกก่อน จะคิดค่าปรับได้เพียงไม่เกิน๑๐</a:t>
            </a:r>
            <a:r>
              <a:rPr lang="en-US" b="1" dirty="0" smtClean="0">
                <a:cs typeface="FreesiaUPC" pitchFamily="34" charset="-34"/>
              </a:rPr>
              <a:t>% </a:t>
            </a:r>
            <a:endParaRPr lang="th-TH" b="1" dirty="0" smtClean="0"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607A4-B0AA-4D9B-964C-5B72D7D862AE}" type="slidenum">
              <a:rPr lang="en-US"/>
              <a:pPr>
                <a:defRPr/>
              </a:pPr>
              <a:t>208</a:t>
            </a:fld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ABD3E7A4-FBBB-495F-A175-9578F1382386}" type="slidenum">
              <a:rPr lang="en-US" smtClean="0"/>
              <a:pPr>
                <a:defRPr/>
              </a:pPr>
              <a:t>209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214313" y="142875"/>
            <a:ext cx="8929687" cy="71437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4400" b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วิธีปฏิบัติในการบริหารสัญญา กรณีค่าปรับจะเกิน๑๐ </a:t>
            </a:r>
            <a:r>
              <a:rPr lang="en-US" sz="4000" b="1" dirty="0">
                <a:solidFill>
                  <a:srgbClr val="C00000"/>
                </a:solidFill>
                <a:cs typeface="FreesiaUPC" pitchFamily="34" charset="-34"/>
              </a:rPr>
              <a:t>%</a:t>
            </a:r>
            <a:endParaRPr lang="th-TH" sz="4000" b="1" dirty="0">
              <a:solidFill>
                <a:srgbClr val="C00000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4400" b="1" dirty="0">
                <a:solidFill>
                  <a:srgbClr val="C00000"/>
                </a:solidFill>
                <a:cs typeface="FreesiaUPC" pitchFamily="34" charset="-34"/>
              </a:rPr>
              <a:t> </a:t>
            </a:r>
            <a:endParaRPr lang="th-TH" sz="4400" dirty="0">
              <a:solidFill>
                <a:srgbClr val="C00000"/>
              </a:solidFill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1000125" y="928688"/>
            <a:ext cx="7143750" cy="428625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 err="1">
                <a:solidFill>
                  <a:schemeClr val="bg1"/>
                </a:solidFill>
                <a:cs typeface="FreesiaUPC" pitchFamily="34" charset="-34"/>
              </a:rPr>
              <a:t>กค</a:t>
            </a: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(</a:t>
            </a:r>
            <a:r>
              <a:rPr lang="th-TH" sz="3200" b="1" dirty="0" err="1">
                <a:solidFill>
                  <a:schemeClr val="bg1"/>
                </a:solidFill>
                <a:cs typeface="FreesiaUPC" pitchFamily="34" charset="-34"/>
              </a:rPr>
              <a:t>กวพ</a:t>
            </a: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)๐๔๒๑.๓/๓๓๑๕๘ลว.๕พ.ย.๕๓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57188" y="1428750"/>
            <a:ext cx="8501062" cy="3214688"/>
          </a:xfrm>
          <a:prstGeom prst="rect">
            <a:avLst/>
          </a:prstGeom>
          <a:solidFill>
            <a:srgbClr val="E5F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ข้อหารือ</a:t>
            </a:r>
          </a:p>
          <a:p>
            <a:pPr>
              <a:defRPr/>
            </a:pPr>
            <a:r>
              <a:rPr lang="th-TH" sz="3200" b="1" dirty="0">
                <a:solidFill>
                  <a:srgbClr val="C00000"/>
                </a:solidFill>
                <a:cs typeface="FreesiaUPC" pitchFamily="34" charset="-34"/>
              </a:rPr>
              <a:t>	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จังหวัด ล.จ้างปรับปรุงภูมิทัศน์วงเงิน ๙.๗ ล้านบาท มีงานก่อสร้างรวมอยู่ด้วย งวดสุดท้ายผู้รับจ้างส่ง</a:t>
            </a:r>
            <a:r>
              <a:rPr lang="th-TH" sz="3200" b="1" u="sng" dirty="0" err="1">
                <a:solidFill>
                  <a:srgbClr val="0000CC"/>
                </a:solidFill>
                <a:cs typeface="FreesiaUPC" pitchFamily="34" charset="-34"/>
              </a:rPr>
              <a:t>ลิฟท์</a:t>
            </a: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ไม่ถูกต้องแจ้งให้แก้ไขแล้ว แต่ไม่ยอม 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เมื่อครบสัญญา จังหวัดแจ้งเรียกค่าปรับ </a:t>
            </a:r>
            <a:r>
              <a:rPr lang="th-TH" sz="3200" b="1" u="sng" dirty="0" err="1">
                <a:solidFill>
                  <a:srgbClr val="C00000"/>
                </a:solidFill>
                <a:cs typeface="FreesiaUPC" pitchFamily="34" charset="-34"/>
              </a:rPr>
              <a:t>จำนวณ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 ๘๙๔,๙๐๐บาท จะเกิน๑๐</a:t>
            </a:r>
            <a:r>
              <a:rPr lang="en-US" sz="3200" b="1" u="sng" dirty="0">
                <a:solidFill>
                  <a:srgbClr val="C00000"/>
                </a:solidFill>
                <a:cs typeface="FreesiaUPC" pitchFamily="34" charset="-34"/>
              </a:rPr>
              <a:t>%</a:t>
            </a:r>
            <a:r>
              <a:rPr lang="th-TH" sz="3200" b="1" u="sng" dirty="0">
                <a:solidFill>
                  <a:srgbClr val="C00000"/>
                </a:solidFill>
                <a:cs typeface="FreesiaUPC" pitchFamily="34" charset="-34"/>
              </a:rPr>
              <a:t>ของวงเงินค่าจ้าง จึงหารือว่า เงินค่าจ้างงวดสุดท้ายเหลืออีก ๑.๙๙๕ ล้านบาทกรณีนี้จะบอกเลิกสัญญา ตามข้อ ๑๓๘ จะมีวิธีปฏิบัติอย่างไร เพื่อประโยชน์ของทางราชการ </a:t>
            </a:r>
            <a:endParaRPr lang="th-TH" sz="3200" u="sng" dirty="0">
              <a:solidFill>
                <a:srgbClr val="C00000"/>
              </a:solidFill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42875" y="4714875"/>
            <a:ext cx="9001125" cy="1928813"/>
          </a:xfrm>
          <a:prstGeom prst="roundRect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i="1" u="sng" dirty="0">
                <a:solidFill>
                  <a:srgbClr val="EA0075"/>
                </a:solidFill>
                <a:cs typeface="FreesiaUPC" pitchFamily="34" charset="-34"/>
              </a:rPr>
              <a:t>มติ </a:t>
            </a:r>
            <a:r>
              <a:rPr lang="th-TH" sz="4000" b="1" i="1" u="sng" dirty="0" err="1">
                <a:solidFill>
                  <a:srgbClr val="EA0075"/>
                </a:solidFill>
                <a:cs typeface="FreesiaUPC" pitchFamily="34" charset="-34"/>
              </a:rPr>
              <a:t>กวพ.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-การจะใช้สิทธิบอกเลิกสัญญาตามข้อ ๑๓๗ หากมีงานที่รับไว้และใช้ประโยชน์ในราชการได้ตามสัญญาแล้ว  </a:t>
            </a:r>
            <a:r>
              <a:rPr lang="th-TH" sz="3200" b="1" i="1" dirty="0">
                <a:solidFill>
                  <a:srgbClr val="C00000"/>
                </a:solidFill>
                <a:cs typeface="FreesiaUPC" pitchFamily="34" charset="-34"/>
              </a:rPr>
              <a:t>จังหวัดในฐานะผู้ว่าจ้าง      ก็จะต้องชดใช้ราคาให้แก่ผู้รับจ้าง</a:t>
            </a:r>
            <a:r>
              <a:rPr lang="th-TH" sz="3200" b="1" dirty="0">
                <a:solidFill>
                  <a:srgbClr val="0000CC"/>
                </a:solidFill>
                <a:cs typeface="FreesiaUPC" pitchFamily="34" charset="-34"/>
              </a:rPr>
              <a:t> โดยจะต้องหักค่าปรับและค่าเสียหายอื่นๆ  (ถ้ามี)ออกก่อน</a:t>
            </a:r>
            <a:endParaRPr lang="th-TH" sz="3200" dirty="0">
              <a:solidFill>
                <a:srgbClr val="0000CC"/>
              </a:solidFill>
            </a:endParaRPr>
          </a:p>
        </p:txBody>
      </p:sp>
      <p:pic>
        <p:nvPicPr>
          <p:cNvPr id="120839" name="รูปภาพ 8" descr="5TQL1CAVK2CPLCAQ1VW0LCATBWJF7CAUTZR8XCAVD2ZZFCAIK2PVKCAAWR5N8CAB6TT7PCA6Y52IECAM7V43ZCAX014NQCAFY6HGPCAQI0NWPCA86K0QLCA9XHZUBCAQU2NDJCANX8C4TCALUJC0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714375"/>
            <a:ext cx="10477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ลูกศรขวา 8"/>
          <p:cNvSpPr/>
          <p:nvPr/>
        </p:nvSpPr>
        <p:spPr>
          <a:xfrm>
            <a:off x="6477000" y="6248400"/>
            <a:ext cx="1600200" cy="304800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A71056D2-B33F-42E0-9881-5046A6AF6F89}" type="slidenum">
              <a:rPr lang="en-US" smtClean="0"/>
              <a:pPr>
                <a:defRPr/>
              </a:pPr>
              <a:t>210</a:t>
            </a:fld>
            <a:endParaRPr lang="th-TH"/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142875" y="214313"/>
            <a:ext cx="9001125" cy="1785937"/>
          </a:xfrm>
          <a:prstGeom prst="homePlate">
            <a:avLst/>
          </a:prstGeom>
          <a:solidFill>
            <a:srgbClr val="E5F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th-TH" sz="4000" b="1" i="1" u="sng" dirty="0">
                <a:solidFill>
                  <a:srgbClr val="C00000"/>
                </a:solidFill>
                <a:cs typeface="FreesiaUPC" pitchFamily="34" charset="-34"/>
              </a:rPr>
              <a:t>ข้อยกเว้น</a:t>
            </a:r>
            <a:r>
              <a:rPr lang="th-TH" b="1" i="1" dirty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ถ้างานที่รับไ</a:t>
            </a:r>
            <a:r>
              <a:rPr lang="th-TH" sz="3600" b="1" i="1" dirty="0">
                <a:solidFill>
                  <a:schemeClr val="tx1"/>
                </a:solidFill>
                <a:cs typeface="FreesiaUPC" pitchFamily="34" charset="-34"/>
              </a:rPr>
              <a:t>ว้ </a:t>
            </a:r>
            <a:r>
              <a:rPr lang="th-TH" sz="3600" b="1" dirty="0">
                <a:solidFill>
                  <a:srgbClr val="FF0000"/>
                </a:solidFill>
                <a:cs typeface="FreesiaUPC" pitchFamily="34" charset="-34"/>
              </a:rPr>
              <a:t>หากผู้ว่าจ้างไม่สามารถนำไปใช้ประโยชน์ในราชการตามสัญญาได้</a:t>
            </a:r>
            <a:r>
              <a:rPr lang="th-TH" sz="3600" b="1" i="1" dirty="0">
                <a:solidFill>
                  <a:schemeClr val="tx1"/>
                </a:solidFill>
                <a:cs typeface="FreesiaUPC" pitchFamily="34" charset="-34"/>
              </a:rPr>
              <a:t> 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ให้ถือว่า งานนั้นไม่ควรค่าแห่งการชดใช้เงิน</a:t>
            </a:r>
            <a:r>
              <a:rPr lang="th-TH" sz="3600" b="1" i="1" dirty="0" err="1">
                <a:solidFill>
                  <a:srgbClr val="0000CC"/>
                </a:solidFill>
                <a:cs typeface="FreesiaUPC" pitchFamily="34" charset="-34"/>
              </a:rPr>
              <a:t>ตามปพพ.</a:t>
            </a:r>
            <a:r>
              <a:rPr lang="th-TH" sz="3600" b="1" i="1" dirty="0">
                <a:solidFill>
                  <a:srgbClr val="0000CC"/>
                </a:solidFill>
                <a:cs typeface="FreesiaUPC" pitchFamily="34" charset="-34"/>
              </a:rPr>
              <a:t>มาตรา ๓๙๑ </a:t>
            </a:r>
            <a:endParaRPr lang="th-TH" b="1" i="1" dirty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142875" y="2143125"/>
            <a:ext cx="9001125" cy="1071563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th-TH" b="1" dirty="0"/>
          </a:p>
          <a:p>
            <a:pPr>
              <a:buFont typeface="Wingdings" pitchFamily="2" charset="2"/>
              <a:buChar char="q"/>
              <a:defRPr/>
            </a:pPr>
            <a:r>
              <a:rPr lang="th-TH" sz="3600" b="1" dirty="0">
                <a:cs typeface="FreesiaUPC" pitchFamily="34" charset="-34"/>
              </a:rPr>
              <a:t>สำหรับในส่วนที่จะเกิน ๑๐</a:t>
            </a:r>
            <a:r>
              <a:rPr lang="en-US" sz="3600" b="1" dirty="0">
                <a:cs typeface="FreesiaUPC" pitchFamily="34" charset="-34"/>
              </a:rPr>
              <a:t>%</a:t>
            </a:r>
            <a:r>
              <a:rPr lang="th-TH" sz="3600" b="1" dirty="0">
                <a:cs typeface="FreesiaUPC" pitchFamily="34" charset="-34"/>
              </a:rPr>
              <a:t> นั้น ให้ถือวงเงินทั้งสัญญา           ไม่ใช่ค่าจ้างงวดใดงวดหนึ่ง</a:t>
            </a:r>
          </a:p>
          <a:p>
            <a:pPr>
              <a:defRPr/>
            </a:pPr>
            <a:endParaRPr lang="th-TH" dirty="0"/>
          </a:p>
        </p:txBody>
      </p:sp>
      <p:sp>
        <p:nvSpPr>
          <p:cNvPr id="9" name="รูปห้าเหลี่ยม 8"/>
          <p:cNvSpPr/>
          <p:nvPr/>
        </p:nvSpPr>
        <p:spPr>
          <a:xfrm>
            <a:off x="142875" y="5143500"/>
            <a:ext cx="8786813" cy="1571625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Blip>
                <a:blip r:embed="rId2"/>
              </a:buBlip>
              <a:defRPr/>
            </a:pP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จะต้องแจ้งให้ผู้รับจ้างยินยอมเสียค่าปรับในส่วนที่            เกินกว่า๑๐</a:t>
            </a:r>
            <a:r>
              <a:rPr lang="en-US" sz="3600" b="1" dirty="0">
                <a:solidFill>
                  <a:schemeClr val="tx1"/>
                </a:solidFill>
                <a:cs typeface="FreesiaUPC" pitchFamily="34" charset="-34"/>
              </a:rPr>
              <a:t>% </a:t>
            </a:r>
            <a:r>
              <a:rPr lang="th-TH" sz="3600" b="1" dirty="0">
                <a:solidFill>
                  <a:schemeClr val="tx1"/>
                </a:solidFill>
                <a:cs typeface="FreesiaUPC" pitchFamily="34" charset="-34"/>
              </a:rPr>
              <a:t>ของวงเงินค่าจ้างทั้งสัญญา โดยไม่มีเงื่อนไขใดๆทั้งสิ้น   ตามระเบียบข้อ ๑๓๘</a:t>
            </a:r>
            <a:endParaRPr lang="th-TH" dirty="0">
              <a:solidFill>
                <a:schemeClr val="tx1"/>
              </a:solidFill>
              <a:cs typeface="FreesiaUPC" pitchFamily="34" charset="-34"/>
            </a:endParaRP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142875" y="3286125"/>
            <a:ext cx="8786813" cy="1714500"/>
          </a:xfrm>
          <a:prstGeom prst="roundRect">
            <a:avLst/>
          </a:prstGeom>
          <a:solidFill>
            <a:srgbClr val="FFE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หากจังหวัดจะผ่อนปรนการบอกเลิกสัญญา         </a:t>
            </a:r>
          </a:p>
          <a:p>
            <a:pPr>
              <a:defRPr/>
            </a:pPr>
            <a:r>
              <a:rPr lang="th-TH" sz="3600" b="1" dirty="0">
                <a:solidFill>
                  <a:srgbClr val="0000CC"/>
                </a:solidFill>
                <a:cs typeface="FreesiaUPC" pitchFamily="34" charset="-34"/>
              </a:rPr>
              <a:t>เพื่อให้ผู้รับจ้างทำงานให้แล้วเสร็จเพื่อประโยชน์ต่อทางราชกา</a:t>
            </a:r>
            <a:r>
              <a:rPr lang="th-TH" b="1" dirty="0">
                <a:solidFill>
                  <a:srgbClr val="0000CC"/>
                </a:solidFill>
                <a:cs typeface="FreesiaUPC" pitchFamily="34" charset="-34"/>
              </a:rPr>
              <a:t>ร</a:t>
            </a:r>
            <a:r>
              <a:rPr lang="th-TH" b="1" dirty="0">
                <a:solidFill>
                  <a:srgbClr val="0000CC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355CE-1BEE-4315-ACC5-540687B6A2F0}" type="slidenum">
              <a:rPr lang="en-US" smtClean="0"/>
              <a:pPr>
                <a:defRPr/>
              </a:pPr>
              <a:t>211</a:t>
            </a:fld>
            <a:endParaRPr lang="th-TH"/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428625" y="214313"/>
            <a:ext cx="8358188" cy="6143625"/>
          </a:xfrm>
          <a:prstGeom prst="flowChartMultidocumen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6600" b="1" dirty="0">
                <a:cs typeface="FreesiaUPC" pitchFamily="34" charset="-34"/>
              </a:rPr>
              <a:t>สิทธิในการบังคับตามสัญญาภายหลังการบอกเลิกสัญญาหรือข้อตกลง</a:t>
            </a:r>
            <a:endParaRPr lang="th-TH" sz="6600" dirty="0"/>
          </a:p>
        </p:txBody>
      </p:sp>
      <p:pic>
        <p:nvPicPr>
          <p:cNvPr id="122884" name="รูปภาพ 4" descr="การตูน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6150" y="428625"/>
            <a:ext cx="141922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75" y="785813"/>
            <a:ext cx="8786813" cy="60721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มติ</a:t>
            </a:r>
            <a:r>
              <a:rPr lang="th-TH" b="1" dirty="0" err="1" smtClean="0">
                <a:solidFill>
                  <a:srgbClr val="C00000"/>
                </a:solidFill>
                <a:cs typeface="FreesiaUPC" pitchFamily="34" charset="-34"/>
              </a:rPr>
              <a:t>กวพ.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๔๗/พ.ย.๕๒ กรม ว. ใช้สิทธิบอกเลิกสัญญา ตามเงื่อนไขของสัญญาซื้อเครื่องตรวจวิเคราะห์</a:t>
            </a:r>
            <a:r>
              <a:rPr lang="th-TH" b="1" dirty="0" err="1" smtClean="0">
                <a:solidFill>
                  <a:srgbClr val="C00000"/>
                </a:solidFill>
                <a:cs typeface="FreesiaUPC" pitchFamily="34" charset="-34"/>
              </a:rPr>
              <a:t>ทางอิมมู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โน</a:t>
            </a:r>
            <a:r>
              <a:rPr lang="th-TH" b="1" dirty="0" err="1" smtClean="0">
                <a:solidFill>
                  <a:srgbClr val="C00000"/>
                </a:solidFill>
                <a:cs typeface="FreesiaUPC" pitchFamily="34" charset="-34"/>
              </a:rPr>
              <a:t>เอสเสย์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 แบบอัตโนมัติไปแล้ว ย่อมมีสิทธิดังนี้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๑. ริบหลักประกันสัญญา หรือเรียกร้องจากธนาคารผู้ค้ำประกัน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b="1" dirty="0" smtClean="0">
                <a:cs typeface="FreesiaUPC" pitchFamily="34" charset="-34"/>
              </a:rPr>
              <a:t>๒.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กรณีมีค่าปรับ ให้เรียกร้องจากคู่สัญญาให้ชำระค่าปรับโดยคิดตั้งแต่</a:t>
            </a:r>
            <a:r>
              <a:rPr lang="th-TH" b="1" i="1" dirty="0" smtClean="0">
                <a:solidFill>
                  <a:srgbClr val="FF0000"/>
                </a:solidFill>
                <a:cs typeface="FreesiaUPC" pitchFamily="34" charset="-34"/>
              </a:rPr>
              <a:t>	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วันถัดจากวันครบกำหนดตามสัญญา จนถึงวันบอกเลิกสัญญา             </a:t>
            </a:r>
            <a:r>
              <a:rPr lang="th-TH" b="1" i="1" dirty="0" smtClean="0">
                <a:solidFill>
                  <a:srgbClr val="FF0000"/>
                </a:solidFill>
                <a:cs typeface="FreesiaUPC" pitchFamily="34" charset="-34"/>
              </a:rPr>
              <a:t>	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หักด้วยจำนวนวันที่ส่วนราชการใช้ไปในการตรวจรับ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๓. </a:t>
            </a: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หากต้องซื้อใหม่  และมีราคาเพิ่มขึ้นจากวงเงินตามสัญญาเดิม 	ย่อมเรียกให้ชดใช้ราคาส่วนที่เพิ่มขึ้นได้ด้วย</a:t>
            </a:r>
            <a:endParaRPr lang="th-TH" b="1" dirty="0" smtClean="0">
              <a:solidFill>
                <a:srgbClr val="0000CC"/>
              </a:solidFill>
              <a:cs typeface="FreesiaUPC" pitchFamily="34" charset="-34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๔. ค่าเสียหายอื่น ๆ (ถ้ามี) ได้แก่ ค่าขาดรายได้ หรือขาดประโยชน์	จากการรับจ้างวิเคราะห์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AF1FD-84B6-4756-B592-D2F6B62499C9}" type="slidenum">
              <a:rPr lang="en-US"/>
              <a:pPr>
                <a:defRPr/>
              </a:pPr>
              <a:t>212</a:t>
            </a:fld>
            <a:endParaRPr lang="th-TH"/>
          </a:p>
        </p:txBody>
      </p:sp>
      <p:sp>
        <p:nvSpPr>
          <p:cNvPr id="5" name="สี่เหลี่ยมมุมเว้า 4"/>
          <p:cNvSpPr/>
          <p:nvPr/>
        </p:nvSpPr>
        <p:spPr>
          <a:xfrm>
            <a:off x="214313" y="71438"/>
            <a:ext cx="8643937" cy="642937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th-TH" sz="4000" b="1" dirty="0">
                <a:solidFill>
                  <a:schemeClr val="tx1"/>
                </a:solidFill>
                <a:cs typeface="FreesiaUPC" pitchFamily="34" charset="-34"/>
              </a:rPr>
              <a:t>การใช้สิทธิตามสัญญา ภายหลังบอกเลิกสัญญาแล้ว</a:t>
            </a:r>
            <a:endParaRPr lang="th-TH" sz="4000" dirty="0">
              <a:solidFill>
                <a:schemeClr val="tx1"/>
              </a:solidFill>
            </a:endParaRPr>
          </a:p>
        </p:txBody>
      </p:sp>
      <p:pic>
        <p:nvPicPr>
          <p:cNvPr id="123909" name="รูปภาพ 5" descr="3DTCHCA7QVHRLCA60EGO6CAZ6ZT8DCAESB2LPCAFN8DICCAHRYDOKCALDS2R0CACUNGUOCARH1BKQCASW3AWXCAQ0UB3KCAPAVPZWCASPFQV1CAHJW59ECAIIO5D3CANZULVWCAAHJYF1CA4T7TI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560EF-4448-452C-A076-2ECCCF8F4027}" type="slidenum">
              <a:rPr lang="en-US"/>
              <a:pPr>
                <a:defRPr/>
              </a:pPr>
              <a:t>213</a:t>
            </a:fld>
            <a:endParaRPr lang="th-TH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381000" y="1828800"/>
            <a:ext cx="8501063" cy="45005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q"/>
              <a:defRPr/>
            </a:pPr>
            <a:r>
              <a:rPr lang="th-TH" sz="4000" b="1" dirty="0">
                <a:solidFill>
                  <a:srgbClr val="0000CC"/>
                </a:solidFill>
                <a:cs typeface="FreesiaUPC" pitchFamily="34" charset="-34"/>
              </a:rPr>
              <a:t>ทั้งนี้ ให้นำค่าเสียหายข้างต้นทั้งหมดมาหักจากเงิน	ประกันสัญญา ถ้าเหลือให้คืนบริษัทฯคู่สัญญา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th-TH" sz="4000" b="1" dirty="0">
                <a:cs typeface="FreesiaUPC" pitchFamily="34" charset="-34"/>
              </a:rPr>
              <a:t>หากมีค่าเสียหายท่วมจำนวนหลักประกันให้ยึดไว้	ทั้งหมดโดยไม่ต้องคืนหลักประกันสัญญา  และ</a:t>
            </a:r>
            <a:r>
              <a:rPr lang="th-TH" sz="4000" b="1" dirty="0" smtClean="0">
                <a:cs typeface="FreesiaUPC" pitchFamily="34" charset="-34"/>
              </a:rPr>
              <a:t>ใช้สิทธิ</a:t>
            </a:r>
            <a:r>
              <a:rPr lang="th-TH" sz="4000" b="1" dirty="0">
                <a:cs typeface="FreesiaUPC" pitchFamily="34" charset="-34"/>
              </a:rPr>
              <a:t>เรียกร้องเพิ่มจนครบจำนวน</a:t>
            </a:r>
            <a:r>
              <a:rPr lang="th-TH" sz="3600" b="1" dirty="0">
                <a:cs typeface="FreesiaUPC" pitchFamily="34" charset="-34"/>
              </a:rPr>
              <a:t>ด้วย</a:t>
            </a:r>
            <a:endParaRPr lang="th-TH" b="1" dirty="0">
              <a:cs typeface="FreesiaUPC" pitchFamily="34" charset="-34"/>
            </a:endParaRPr>
          </a:p>
        </p:txBody>
      </p:sp>
      <p:sp>
        <p:nvSpPr>
          <p:cNvPr id="5" name="สี่เหลี่ยมมุมเว้า 4"/>
          <p:cNvSpPr/>
          <p:nvPr/>
        </p:nvSpPr>
        <p:spPr>
          <a:xfrm>
            <a:off x="214313" y="285750"/>
            <a:ext cx="8643937" cy="1428750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chemeClr val="tx1"/>
                </a:solidFill>
                <a:cs typeface="FreesiaUPC" pitchFamily="34" charset="-34"/>
              </a:rPr>
              <a:t>การใช้สิทธิตามสัญญาภายหลังบอกเลิกสัญญา(ต่อ)</a:t>
            </a:r>
            <a:endParaRPr lang="th-TH" sz="4400" dirty="0">
              <a:solidFill>
                <a:schemeClr val="tx1"/>
              </a:solidFill>
            </a:endParaRPr>
          </a:p>
        </p:txBody>
      </p:sp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914400"/>
            <a:ext cx="198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488" cy="1225550"/>
          </a:xfrm>
          <a:solidFill>
            <a:srgbClr val="FFFF00"/>
          </a:solidFill>
          <a:ln w="762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FreesiaUPC" pitchFamily="34" charset="-34"/>
              </a:rPr>
              <a:t>สิทธิหลังจากการบอกเลิกสัญญา/จะริบหลักประกันสัญญาทั้งหมด/หรือริบแต่เพียงบางส่วน ได้หรือไม่? </a:t>
            </a:r>
          </a:p>
        </p:txBody>
      </p:sp>
      <p:sp>
        <p:nvSpPr>
          <p:cNvPr id="257027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88" y="1600200"/>
            <a:ext cx="8572500" cy="5043488"/>
          </a:xfrm>
          <a:solidFill>
            <a:schemeClr val="bg1"/>
          </a:solidFill>
          <a:ln w="76200">
            <a:solidFill>
              <a:schemeClr val="accent1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กรณีศึกษา(มติ</a:t>
            </a:r>
            <a:r>
              <a:rPr lang="th-TH" b="1" i="1" u="sng" dirty="0" err="1" smtClean="0">
                <a:solidFill>
                  <a:srgbClr val="FF0000"/>
                </a:solidFill>
                <a:cs typeface="FreesiaUPC" pitchFamily="34" charset="-34"/>
              </a:rPr>
              <a:t>กวพ.</a:t>
            </a:r>
            <a:r>
              <a:rPr lang="th-TH" b="1" i="1" u="sng" dirty="0" smtClean="0">
                <a:solidFill>
                  <a:srgbClr val="FF0000"/>
                </a:solidFill>
                <a:cs typeface="FreesiaUPC" pitchFamily="34" charset="-34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เมื่อบอกเลิกสัญญาแล้ว ส่วนราชการผู้ซื้อจะใช้สิทธิริบหลักประกันสัญญาตามเงื่อนไขที่ระบุในสัญญา ข้อ ๘           </a:t>
            </a:r>
            <a:r>
              <a:rPr lang="th-TH" sz="3600" b="1" i="1" u="sng" dirty="0" smtClean="0">
                <a:solidFill>
                  <a:srgbClr val="FF0000"/>
                </a:solidFill>
                <a:cs typeface="FreesiaUPC" pitchFamily="34" charset="-34"/>
              </a:rPr>
              <a:t>เต็มจำนวนหลักประกันทั้งหมด หรือเพียงบางส่วน ก็ได้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i="1" dirty="0" smtClean="0">
                <a:solidFill>
                  <a:srgbClr val="0000CC"/>
                </a:solidFill>
                <a:cs typeface="FreesiaUPC" pitchFamily="34" charset="-34"/>
              </a:rPr>
              <a:t>แต่การจะริบทั้งหมด หรือ บางส่วน นั้น ขึ้นอยู่กับว่า </a:t>
            </a:r>
            <a:r>
              <a:rPr lang="th-TH" sz="3600" b="1" u="sng" dirty="0" smtClean="0">
                <a:solidFill>
                  <a:srgbClr val="0000CC"/>
                </a:solidFill>
                <a:cs typeface="FreesiaUPC" pitchFamily="34" charset="-34"/>
              </a:rPr>
              <a:t>จำนวนค่าปรับ และค่าเสียหายอื่น (ถ้ามี) รวมกันแล้วไม่เกินกว่าจำนวนเงิน ตามหลักประกัน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ส่วนราชการผู้ซื้อ อาจใช้ดุลพินิจริบหลักประกัน                       เพื่อชดใช้ได้ตามจำนวนค่าเสียหายที่แท้จริง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1231C-B72C-4F13-9264-0A8BC0288FFB}" type="slidenum">
              <a:rPr lang="en-US"/>
              <a:pPr>
                <a:defRPr/>
              </a:pPr>
              <a:t>214</a:t>
            </a:fld>
            <a:endParaRPr lang="th-TH"/>
          </a:p>
        </p:txBody>
      </p:sp>
      <p:pic>
        <p:nvPicPr>
          <p:cNvPr id="125957" name="รูปภาพ 4" descr="3bef0-8704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3"/>
            <a:ext cx="1143000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291512" cy="6226175"/>
          </a:xfrm>
          <a:solidFill>
            <a:srgbClr val="00B0F0"/>
          </a:solidFill>
        </p:spPr>
        <p:txBody>
          <a:bodyPr/>
          <a:lstStyle/>
          <a:p>
            <a:pPr eaLnBrk="1" hangingPunct="1"/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ความรู้</a:t>
            </a:r>
            <a:b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เกี่ยวกับหลักประกัน</a:t>
            </a:r>
            <a:b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		-</a:t>
            </a:r>
            <a:r>
              <a:rPr lang="th-TH" sz="8000" b="1" smtClean="0">
                <a:solidFill>
                  <a:srgbClr val="FFFF00"/>
                </a:solidFill>
                <a:cs typeface="FreesiaUPC" pitchFamily="34" charset="-34"/>
              </a:rPr>
              <a:t>ซองเสนอราคา</a:t>
            </a: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	</a:t>
            </a:r>
            <a:b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</a:br>
            <a:r>
              <a:rPr lang="th-TH" sz="8000" b="1" smtClean="0">
                <a:solidFill>
                  <a:schemeClr val="bg1"/>
                </a:solidFill>
                <a:cs typeface="FreesiaUPC" pitchFamily="34" charset="-34"/>
              </a:rPr>
              <a:t>-</a:t>
            </a:r>
            <a:r>
              <a:rPr lang="th-TH" sz="8000" b="1" smtClean="0">
                <a:solidFill>
                  <a:srgbClr val="FBDDF9"/>
                </a:solidFill>
                <a:cs typeface="FreesiaUPC" pitchFamily="34" charset="-34"/>
              </a:rPr>
              <a:t>หลักประกันสัญญา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6867525" y="6356350"/>
            <a:ext cx="2133600" cy="365125"/>
          </a:xfrm>
        </p:spPr>
        <p:txBody>
          <a:bodyPr/>
          <a:lstStyle/>
          <a:p>
            <a:pPr>
              <a:defRPr/>
            </a:pPr>
            <a:fld id="{E95737BD-5426-458C-8A49-A9B6FEAED417}" type="slidenum">
              <a:rPr lang="en-US"/>
              <a:pPr>
                <a:defRPr/>
              </a:pPr>
              <a:t>215</a:t>
            </a:fld>
            <a:endParaRPr lang="th-TH"/>
          </a:p>
        </p:txBody>
      </p:sp>
      <p:pic>
        <p:nvPicPr>
          <p:cNvPr id="128004" name="Picture 3" descr="C:\Program Files\Microsoft Office\MEDIA\CAGCAT10\j02921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85750"/>
            <a:ext cx="24384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142875"/>
            <a:ext cx="8362950" cy="1214438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900" b="1" dirty="0" smtClean="0">
                <a:cs typeface="FreesiaUPC" pitchFamily="34" charset="-34"/>
              </a:rPr>
              <a:t>ความหมายของ 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>	</a:t>
            </a:r>
            <a:r>
              <a:rPr lang="th-TH" sz="4900" b="1" dirty="0" smtClean="0">
                <a:solidFill>
                  <a:srgbClr val="003E1C"/>
                </a:solidFill>
                <a:cs typeface="FreesiaUPC" pitchFamily="34" charset="-34"/>
              </a:rPr>
              <a:t>หลักประกันซอง/หลักประกันสัญญา</a:t>
            </a:r>
            <a:endParaRPr lang="en-US" sz="4900" b="1" dirty="0" smtClean="0">
              <a:solidFill>
                <a:srgbClr val="003E1C"/>
              </a:solidFill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42938" y="1428750"/>
            <a:ext cx="8291512" cy="5286375"/>
          </a:xfr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หลักประกันซอง</a:t>
            </a:r>
            <a:r>
              <a:rPr lang="th-TH" b="1" dirty="0" smtClean="0">
                <a:cs typeface="FreesiaUPC" pitchFamily="34" charset="-34"/>
              </a:rPr>
              <a:t>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FreesiaUPC" pitchFamily="34" charset="-34"/>
              </a:rPr>
              <a:t>ได้แก่ หลักประกันที่ผู้เข้าเสนอราคายอมผูกพันตนที่จะปฏิบัติตามเงื่อนไขในประกาศประกวดราคา และ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จะไม่ถอนการเสนอราคาจนกว่าการพิจารณาจะเสร็จสิ้น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solidFill>
                  <a:srgbClr val="0000CC"/>
                </a:solidFill>
                <a:cs typeface="FreesiaUPC" pitchFamily="34" charset="-34"/>
              </a:rPr>
              <a:t>หลักประกันซอง จึงต้องมีระยะเวลาตั้งแต่วันยื่นซองเสนอราคาจนถึงวันสิ้นสุดการยืนราคา หรือ จนกว่าการพิจารณาจะเสร็จสิ้น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หลักประกันสัญญา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800080"/>
                </a:solidFill>
                <a:cs typeface="FreesiaUPC" pitchFamily="34" charset="-34"/>
              </a:rPr>
              <a:t>ได้แก่ หลักประกันที่ผู้ผ่านการคัดเลือกให้เข้าทำสัญญากับทางราชการ นำมา</a:t>
            </a:r>
            <a:r>
              <a:rPr lang="th-TH" sz="3500" b="1" i="1" u="sng" dirty="0" smtClean="0">
                <a:solidFill>
                  <a:srgbClr val="C00000"/>
                </a:solidFill>
                <a:cs typeface="FreesiaUPC" pitchFamily="34" charset="-34"/>
              </a:rPr>
              <a:t>เพื่อเป็นประกันการปฏิบัติตามเงื่อนไขของสัญญา ส่วนราชการจะคืนให้เมื่อพ้นข้อผูกพันตามสัญญาแล้ว</a:t>
            </a:r>
            <a:endParaRPr lang="en-US" b="1" i="1" u="sng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299C6-B4BF-436F-B451-D64E0623F849}" type="slidenum">
              <a:rPr lang="en-US"/>
              <a:pPr>
                <a:defRPr/>
              </a:pPr>
              <a:t>216</a:t>
            </a:fld>
            <a:endParaRPr lang="th-TH"/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7215188" y="214313"/>
            <a:ext cx="1643062" cy="571500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188913"/>
            <a:ext cx="8429625" cy="1811337"/>
          </a:xfrm>
          <a:solidFill>
            <a:srgbClr val="FFFF00"/>
          </a:solidFill>
          <a:ln w="57150">
            <a:solidFill>
              <a:srgbClr val="00206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i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หลักประกันซอง   และ  หลักประกันสัญญา </a:t>
            </a:r>
            <a:r>
              <a:rPr lang="th-TH" sz="4000" b="1" dirty="0" smtClean="0">
                <a:latin typeface="BrowalliaUPC" pitchFamily="34" charset="-34"/>
                <a:cs typeface="FreesiaUPC" pitchFamily="34" charset="-34"/>
              </a:rPr>
              <a:t/>
            </a:r>
            <a:br>
              <a:rPr lang="th-TH" sz="4000" b="1" dirty="0" smtClean="0">
                <a:latin typeface="BrowalliaUPC" pitchFamily="34" charset="-34"/>
                <a:cs typeface="FreesiaUPC" pitchFamily="34" charset="-34"/>
              </a:rPr>
            </a:br>
            <a:r>
              <a:rPr lang="th-TH" sz="4000" b="1" dirty="0" smtClean="0">
                <a:latin typeface="BrowalliaUPC" pitchFamily="34" charset="-34"/>
                <a:cs typeface="FreesiaUPC" pitchFamily="34" charset="-34"/>
              </a:rPr>
              <a:t>กำหนดให้ผู้เสนอราคาในวิธีประกวดราคา หรือคู่สัญญา</a:t>
            </a:r>
            <a:r>
              <a:rPr lang="th-TH" sz="3600" b="1" dirty="0" smtClean="0">
                <a:latin typeface="BrowalliaUPC" pitchFamily="34" charset="-34"/>
                <a:cs typeface="FreesiaUPC" pitchFamily="34" charset="-34"/>
              </a:rPr>
              <a:t>ต้อง  นำหลักประกันมาวาง(ระเบียบฯข้อ ๑๔๑มี๕อย่าง)</a:t>
            </a:r>
            <a:endParaRPr lang="th-TH" b="1" dirty="0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130051" name="Rectangle 4"/>
          <p:cNvSpPr>
            <a:spLocks noGrp="1" noChangeArrowheads="1"/>
          </p:cNvSpPr>
          <p:nvPr>
            <p:ph idx="1"/>
          </p:nvPr>
        </p:nvSpPr>
        <p:spPr>
          <a:xfrm>
            <a:off x="500063" y="2143125"/>
            <a:ext cx="8429625" cy="4500563"/>
          </a:xfrm>
          <a:solidFill>
            <a:srgbClr val="C6F1FE"/>
          </a:solidFill>
          <a:ln w="19050">
            <a:solidFill>
              <a:srgbClr val="7030A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th-TH" sz="3600" b="1" smtClean="0">
                <a:latin typeface="BrowalliaUPC" pitchFamily="34" charset="-34"/>
                <a:cs typeface="FreesiaUPC" pitchFamily="34" charset="-34"/>
              </a:rPr>
              <a:t>ให้ใช้หลักประกันอย่างใดอย่างหนึ่งดังต่อไปนี้</a:t>
            </a:r>
          </a:p>
        </p:txBody>
      </p:sp>
      <p:sp>
        <p:nvSpPr>
          <p:cNvPr id="4301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5D422-4F01-4A82-85AD-EF6C94253058}" type="slidenum">
              <a:rPr lang="en-US"/>
              <a:pPr>
                <a:defRPr/>
              </a:pPr>
              <a:t>217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428596" y="2786058"/>
          <a:ext cx="8501090" cy="3389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429625" cy="1214437"/>
          </a:xfrm>
          <a:solidFill>
            <a:srgbClr val="FFFF00"/>
          </a:solidFill>
          <a:ln w="57150">
            <a:solidFill>
              <a:srgbClr val="00206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FF0000"/>
                </a:solidFill>
                <a:cs typeface="FreesiaUPC" pitchFamily="34" charset="-34"/>
              </a:rPr>
              <a:t>แนวปฏิบัติที่ถูกต้อง</a:t>
            </a: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ใน</a:t>
            </a:r>
            <a:r>
              <a:rPr lang="th-TH" sz="4000" b="1" dirty="0" smtClean="0">
                <a:cs typeface="FreesiaUPC" pitchFamily="34" charset="-34"/>
              </a:rPr>
              <a:t>การออกหนังสือค้ำประกันธนาคาร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> 		(เพื่อใช้เป็นหลักประกันสัญญา)</a:t>
            </a:r>
            <a:endParaRPr lang="th-TH" b="1" dirty="0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131075" name="Rectangle 4"/>
          <p:cNvSpPr>
            <a:spLocks noGrp="1" noChangeArrowheads="1"/>
          </p:cNvSpPr>
          <p:nvPr>
            <p:ph idx="1"/>
          </p:nvPr>
        </p:nvSpPr>
        <p:spPr>
          <a:xfrm>
            <a:off x="142875" y="1500188"/>
            <a:ext cx="8786813" cy="5143500"/>
          </a:xfrm>
          <a:solidFill>
            <a:srgbClr val="C6F1FE"/>
          </a:solidFill>
          <a:ln w="19050">
            <a:solidFill>
              <a:srgbClr val="7030A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th-TH" sz="3600" b="1" smtClean="0">
                <a:solidFill>
                  <a:srgbClr val="002060"/>
                </a:solidFill>
                <a:cs typeface="FreesiaUPC" pitchFamily="34" charset="-34"/>
              </a:rPr>
              <a:t>หนังสือเวียนสำนักนายกรัฐมนตรี ที่ นร(กวพ) ๑๓๐๕/ว  ๓๖๕๙ ลว. ๑๔ พฤษภาคม ๒๕๔๑ กำหนดวิธีปฏิบัติไว้ดังนี้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BD572-39B2-4774-8E12-025DE7F506FA}" type="slidenum">
              <a:rPr lang="en-US"/>
              <a:pPr>
                <a:defRPr/>
              </a:pPr>
              <a:t>218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214282" y="2571744"/>
          <a:ext cx="8572528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ชื่อเรื่อง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434387" cy="1511300"/>
          </a:xfrm>
          <a:solidFill>
            <a:srgbClr val="FFFF00"/>
          </a:solidFill>
          <a:ln w="76200">
            <a:solidFill>
              <a:srgbClr val="990099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solidFill>
                  <a:srgbClr val="2F2FFF"/>
                </a:solidFill>
                <a:cs typeface="FreesiaUPC" pitchFamily="34" charset="-34"/>
              </a:rPr>
              <a:t>หนังสือค้ำประกันสัญญาต้องมีระยะเวลา  					ครอบคลุมถึงวันสิ้นสุดสัญญา</a:t>
            </a:r>
          </a:p>
        </p:txBody>
      </p:sp>
      <p:sp>
        <p:nvSpPr>
          <p:cNvPr id="132099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625" y="2000250"/>
            <a:ext cx="8505825" cy="4572000"/>
          </a:xfrm>
          <a:solidFill>
            <a:srgbClr val="C6F1FE"/>
          </a:solidFill>
          <a:ln w="28575">
            <a:solidFill>
              <a:srgbClr val="0000CC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th-TH" sz="3600" b="1" smtClean="0">
                <a:solidFill>
                  <a:srgbClr val="990099"/>
                </a:solidFill>
                <a:cs typeface="FreesiaUPC" pitchFamily="34" charset="-34"/>
              </a:rPr>
              <a:t>แบบสัญญาซื้อขายตามตัวอย่างที่กวพ. กำหนดข้อ ๓ มีว่า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600" b="1" smtClean="0">
                <a:solidFill>
                  <a:srgbClr val="990099"/>
                </a:solidFill>
                <a:cs typeface="FreesiaUPC" pitchFamily="34" charset="-34"/>
              </a:rPr>
              <a:t>*********</a:t>
            </a:r>
            <a:endParaRPr lang="th-TH" sz="3600" b="1" smtClean="0">
              <a:cs typeface="FreesiaUPC" pitchFamily="34" charset="-34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””+ หนังสือค้ำประกันนี้ ใช้บังคับตั้งแต่วันทำสัญญา </a:t>
            </a:r>
          </a:p>
          <a:p>
            <a:pPr eaLnBrk="1" hangingPunct="1">
              <a:buFont typeface="Wingdings 2" pitchFamily="18" charset="2"/>
              <a:buNone/>
            </a:pPr>
            <a:r>
              <a:rPr lang="th-TH" sz="3600" b="1" smtClean="0">
                <a:cs typeface="FreesiaUPC" pitchFamily="34" charset="-34"/>
              </a:rPr>
              <a:t>	ซื้อขาย</a:t>
            </a:r>
            <a:r>
              <a:rPr lang="th-TH" sz="3600" b="1" smtClean="0">
                <a:solidFill>
                  <a:srgbClr val="FF0000"/>
                </a:solidFill>
                <a:cs typeface="FreesiaUPC" pitchFamily="34" charset="-34"/>
              </a:rPr>
              <a:t>จนถึงวันที่ภาระหน้าที่ทั้งหลายของผู้ขาย จะได้ปฏิบัติลุล่วงไป </a:t>
            </a:r>
            <a:r>
              <a:rPr lang="th-TH" sz="3600" b="1" smtClean="0">
                <a:solidFill>
                  <a:srgbClr val="002060"/>
                </a:solidFill>
                <a:cs typeface="FreesiaUPC" pitchFamily="34" charset="-34"/>
              </a:rPr>
              <a:t> </a:t>
            </a:r>
            <a:r>
              <a:rPr lang="th-TH" sz="3600" b="1" smtClean="0">
                <a:cs typeface="FreesiaUPC" pitchFamily="34" charset="-34"/>
              </a:rPr>
              <a:t>และ ข้าพเจ้าจะไม่เพิกถอนการค้ำประกันไม่ว่ากรณีใด ๆ  ตราบเท่าที่ผู้ขายยังต้องรับผิดชอบต่อผู้ซื้อตามสัญญาซื้อขายอยู่+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6D9069-CE8D-4159-99A5-A9DCE58FCEE8}" type="slidenum">
              <a:rPr lang="en-US"/>
              <a:pPr>
                <a:defRPr/>
              </a:pPr>
              <a:t>219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ชื่อเรื่อง 1"/>
          <p:cNvSpPr>
            <a:spLocks noGrp="1"/>
          </p:cNvSpPr>
          <p:nvPr>
            <p:ph type="title"/>
          </p:nvPr>
        </p:nvSpPr>
        <p:spPr>
          <a:xfrm>
            <a:off x="1357313" y="285750"/>
            <a:ext cx="7499350" cy="1511300"/>
          </a:xfrm>
          <a:solidFill>
            <a:srgbClr val="0070C0"/>
          </a:solidFill>
          <a:ln w="57150">
            <a:solidFill>
              <a:srgbClr val="FFC000"/>
            </a:solidFill>
          </a:ln>
        </p:spPr>
        <p:txBody>
          <a:bodyPr/>
          <a:lstStyle/>
          <a:p>
            <a:pPr eaLnBrk="1" hangingPunct="1"/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หนังสือค้ำประกัน ต้องระบุการค้ำประกันต่อ		ส่วนราชการคู่สัญญา ที่เป็นนิติบุคคล</a:t>
            </a:r>
          </a:p>
        </p:txBody>
      </p:sp>
      <p:sp>
        <p:nvSpPr>
          <p:cNvPr id="246787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928813"/>
            <a:ext cx="8434387" cy="4714875"/>
          </a:xfr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ได้แก่ ส่วนราชการส่วนกลาง หรือ สังกัดส่วนกลางแต่มีสำนักงานตั้งอยู่ในภูมิภาค  ซึ่งได้แก่กระทรวง กรม หรือที่เรียกชื่ออย่างอื่น ที่มีฐานะเป็นนิติบุคคล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เช่น หนังสือค้ำประกันฉบับนี้ให้ไว้ต่อ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กรมบัญชีกลาง,                   กรมวิชาการเกษตร”</a:t>
            </a:r>
            <a:r>
              <a:rPr lang="th-TH" sz="3600" b="1" dirty="0" smtClean="0">
                <a:cs typeface="FreesiaUPC" pitchFamily="34" charset="-34"/>
              </a:rPr>
              <a:t> มหาวิทยาลัย... เป็นต้น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dirty="0" smtClean="0">
                <a:cs typeface="FreesiaUPC" pitchFamily="34" charset="-34"/>
              </a:rPr>
              <a:t>ส่วนราชการสังกัดส่วนภูมิภาค ได้แก่ “จังหวัด ....” เช่น หนังสือค้ำประกันฉบับนี้ให้ไว้ต่อ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จังหวัดอ่างทอง, จังหวัดอุตรดิตถ์</a:t>
            </a:r>
            <a:r>
              <a:rPr lang="th-TH" sz="3600" b="1" dirty="0" smtClean="0">
                <a:cs typeface="FreesiaUPC" pitchFamily="34" charset="-34"/>
              </a:rPr>
              <a:t> เป็นต้น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dirty="0" smtClean="0"/>
              <a:t> 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939C3-C7EC-4B88-88AF-F78306DCE6D3}" type="slidenum">
              <a:rPr lang="en-US"/>
              <a:pPr>
                <a:defRPr/>
              </a:pPr>
              <a:t>220</a:t>
            </a:fld>
            <a:endParaRPr lang="th-TH"/>
          </a:p>
        </p:txBody>
      </p:sp>
      <p:pic>
        <p:nvPicPr>
          <p:cNvPr id="133125" name="Picture 4" descr="C:\Program Files\Microsoft Office\MEDIA\CAGCAT10\j023531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1071562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001125" cy="1000125"/>
          </a:xfrm>
          <a:solidFill>
            <a:srgbClr val="FFFF00"/>
          </a:solidFill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th-TH" b="1" smtClean="0">
                <a:cs typeface="FreesiaUPC" pitchFamily="34" charset="-34"/>
              </a:rPr>
              <a:t>อัตราการคิดหลักประกันซองและหลักประกันสัญญา</a:t>
            </a:r>
            <a:endParaRPr lang="th-TH" smtClean="0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2286000"/>
            <a:ext cx="4040188" cy="6397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defRPr/>
            </a:pPr>
            <a:r>
              <a:rPr lang="th-TH" sz="3600" dirty="0" smtClean="0">
                <a:cs typeface="FreesiaUPC" pitchFamily="34" charset="-34"/>
              </a:rPr>
              <a:t>หลักประกันซอง</a:t>
            </a:r>
            <a:endParaRPr lang="th-TH" sz="3600" dirty="0">
              <a:cs typeface="FreesiaUPC" pitchFamily="34" charset="-34"/>
            </a:endParaRP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3071813"/>
            <a:ext cx="4040188" cy="135731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คิดร้อยละ๕ ของวงเงินงบประมาณ</a:t>
            </a:r>
            <a:endParaRPr lang="th-TH" sz="3600" b="1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2286000"/>
            <a:ext cx="4041775" cy="639763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th-TH" sz="3600" dirty="0" smtClean="0">
                <a:cs typeface="FreesiaUPC" pitchFamily="34" charset="-34"/>
              </a:rPr>
              <a:t>หลักประกันสัญญา</a:t>
            </a:r>
            <a:endParaRPr lang="th-TH" sz="3600" dirty="0">
              <a:cs typeface="FreesiaUPC" pitchFamily="34" charset="-34"/>
            </a:endParaRP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3071813"/>
            <a:ext cx="4041775" cy="1357312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>
              <a:defRPr/>
            </a:pPr>
            <a:r>
              <a:rPr lang="th-TH" sz="4000" b="1" dirty="0" smtClean="0">
                <a:solidFill>
                  <a:srgbClr val="FF0000"/>
                </a:solidFill>
                <a:cs typeface="FreesiaUPC" pitchFamily="34" charset="-34"/>
              </a:rPr>
              <a:t>คิดร้อยละ ๕ ของวงเงินที่ทำสัญญา</a:t>
            </a:r>
            <a:endParaRPr lang="th-TH" sz="4000" b="1" dirty="0">
              <a:solidFill>
                <a:srgbClr val="FF0000"/>
              </a:solidFill>
              <a:cs typeface="FreesiaUPC" pitchFamily="34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1143000" y="1143000"/>
            <a:ext cx="7500938" cy="642938"/>
          </a:xfrm>
          <a:prstGeom prst="roundRect">
            <a:avLst/>
          </a:prstGeom>
          <a:solidFill>
            <a:srgbClr val="E20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>
                <a:solidFill>
                  <a:schemeClr val="bg1"/>
                </a:solidFill>
                <a:cs typeface="FreesiaUPC" pitchFamily="34" charset="-34"/>
              </a:rPr>
              <a:t>(ระเบียบข้อ ๑๔๒) คิดร้อยละ ๕ ในวงเงินเต็มของ</a:t>
            </a:r>
            <a:endParaRPr lang="th-TH" sz="3600" dirty="0">
              <a:solidFill>
                <a:schemeClr val="bg1"/>
              </a:solidFill>
            </a:endParaRPr>
          </a:p>
        </p:txBody>
      </p:sp>
      <p:sp>
        <p:nvSpPr>
          <p:cNvPr id="8" name="ลูกศรลง 7"/>
          <p:cNvSpPr/>
          <p:nvPr/>
        </p:nvSpPr>
        <p:spPr>
          <a:xfrm>
            <a:off x="2357438" y="1785938"/>
            <a:ext cx="785812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ลูกศรลง 8"/>
          <p:cNvSpPr/>
          <p:nvPr/>
        </p:nvSpPr>
        <p:spPr>
          <a:xfrm>
            <a:off x="5857875" y="1785938"/>
            <a:ext cx="1000125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500063" y="5286375"/>
            <a:ext cx="8286750" cy="15001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ข้อ ๑๔๓ ส่วนราชการ/รัฐวิสาหกิจ-หน่วยงานของรัฐ </a:t>
            </a: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เป็นผู้เสนอราคา หรือเป็นคู่สัญญา –</a:t>
            </a:r>
            <a:r>
              <a:rPr lang="th-TH" sz="4400" b="1" i="1" u="sng" dirty="0">
                <a:solidFill>
                  <a:srgbClr val="FF0000"/>
                </a:solidFill>
                <a:cs typeface="FreesiaUPC" pitchFamily="34" charset="-34"/>
              </a:rPr>
              <a:t>ได้รับยกเว้น</a:t>
            </a:r>
            <a:endParaRPr lang="th-TH" sz="3200" b="1" i="1" u="sng" dirty="0">
              <a:solidFill>
                <a:srgbClr val="FF0000"/>
              </a:solidFill>
              <a:cs typeface="FreesiaUPC" pitchFamily="34" charset="-34"/>
            </a:endParaRPr>
          </a:p>
          <a:p>
            <a:pPr algn="ctr">
              <a:buFont typeface="Wingdings" pitchFamily="2" charset="2"/>
              <a:buChar char="q"/>
              <a:defRPr/>
            </a:pPr>
            <a:r>
              <a:rPr lang="th-TH" sz="3200" b="1" dirty="0">
                <a:solidFill>
                  <a:schemeClr val="bg1"/>
                </a:solidFill>
                <a:cs typeface="FreesiaUPC" pitchFamily="34" charset="-34"/>
              </a:rPr>
              <a:t>ไม่ต้องวางหลักประกันซอง/หรือหลักประกันสัญญา</a:t>
            </a:r>
          </a:p>
        </p:txBody>
      </p:sp>
      <p:sp>
        <p:nvSpPr>
          <p:cNvPr id="11" name="รูปห้าเหลี่ยม 10"/>
          <p:cNvSpPr/>
          <p:nvPr/>
        </p:nvSpPr>
        <p:spPr>
          <a:xfrm>
            <a:off x="0" y="4500563"/>
            <a:ext cx="9144000" cy="642937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u="sng" dirty="0">
                <a:solidFill>
                  <a:srgbClr val="0066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เว้นแต่ </a:t>
            </a:r>
            <a:r>
              <a:rPr lang="th-TH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การจัดหาที่สำคัญพิเศษ กำหนดสูงกว่าได้ไม่เกิน ๑๐</a:t>
            </a:r>
            <a:r>
              <a:rPr lang="en-US" sz="3200" b="1" dirty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%</a:t>
            </a: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12" name="ลูกศรโค้งขวา 11"/>
          <p:cNvSpPr/>
          <p:nvPr/>
        </p:nvSpPr>
        <p:spPr>
          <a:xfrm rot="1526917">
            <a:off x="500063" y="2786063"/>
            <a:ext cx="571500" cy="500062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  <p:sp>
        <p:nvSpPr>
          <p:cNvPr id="13" name="ลูกศรโค้งซ้าย 12"/>
          <p:cNvSpPr/>
          <p:nvPr/>
        </p:nvSpPr>
        <p:spPr>
          <a:xfrm rot="20665101">
            <a:off x="8001000" y="2786063"/>
            <a:ext cx="642938" cy="500062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35405-4513-482A-9244-8A81B64C9495}" type="slidenum">
              <a:rPr lang="en-US"/>
              <a:pPr>
                <a:defRPr/>
              </a:pPr>
              <a:t>222</a:t>
            </a:fld>
            <a:endParaRPr lang="th-TH" dirty="0"/>
          </a:p>
        </p:txBody>
      </p:sp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214313"/>
            <a:ext cx="9001125" cy="1643062"/>
          </a:xfrm>
          <a:solidFill>
            <a:srgbClr val="FFFF00"/>
          </a:solidFill>
          <a:ln w="76200">
            <a:solidFill>
              <a:srgbClr val="660066"/>
            </a:solidFill>
            <a:prstDash val="dash"/>
          </a:ln>
        </p:spPr>
        <p:txBody>
          <a:bodyPr>
            <a:normAutofit fontScale="90000"/>
          </a:bodyPr>
          <a:lstStyle/>
          <a:p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sz="3600" b="1" dirty="0" smtClean="0">
                <a:cs typeface="FreesiaUPC" pitchFamily="34" charset="-34"/>
              </a:rPr>
              <a:t>วิธีปฏิบัติกรณีผู้เสนอราคา หรือผู้ได้รับคัดเลือกให้เข้าทำสัญญา กับทางราชการ  </a:t>
            </a:r>
            <a:r>
              <a:rPr lang="th-TH" sz="3600" b="1" i="1" dirty="0" smtClean="0">
                <a:solidFill>
                  <a:srgbClr val="FF3399"/>
                </a:solidFill>
                <a:cs typeface="FreesiaUPC" pitchFamily="34" charset="-34"/>
              </a:rPr>
              <a:t>ใช้พันธบัตรรัฐบาลเป็นหลักประกันซอง/สัญญา</a:t>
            </a:r>
            <a:r>
              <a:rPr lang="th-TH" sz="3600" b="1" dirty="0" smtClean="0">
                <a:cs typeface="FreesiaUPC" pitchFamily="34" charset="-34"/>
              </a:rPr>
              <a:t/>
            </a:r>
            <a:br>
              <a:rPr lang="th-TH" sz="3600" b="1" dirty="0" smtClean="0">
                <a:cs typeface="FreesiaUPC" pitchFamily="34" charset="-34"/>
              </a:rPr>
            </a:br>
            <a:endParaRPr lang="th-TH" sz="3600" b="1" dirty="0" smtClean="0">
              <a:cs typeface="FreesiaUPC" pitchFamily="34" charset="-34"/>
            </a:endParaRPr>
          </a:p>
        </p:txBody>
      </p:sp>
      <p:sp>
        <p:nvSpPr>
          <p:cNvPr id="256003" name="Rectangle 3"/>
          <p:cNvSpPr>
            <a:spLocks noChangeArrowheads="1"/>
          </p:cNvSpPr>
          <p:nvPr/>
        </p:nvSpPr>
        <p:spPr bwMode="auto">
          <a:xfrm>
            <a:off x="142875" y="2033588"/>
            <a:ext cx="8929688" cy="1538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533400" indent="-533400" algn="ctr">
              <a:buFontTx/>
              <a:buAutoNum type="arabicPeriod"/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ให้ผู้ประสงค์จะใช้พันธบัตรรัฐบาลไทยเป็นหลักประกันซอง </a:t>
            </a:r>
          </a:p>
          <a:p>
            <a:pPr marL="533400" indent="-533400" algn="ctr"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หรือสัญญา  </a:t>
            </a:r>
            <a:r>
              <a:rPr lang="th-TH" sz="3200" b="1" i="1" dirty="0">
                <a:solidFill>
                  <a:srgbClr val="660033"/>
                </a:solidFill>
                <a:latin typeface="Angsana New" pitchFamily="18" charset="-34"/>
                <a:cs typeface="FreesiaUPC" pitchFamily="34" charset="-34"/>
              </a:rPr>
              <a:t>ก่อนนำมายื่นต้องไปจดทะเบียนในการใช้เป็นหลักประกัน 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ที่ </a:t>
            </a:r>
          </a:p>
          <a:p>
            <a:pPr marL="533400" indent="-533400">
              <a:defRPr/>
            </a:pP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ธนาคารแห่งประเทศไทย(</a:t>
            </a:r>
            <a:r>
              <a:rPr lang="th-TH" sz="3200" b="1" dirty="0" err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ธปท</a:t>
            </a:r>
            <a:r>
              <a:rPr lang="th-TH" sz="3200" b="1" dirty="0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)ก่อน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3200" b="1" i="1" dirty="0" err="1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กค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0502/38308 </a:t>
            </a:r>
            <a:r>
              <a:rPr lang="th-TH" sz="3200" b="1" i="1" dirty="0" err="1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ลว.</a:t>
            </a:r>
            <a:r>
              <a:rPr lang="th-TH" sz="3200" b="1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 27 ก.ย. 25</a:t>
            </a:r>
            <a:r>
              <a:rPr lang="th-TH" sz="2800" i="1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)</a:t>
            </a:r>
          </a:p>
        </p:txBody>
      </p:sp>
      <p:sp>
        <p:nvSpPr>
          <p:cNvPr id="137221" name="Rectangle 4"/>
          <p:cNvSpPr>
            <a:spLocks noChangeArrowheads="1"/>
          </p:cNvSpPr>
          <p:nvPr/>
        </p:nvSpPr>
        <p:spPr bwMode="auto">
          <a:xfrm>
            <a:off x="142875" y="3709988"/>
            <a:ext cx="8858250" cy="1219200"/>
          </a:xfrm>
          <a:prstGeom prst="rect">
            <a:avLst/>
          </a:prstGeom>
          <a:solidFill>
            <a:srgbClr val="FFEEBD"/>
          </a:solidFill>
          <a:ln w="762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2</a:t>
            </a:r>
            <a:r>
              <a:rPr lang="th-TH" sz="4000" b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.ให้ส่วนราชการมีหนังสือแจ้ง ธปท. ให้จดทะเบียน</a:t>
            </a:r>
          </a:p>
          <a:p>
            <a:pPr algn="ctr"/>
            <a:r>
              <a:rPr lang="th-TH" sz="4000" b="1">
                <a:solidFill>
                  <a:srgbClr val="0000CC"/>
                </a:solidFill>
                <a:latin typeface="Angsana New" pitchFamily="18" charset="-34"/>
                <a:cs typeface="FreesiaUPC" pitchFamily="34" charset="-34"/>
              </a:rPr>
              <a:t>ในการใช้เป็นหลักประกัน  </a:t>
            </a:r>
            <a:r>
              <a:rPr lang="th-TH" sz="2800" b="1" i="1">
                <a:solidFill>
                  <a:srgbClr val="FF33CC"/>
                </a:solidFill>
                <a:latin typeface="Angsana New" pitchFamily="18" charset="-34"/>
                <a:cs typeface="FreesiaUPC" pitchFamily="34" charset="-34"/>
              </a:rPr>
              <a:t>(</a:t>
            </a:r>
            <a:r>
              <a:rPr lang="th-TH" sz="2800" b="1" i="1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กค 0507/48405 ลว. 27 ก.ย. 26)</a:t>
            </a:r>
          </a:p>
        </p:txBody>
      </p:sp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214313" y="5067300"/>
            <a:ext cx="8643937" cy="1219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3. หากชื่อผู้ถือครองพันธบัตร ไม่ตรงกับ ชื่อผู้เสนอราคา </a:t>
            </a:r>
          </a:p>
          <a:p>
            <a:pPr>
              <a:defRPr/>
            </a:pP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FreesiaUPC" pitchFamily="34" charset="-34"/>
              </a:rPr>
              <a:t>	ต้องมี</a:t>
            </a:r>
            <a:r>
              <a:rPr lang="th-TH" sz="3200" b="1" i="1" u="sng" dirty="0">
                <a:solidFill>
                  <a:srgbClr val="C00000"/>
                </a:solidFill>
                <a:latin typeface="Angsana New" pitchFamily="18" charset="-34"/>
                <a:cs typeface="FreesiaUPC" pitchFamily="34" charset="-34"/>
              </a:rPr>
              <a:t>หนังสือยินยอมจากเจ้าของพันธบัตรก่อน </a:t>
            </a:r>
          </a:p>
        </p:txBody>
      </p:sp>
      <p:sp>
        <p:nvSpPr>
          <p:cNvPr id="137223" name="Oval 6"/>
          <p:cNvSpPr>
            <a:spLocks noChangeArrowheads="1"/>
          </p:cNvSpPr>
          <p:nvPr/>
        </p:nvSpPr>
        <p:spPr bwMode="auto">
          <a:xfrm>
            <a:off x="0" y="3500438"/>
            <a:ext cx="642938" cy="9906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i="1">
                <a:solidFill>
                  <a:srgbClr val="EF0B05"/>
                </a:solidFill>
                <a:latin typeface="Angsana New" pitchFamily="18" charset="-34"/>
              </a:rPr>
              <a:t>หรือ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ชื่อเรื่อง 1"/>
          <p:cNvSpPr>
            <a:spLocks noGrp="1"/>
          </p:cNvSpPr>
          <p:nvPr>
            <p:ph type="title"/>
          </p:nvPr>
        </p:nvSpPr>
        <p:spPr>
          <a:xfrm>
            <a:off x="214313" y="71438"/>
            <a:ext cx="8929687" cy="1285875"/>
          </a:xfrm>
          <a:solidFill>
            <a:srgbClr val="FFFF66"/>
          </a:solidFill>
          <a:ln>
            <a:solidFill>
              <a:srgbClr val="000099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ข้อควรระวัง</a:t>
            </a:r>
            <a:r>
              <a:rPr lang="th-TH" b="1" dirty="0" smtClean="0">
                <a:cs typeface="FreesiaUPC" pitchFamily="34" charset="-34"/>
              </a:rPr>
              <a:t/>
            </a:r>
            <a:br>
              <a:rPr lang="th-TH" b="1" dirty="0" smtClean="0">
                <a:cs typeface="FreesiaUPC" pitchFamily="34" charset="-34"/>
              </a:rPr>
            </a:br>
            <a:r>
              <a:rPr lang="th-TH" b="1" dirty="0" smtClean="0">
                <a:cs typeface="FreesiaUPC" pitchFamily="34" charset="-34"/>
              </a:rPr>
              <a:t>ในการรับหลักประกันที่เป็นพันธบัตรรัฐบาลไทย</a:t>
            </a:r>
          </a:p>
        </p:txBody>
      </p:sp>
      <p:sp>
        <p:nvSpPr>
          <p:cNvPr id="161795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313" y="1357313"/>
            <a:ext cx="8786812" cy="5286375"/>
          </a:xfr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หนังสือกระทรวงการคลัง </a:t>
            </a:r>
            <a:r>
              <a:rPr lang="th-TH" b="1" i="1" dirty="0" err="1" smtClean="0">
                <a:solidFill>
                  <a:srgbClr val="0000CC"/>
                </a:solidFill>
                <a:cs typeface="FreesiaUPC" pitchFamily="34" charset="-34"/>
              </a:rPr>
              <a:t>ที่กค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๐๕๐๗/๔๘๔๐๕ลว. ๒๗ กันยายน ๒๕๒๖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 pitchFamily="18" charset="2"/>
              <a:buAutoNum type="thaiNumPeriod"/>
              <a:defRPr/>
            </a:pP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ให้หน่วยงานผู้รับพันธบัตรรัฐบาลไว้เป็นหลักประกัน มีหนังสือแจ้ง</a:t>
            </a:r>
            <a:r>
              <a:rPr lang="th-TH" b="1" i="1" dirty="0" smtClean="0">
                <a:solidFill>
                  <a:srgbClr val="C00000"/>
                </a:solidFill>
                <a:cs typeface="FreesiaUPC" pitchFamily="34" charset="-34"/>
              </a:rPr>
              <a:t>	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ธนาคารแห่งประเทศไทย(ธปท.)ทราบ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dirty="0" smtClean="0">
                <a:cs typeface="FreesiaUPC" pitchFamily="34" charset="-34"/>
              </a:rPr>
              <a:t>        -เพื่อธปท.จะได้ลงทะเบียนบันทึกการรับหลักประกันไว้ แล้วมี	หนังสือตอบรับการแจ้งให้ทราบ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 smtClean="0">
                <a:cs typeface="FreesiaUPC" pitchFamily="34" charset="-34"/>
              </a:rPr>
              <a:t>๒. </a:t>
            </a:r>
            <a:r>
              <a:rPr lang="th-TH" b="1" i="1" u="sng" dirty="0" smtClean="0">
                <a:solidFill>
                  <a:srgbClr val="C00000"/>
                </a:solidFill>
                <a:cs typeface="FreesiaUPC" pitchFamily="34" charset="-34"/>
              </a:rPr>
              <a:t>การถอนหลักประกัน </a:t>
            </a:r>
            <a:r>
              <a:rPr lang="th-TH" b="1" dirty="0" smtClean="0">
                <a:cs typeface="FreesiaUPC" pitchFamily="34" charset="-34"/>
              </a:rPr>
              <a:t>ให้ผู้รับหลักประกันมีหนังสือแจ้งธปท.	ทราบ เพื่อจะได้ลงทะเบียนบันทึกการถอนหลักประกัน</a:t>
            </a:r>
          </a:p>
          <a:p>
            <a:pPr marL="182563" lvl="1" indent="274638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th-TH" sz="3200" b="1" i="1" u="sng" dirty="0" smtClean="0">
                <a:solidFill>
                  <a:srgbClr val="C00000"/>
                </a:solidFill>
                <a:cs typeface="FreesiaUPC" pitchFamily="34" charset="-34"/>
              </a:rPr>
              <a:t>เมื่อคู่สัญญาผิดสัญญา 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กรรมสิทธิ์ในพันธบัตรยังไม่ตกเป็นของผู้รับหลักประกัน </a:t>
            </a:r>
            <a:r>
              <a:rPr lang="th-TH" sz="3200" b="1" u="sng" dirty="0" smtClean="0">
                <a:solidFill>
                  <a:srgbClr val="0000CC"/>
                </a:solidFill>
                <a:cs typeface="FreesiaUPC" pitchFamily="34" charset="-34"/>
              </a:rPr>
              <a:t>จะต้องฟ้องบังคับตามสัญญาค้ำประกันก่อน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31728-D15E-446F-99B5-76D79876570C}" type="slidenum">
              <a:rPr lang="en-US"/>
              <a:pPr>
                <a:defRPr/>
              </a:pPr>
              <a:t>223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274638"/>
            <a:ext cx="8643938" cy="1296987"/>
          </a:xfrm>
          <a:solidFill>
            <a:srgbClr val="FFFF99"/>
          </a:solidFill>
          <a:ln w="762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th-TH" sz="4000" b="1" smtClean="0">
                <a:cs typeface="FreesiaUPC" pitchFamily="34" charset="-34"/>
              </a:rPr>
              <a:t>วิธีปฏิบัติในการรับหลักประกันที่เป็นพันธบัตรรัฐบาล </a:t>
            </a:r>
            <a:r>
              <a:rPr lang="th-TH" sz="4000" b="1" smtClean="0">
                <a:solidFill>
                  <a:srgbClr val="C00000"/>
                </a:solidFill>
                <a:cs typeface="FreesiaUPC" pitchFamily="34" charset="-34"/>
              </a:rPr>
              <a:t>(กรณีเป็นพันธบัตรของบุคคลธรรมดา)</a:t>
            </a:r>
            <a:endParaRPr lang="th-TH" sz="4000" smtClean="0">
              <a:solidFill>
                <a:srgbClr val="C00000"/>
              </a:solidFill>
            </a:endParaRPr>
          </a:p>
        </p:txBody>
      </p:sp>
      <p:sp>
        <p:nvSpPr>
          <p:cNvPr id="139267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14313" y="1785938"/>
            <a:ext cx="4357687" cy="4929187"/>
          </a:xfrm>
          <a:solidFill>
            <a:srgbClr val="E5F3F7"/>
          </a:solidFill>
          <a:ln w="76200">
            <a:solidFill>
              <a:srgbClr val="0000CC"/>
            </a:solidFill>
          </a:ln>
        </p:spPr>
        <p:txBody>
          <a:bodyPr/>
          <a:lstStyle/>
          <a:p>
            <a:pPr eaLnBrk="1" hangingPunct="1"/>
            <a:r>
              <a:rPr lang="th-TH" sz="3200" b="1" i="1" u="sng" smtClean="0">
                <a:solidFill>
                  <a:srgbClr val="FF0000"/>
                </a:solidFill>
              </a:rPr>
              <a:t>มติกวพ.ครั้งที่ ๒๖/๒๕๕๒ พ.ย.๕๒</a:t>
            </a:r>
          </a:p>
          <a:p>
            <a:pPr eaLnBrk="1" hangingPunct="1"/>
            <a:r>
              <a:rPr lang="th-TH" sz="3200" b="1" smtClean="0"/>
              <a:t>กรณีพันธบัตรที่เป็นชื่อของบุคคลธรรมดา ซึ่งมิใช่ชื่อของนิติบุคคลผู้เสนอราคา หรือ คู่สัญญา</a:t>
            </a:r>
          </a:p>
          <a:p>
            <a:pPr eaLnBrk="1" hangingPunct="1"/>
            <a:r>
              <a:rPr lang="th-TH" sz="3200" b="1" smtClean="0"/>
              <a:t> </a:t>
            </a:r>
            <a:r>
              <a:rPr lang="th-TH" sz="3200" b="1" smtClean="0">
                <a:solidFill>
                  <a:srgbClr val="C00000"/>
                </a:solidFill>
              </a:rPr>
              <a:t>ที่ผู้เสนอราคา หรือคู่สัญญานำมาวางเป็นประกัน ระเบียบยังไม่เคยวางหลักเกณฑ์ไว้</a:t>
            </a:r>
            <a:endParaRPr lang="th-TH" smtClean="0">
              <a:solidFill>
                <a:srgbClr val="C00000"/>
              </a:solidFill>
            </a:endParaRPr>
          </a:p>
        </p:txBody>
      </p:sp>
      <p:sp>
        <p:nvSpPr>
          <p:cNvPr id="139268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48213" y="1743075"/>
            <a:ext cx="4038600" cy="4972050"/>
          </a:xfrm>
          <a:solidFill>
            <a:srgbClr val="CCFFFF"/>
          </a:solidFill>
          <a:ln w="76200">
            <a:solidFill>
              <a:srgbClr val="0000CC"/>
            </a:solidFill>
          </a:ln>
        </p:spPr>
        <p:txBody>
          <a:bodyPr/>
          <a:lstStyle/>
          <a:p>
            <a:pPr eaLnBrk="1" hangingPunct="1"/>
            <a:r>
              <a:rPr lang="th-TH" sz="3200" b="1" smtClean="0">
                <a:cs typeface="FreesiaUPC" pitchFamily="34" charset="-34"/>
              </a:rPr>
              <a:t>อย่างไรก็ดี </a:t>
            </a:r>
          </a:p>
          <a:p>
            <a:pPr eaLnBrk="1" hangingPunct="1"/>
            <a:r>
              <a:rPr lang="th-TH" sz="3200" b="1" smtClean="0">
                <a:cs typeface="FreesiaUPC" pitchFamily="34" charset="-34"/>
              </a:rPr>
              <a:t>เพื่อป้องกันปัญหาโต้แย้งกันในภายหลัง </a:t>
            </a:r>
          </a:p>
          <a:p>
            <a:pPr eaLnBrk="1" hangingPunct="1"/>
            <a:r>
              <a:rPr lang="th-TH" sz="3200" b="1" smtClean="0">
                <a:solidFill>
                  <a:srgbClr val="C00000"/>
                </a:solidFill>
                <a:cs typeface="FreesiaUPC" pitchFamily="34" charset="-34"/>
              </a:rPr>
              <a:t>เห็นควรกำหนดให้มีหนังสือยินยอมจากผู้ทรงพันธบัตร ให้นำมาวางเป็นหลักประกันได้โดยปราศจากเงื่อนไขใด </a:t>
            </a:r>
            <a:r>
              <a:rPr lang="th-TH" sz="3200" smtClean="0">
                <a:solidFill>
                  <a:srgbClr val="C00000"/>
                </a:solidFill>
                <a:cs typeface="FreesiaUPC" pitchFamily="34" charset="-34"/>
              </a:rPr>
              <a:t>ๆ</a:t>
            </a:r>
            <a:r>
              <a:rPr lang="th-TH" sz="3200" smtClean="0">
                <a:cs typeface="FreesiaUPC" pitchFamily="34" charset="-34"/>
              </a:rPr>
              <a:t>  </a:t>
            </a:r>
          </a:p>
          <a:p>
            <a:pPr eaLnBrk="1" hangingPunct="1"/>
            <a:endParaRPr lang="th-TH" smtClean="0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90C6FD-2983-4AC1-A047-648E460B1A57}" type="slidenum">
              <a:rPr lang="en-US"/>
              <a:pPr>
                <a:defRPr/>
              </a:pPr>
              <a:t>224</a:t>
            </a:fld>
            <a:endParaRPr lang="th-TH"/>
          </a:p>
        </p:txBody>
      </p:sp>
      <p:sp>
        <p:nvSpPr>
          <p:cNvPr id="6" name="ลูกศรขวา 5"/>
          <p:cNvSpPr/>
          <p:nvPr/>
        </p:nvSpPr>
        <p:spPr>
          <a:xfrm>
            <a:off x="4357688" y="3857625"/>
            <a:ext cx="500062" cy="78581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3"/>
          <p:cNvSpPr>
            <a:spLocks noGrp="1" noChangeArrowheads="1"/>
          </p:cNvSpPr>
          <p:nvPr>
            <p:ph type="title"/>
          </p:nvPr>
        </p:nvSpPr>
        <p:spPr>
          <a:xfrm>
            <a:off x="142875" y="0"/>
            <a:ext cx="8929688" cy="1428750"/>
          </a:xfrm>
          <a:solidFill>
            <a:srgbClr val="FFFF00"/>
          </a:solidFill>
          <a:ln w="57150">
            <a:solidFill>
              <a:srgbClr val="002060"/>
            </a:solidFill>
          </a:ln>
        </p:spPr>
        <p:txBody>
          <a:bodyPr/>
          <a:lstStyle/>
          <a:p>
            <a:pPr eaLnBrk="1" hangingPunct="1"/>
            <a:r>
              <a:rPr lang="th-TH" sz="4000" b="1" smtClean="0">
                <a:cs typeface="FreesiaUPC" pitchFamily="34" charset="-34"/>
              </a:rPr>
              <a:t>กวพ.อนุมัติผ่อนผันให้นำหลักประกันซอง </a:t>
            </a:r>
            <a:r>
              <a:rPr lang="th-TH" sz="3600" b="1" smtClean="0">
                <a:cs typeface="FreesiaUPC" pitchFamily="34" charset="-34"/>
              </a:rPr>
              <a:t>ที่เป็น</a:t>
            </a:r>
            <a:r>
              <a:rPr lang="th-TH" sz="3600" b="1" i="1" smtClean="0">
                <a:solidFill>
                  <a:srgbClr val="FF0000"/>
                </a:solidFill>
                <a:cs typeface="FreesiaUPC" pitchFamily="34" charset="-34"/>
              </a:rPr>
              <a:t>เงินสด       หรือเช็คที่ธนาคารเซ็นสั่งจ่าย</a:t>
            </a:r>
            <a:r>
              <a:rPr lang="th-TH" sz="3600" b="1" smtClean="0">
                <a:cs typeface="FreesiaUPC" pitchFamily="34" charset="-34"/>
              </a:rPr>
              <a:t>  มาใช้เป็นหลักประกันสัญญา ได้</a:t>
            </a:r>
            <a:endParaRPr lang="th-TH" sz="3600" b="1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52227" name="Rectangle 4"/>
          <p:cNvSpPr>
            <a:spLocks noGrp="1" noChangeArrowheads="1"/>
          </p:cNvSpPr>
          <p:nvPr>
            <p:ph idx="1"/>
          </p:nvPr>
        </p:nvSpPr>
        <p:spPr>
          <a:xfrm>
            <a:off x="142875" y="1357313"/>
            <a:ext cx="8929688" cy="5500687"/>
          </a:xfrm>
          <a:solidFill>
            <a:schemeClr val="bg1">
              <a:lumMod val="95000"/>
            </a:schemeClr>
          </a:solidFill>
          <a:ln w="19050">
            <a:solidFill>
              <a:srgbClr val="7030A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หนังสือคณะกรรมการว่าด้วยการพัสดุ ด่วนที่สุด </a:t>
            </a:r>
            <a:r>
              <a:rPr lang="th-TH" sz="3600" b="1" u="sng" dirty="0" err="1" smtClean="0">
                <a:solidFill>
                  <a:srgbClr val="C00000"/>
                </a:solidFill>
                <a:cs typeface="FreesiaUPC" pitchFamily="34" charset="-34"/>
              </a:rPr>
              <a:t>ที่กค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(</a:t>
            </a:r>
            <a:r>
              <a:rPr lang="th-TH" sz="3600" b="1" u="sng" dirty="0" err="1" smtClean="0">
                <a:solidFill>
                  <a:srgbClr val="C00000"/>
                </a:solidFill>
                <a:cs typeface="FreesiaUPC" pitchFamily="34" charset="-34"/>
              </a:rPr>
              <a:t>กวพ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) ๐๔๐๘.๔/ว ๑๓๐ </a:t>
            </a:r>
            <a:r>
              <a:rPr lang="th-TH" sz="3600" b="1" u="sng" dirty="0" err="1" smtClean="0">
                <a:solidFill>
                  <a:srgbClr val="C00000"/>
                </a:solidFill>
                <a:cs typeface="FreesiaUPC" pitchFamily="34" charset="-34"/>
              </a:rPr>
              <a:t>ลว.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๒๐ ต.ค.๒๕๔๙  กำหนดวิธีการไว้ดังนี้</a:t>
            </a:r>
            <a:r>
              <a:rPr lang="en-US" sz="3600" b="1" u="sng" dirty="0" smtClean="0">
                <a:solidFill>
                  <a:srgbClr val="0000CC"/>
                </a:solidFill>
                <a:cs typeface="FreesiaUPC" pitchFamily="34" charset="-34"/>
              </a:rPr>
              <a:t>:-</a:t>
            </a:r>
            <a:endParaRPr lang="th-TH" sz="3600" b="1" u="sng" dirty="0" smtClean="0">
              <a:solidFill>
                <a:srgbClr val="0000CC"/>
              </a:solidFill>
              <a:cs typeface="FreesiaUPC" pitchFamily="34" charset="-34"/>
            </a:endParaRPr>
          </a:p>
        </p:txBody>
      </p:sp>
      <p:sp>
        <p:nvSpPr>
          <p:cNvPr id="4301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F3409D-3E4F-4449-9C42-F9B7CE83C222}" type="slidenum">
              <a:rPr lang="en-US"/>
              <a:pPr>
                <a:defRPr/>
              </a:pPr>
              <a:t>225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214282" y="2428868"/>
          <a:ext cx="8929718" cy="4429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0294" name="รูปภาพ 6" descr="id_6017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42875" y="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4438" y="274638"/>
            <a:ext cx="7720012" cy="796925"/>
          </a:xfrm>
          <a:solidFill>
            <a:srgbClr val="FFFF00"/>
          </a:solidFill>
          <a:ln w="57150"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spc="300" dirty="0" smtClean="0">
                <a:solidFill>
                  <a:srgbClr val="008000"/>
                </a:solidFill>
                <a:cs typeface="FreesiaUPC" pitchFamily="34" charset="-34"/>
              </a:rPr>
              <a:t>วิธีปฏิบัติก่อนการคืนหลักประกันสัญญา</a:t>
            </a:r>
            <a:endParaRPr lang="th-TH" dirty="0">
              <a:solidFill>
                <a:srgbClr val="008000"/>
              </a:solidFill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00063" y="2928938"/>
            <a:ext cx="4143375" cy="3714750"/>
          </a:xfrm>
          <a:gradFill flip="none" rotWithShape="1">
            <a:gsLst>
              <a:gs pos="0">
                <a:schemeClr val="accent4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4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4">
                  <a:lumMod val="40000"/>
                  <a:lumOff val="6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28575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solidFill>
                  <a:srgbClr val="C00000"/>
                </a:solidFill>
                <a:cs typeface="EucrosiaUPC" pitchFamily="18" charset="-34"/>
              </a:rPr>
              <a:t>๑.</a:t>
            </a: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ใ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ห้หน.หน่วยงานผู้ครอบครองพัสดุ         หรือผู้ได้รับมอบหมาย</a:t>
            </a:r>
            <a:r>
              <a:rPr lang="th-TH" sz="3600" b="1" dirty="0" smtClean="0">
                <a:cs typeface="FreesiaUPC" pitchFamily="34" charset="-34"/>
              </a:rPr>
              <a:t>ให้ดูแล บำรุงรักษา มีหน้าที่ตรวจสอบความชำรุดบกพร่อง</a:t>
            </a:r>
            <a:endParaRPr lang="th-TH" sz="3600" dirty="0">
              <a:cs typeface="FreesiaUPC" pitchFamily="34" charset="-34"/>
            </a:endParaRPr>
          </a:p>
        </p:txBody>
      </p:sp>
      <p:sp>
        <p:nvSpPr>
          <p:cNvPr id="247812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857750" y="2928938"/>
            <a:ext cx="4143375" cy="3714750"/>
          </a:xfrm>
          <a:solidFill>
            <a:srgbClr val="FFF7DD"/>
          </a:solidFill>
          <a:ln w="38100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200" b="1" dirty="0" smtClean="0">
                <a:solidFill>
                  <a:srgbClr val="C00000"/>
                </a:solidFill>
                <a:cs typeface="EucrosiaUPC" pitchFamily="18" charset="-34"/>
              </a:rPr>
              <a:t>๒</a:t>
            </a:r>
            <a:r>
              <a:rPr lang="th-TH" sz="3200" b="1" u="sng" dirty="0" smtClean="0">
                <a:solidFill>
                  <a:srgbClr val="C00000"/>
                </a:solidFill>
                <a:cs typeface="EucrosiaUPC" pitchFamily="18" charset="-34"/>
              </a:rPr>
              <a:t>.</a:t>
            </a:r>
            <a:r>
              <a:rPr lang="th-TH" sz="3600" b="1" u="sng" dirty="0" smtClean="0">
                <a:solidFill>
                  <a:srgbClr val="C00000"/>
                </a:solidFill>
                <a:cs typeface="FreesiaUPC" pitchFamily="34" charset="-34"/>
              </a:rPr>
              <a:t>กรณีไม่มีผู้รับผิดชอบตามข้อ ๑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	-ให้หน.เจ้าหน้าที่พัสดุ           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    เป็นผู้ดูแล บำรุงรักษา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    และตรวจสอบความ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cs typeface="FreesiaUPC" pitchFamily="34" charset="-34"/>
              </a:rPr>
              <a:t>	 ชำรุดบกพร่อง</a:t>
            </a:r>
            <a:endParaRPr lang="th-TH" sz="3200" b="1" dirty="0" smtClean="0">
              <a:cs typeface="FreesiaUPC" pitchFamily="34" charset="-34"/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DA327E-3FA0-4E4D-A7FB-9D27DA6072CC}" type="slidenum">
              <a:rPr lang="en-US"/>
              <a:pPr>
                <a:defRPr/>
              </a:pPr>
              <a:t>226</a:t>
            </a:fld>
            <a:endParaRPr lang="th-TH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571500" y="1500188"/>
            <a:ext cx="8224838" cy="107156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หนังสือแจ้งเวียนของสำนักนายกรัฐมนตรี </a:t>
            </a:r>
            <a:r>
              <a:rPr lang="th-TH" sz="3200" b="1" dirty="0" err="1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ที่นร</a:t>
            </a:r>
            <a:r>
              <a:rPr lang="th-TH" sz="3200" b="1" dirty="0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 (</a:t>
            </a:r>
            <a:r>
              <a:rPr lang="th-TH" sz="3200" b="1" dirty="0" err="1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กวพ</a:t>
            </a:r>
            <a:r>
              <a:rPr lang="th-TH" sz="3200" b="1" dirty="0">
                <a:solidFill>
                  <a:schemeClr val="bg1">
                    <a:lumMod val="95000"/>
                  </a:schemeClr>
                </a:solidFill>
                <a:cs typeface="EucrosiaUPC" pitchFamily="18" charset="-34"/>
              </a:rPr>
              <a:t>) ๑๐๐๒/ว ๔๒ ลงวันที่ ๑๕ กันยายน ๒๕๓๒</a:t>
            </a:r>
          </a:p>
        </p:txBody>
      </p:sp>
      <p:pic>
        <p:nvPicPr>
          <p:cNvPr id="141319" name="Picture 6" descr="C:\Program Files\Microsoft Office\MEDIA\CAGCAT10\j023426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3"/>
            <a:ext cx="12858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511300"/>
          </a:xfrm>
          <a:solidFill>
            <a:srgbClr val="FFFF00"/>
          </a:solidFill>
          <a:ln w="57150">
            <a:solidFill>
              <a:srgbClr val="3333FF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EucrosiaUPC" pitchFamily="18" charset="-34"/>
              </a:rPr>
              <a:t/>
            </a:r>
            <a:br>
              <a:rPr lang="th-TH" b="1" dirty="0" smtClean="0">
                <a:cs typeface="EucrosiaUPC" pitchFamily="18" charset="-34"/>
              </a:rPr>
            </a:br>
            <a:r>
              <a:rPr lang="th-TH" sz="4900" b="1" dirty="0" smtClean="0">
                <a:solidFill>
                  <a:srgbClr val="2F2FFF"/>
                </a:solidFill>
                <a:cs typeface="EucrosiaUPC" pitchFamily="18" charset="-34"/>
              </a:rPr>
              <a:t>๓. </a:t>
            </a:r>
            <a:r>
              <a:rPr lang="th-TH" sz="6000" b="1" dirty="0" smtClean="0">
                <a:solidFill>
                  <a:srgbClr val="2F2FFF"/>
                </a:solidFill>
                <a:cs typeface="EucrosiaUPC" pitchFamily="18" charset="-34"/>
              </a:rPr>
              <a:t>กรณีพบความชำรุดบกพร่อง </a:t>
            </a:r>
            <a:br>
              <a:rPr lang="th-TH" sz="6000" b="1" dirty="0" smtClean="0">
                <a:solidFill>
                  <a:srgbClr val="2F2FFF"/>
                </a:solidFill>
                <a:cs typeface="EucrosiaUPC" pitchFamily="18" charset="-34"/>
              </a:rPr>
            </a:br>
            <a:r>
              <a:rPr lang="th-TH" sz="6000" b="1" dirty="0" smtClean="0">
                <a:solidFill>
                  <a:srgbClr val="2F2FFF"/>
                </a:solidFill>
                <a:cs typeface="EucrosiaUPC" pitchFamily="18" charset="-34"/>
              </a:rPr>
              <a:t>ในระหว่างเวลาประกันตามสัญญา</a:t>
            </a:r>
            <a:r>
              <a:rPr lang="th-TH" sz="5300" b="1" u="sng" dirty="0" smtClean="0">
                <a:solidFill>
                  <a:srgbClr val="C00000"/>
                </a:solidFill>
                <a:cs typeface="EucrosiaUPC" pitchFamily="18" charset="-34"/>
              </a:rPr>
              <a:t/>
            </a:r>
            <a:br>
              <a:rPr lang="th-TH" sz="5300" b="1" u="sng" dirty="0" smtClean="0">
                <a:solidFill>
                  <a:srgbClr val="C00000"/>
                </a:solidFill>
                <a:cs typeface="EucrosiaUPC" pitchFamily="18" charset="-34"/>
              </a:rPr>
            </a:br>
            <a:endParaRPr lang="th-TH" sz="4900" dirty="0"/>
          </a:p>
        </p:txBody>
      </p:sp>
      <p:sp>
        <p:nvSpPr>
          <p:cNvPr id="248835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785813" y="2214563"/>
            <a:ext cx="3929062" cy="4429125"/>
          </a:xfrm>
          <a:solidFill>
            <a:srgbClr val="E1FFE1"/>
          </a:solidFill>
          <a:ln w="38100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4000" b="1" i="1" u="sng" dirty="0" smtClean="0">
                <a:solidFill>
                  <a:srgbClr val="C00000"/>
                </a:solidFill>
                <a:cs typeface="FreesiaUPC" pitchFamily="34" charset="-34"/>
              </a:rPr>
              <a:t>ให้เจ้าหน้าที่ผู้รับผิดชอบตามข้อ ๑ </a:t>
            </a:r>
            <a:r>
              <a:rPr lang="th-TH" sz="4000" b="1" i="1" dirty="0" smtClean="0">
                <a:solidFill>
                  <a:srgbClr val="C00000"/>
                </a:solidFill>
                <a:cs typeface="FreesiaUPC" pitchFamily="34" charset="-34"/>
              </a:rPr>
              <a:t>-</a:t>
            </a:r>
            <a:r>
              <a:rPr lang="th-TH" sz="4000" b="1" dirty="0" smtClean="0">
                <a:cs typeface="FreesiaUPC" pitchFamily="34" charset="-34"/>
              </a:rPr>
              <a:t>รีบรายงานหัวหน้า          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000" b="1" dirty="0" smtClean="0">
                <a:cs typeface="FreesiaUPC" pitchFamily="34" charset="-34"/>
              </a:rPr>
              <a:t>    ส่วนราชการ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4000" b="1" dirty="0" smtClean="0">
                <a:cs typeface="FreesiaUPC" pitchFamily="34" charset="-34"/>
              </a:rPr>
              <a:t>-เพื่อแจ้งให้ผู้ขาย หรือผู้รับจ้างแก้ไข/ซ่อมแซมทันที</a:t>
            </a:r>
          </a:p>
        </p:txBody>
      </p:sp>
      <p:sp>
        <p:nvSpPr>
          <p:cNvPr id="248836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00625" y="2214563"/>
            <a:ext cx="4000500" cy="4357687"/>
          </a:xfrm>
          <a:solidFill>
            <a:srgbClr val="FFF7DD"/>
          </a:solidFill>
          <a:ln w="38100">
            <a:solidFill>
              <a:srgbClr val="990033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5400" b="1" i="1" u="sng" dirty="0" smtClean="0">
                <a:solidFill>
                  <a:srgbClr val="C00000"/>
                </a:solidFill>
                <a:cs typeface="EucrosiaUPC" pitchFamily="18" charset="-34"/>
              </a:rPr>
              <a:t>และแจ้ง         ผู้ค้ำประกัน</a:t>
            </a:r>
            <a:r>
              <a:rPr lang="th-TH" sz="4800" b="1" dirty="0" smtClean="0">
                <a:cs typeface="EucrosiaUPC" pitchFamily="18" charset="-34"/>
              </a:rPr>
              <a:t>(ถ้ามี)</a:t>
            </a:r>
            <a:r>
              <a:rPr lang="th-TH" sz="5400" b="1" dirty="0" smtClean="0">
                <a:cs typeface="EucrosiaUPC" pitchFamily="18" charset="-34"/>
              </a:rPr>
              <a:t>       ทราบด้วย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36E7D-CE23-41CB-9414-8F8BA04565DC}" type="slidenum">
              <a:rPr lang="en-US"/>
              <a:pPr>
                <a:defRPr/>
              </a:pPr>
              <a:t>227</a:t>
            </a:fld>
            <a:endParaRPr lang="th-TH"/>
          </a:p>
        </p:txBody>
      </p:sp>
      <p:pic>
        <p:nvPicPr>
          <p:cNvPr id="142342" name="Picture 5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88" y="276225"/>
            <a:ext cx="155098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ลูกศรลง 6"/>
          <p:cNvSpPr/>
          <p:nvPr/>
        </p:nvSpPr>
        <p:spPr>
          <a:xfrm flipH="1">
            <a:off x="2214563" y="1857375"/>
            <a:ext cx="500062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>
            <a:off x="6500813" y="1857375"/>
            <a:ext cx="357187" cy="357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74638"/>
            <a:ext cx="8505825" cy="1797050"/>
          </a:xfrm>
          <a:solidFill>
            <a:srgbClr val="FFCCFF"/>
          </a:solidFill>
          <a:ln w="3810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  <a:t/>
            </a:r>
            <a:b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</a:br>
            <a: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  <a:t/>
            </a:r>
            <a:br>
              <a:rPr lang="th-TH" sz="1800" b="1" dirty="0">
                <a:solidFill>
                  <a:sysClr val="windowText" lastClr="000000"/>
                </a:solidFill>
                <a:cs typeface="EucrosiaUPC" pitchFamily="18" charset="-34"/>
              </a:rPr>
            </a:br>
            <a:r>
              <a:rPr lang="th-TH" sz="2000" b="1" dirty="0">
                <a:solidFill>
                  <a:sysClr val="windowText" lastClr="000000"/>
                </a:solidFill>
                <a:cs typeface="EucrosiaUPC" pitchFamily="18" charset="-34"/>
              </a:rPr>
              <a:t>       </a:t>
            </a:r>
            <a: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  <a:t>๔.</a:t>
            </a:r>
            <a: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  <a:t>ก่อนสิ้นสุดเวลาประกันความชำรุดบกพร่อง             </a:t>
            </a:r>
            <a:br>
              <a:rPr lang="th-TH" sz="4000" b="1" dirty="0">
                <a:solidFill>
                  <a:srgbClr val="C00000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  <a:t>ภายใน ๑๕ วัน กรณีประกันไม่เกิน ๖ เดือน</a:t>
            </a:r>
            <a:b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</a:br>
            <a:r>
              <a:rPr lang="th-TH" sz="4000" b="1" dirty="0">
                <a:solidFill>
                  <a:sysClr val="windowText" lastClr="000000"/>
                </a:solidFill>
                <a:cs typeface="FreesiaUPC" pitchFamily="34" charset="-34"/>
              </a:rPr>
              <a:t>ภายใน ๓๐ วัน กรณีประกันเกิน ๖ เดือนขึ้นไป</a:t>
            </a:r>
            <a:r>
              <a:rPr lang="th-TH" sz="4000" b="1" dirty="0">
                <a:solidFill>
                  <a:sysClr val="windowText" lastClr="000000"/>
                </a:solidFill>
                <a:cs typeface="EucrosiaUPC" pitchFamily="18" charset="-34"/>
              </a:rPr>
              <a:t/>
            </a:r>
            <a:br>
              <a:rPr lang="th-TH" sz="4000" b="1" dirty="0">
                <a:solidFill>
                  <a:sysClr val="windowText" lastClr="000000"/>
                </a:solidFill>
                <a:cs typeface="EucrosiaUPC" pitchFamily="18" charset="-34"/>
              </a:rPr>
            </a:br>
            <a:r>
              <a:rPr lang="th-TH" sz="2000" b="1" dirty="0">
                <a:solidFill>
                  <a:srgbClr val="C00000"/>
                </a:solidFill>
                <a:cs typeface="EucrosiaUPC" pitchFamily="18" charset="-34"/>
              </a:rPr>
              <a:t> </a:t>
            </a:r>
            <a:r>
              <a:rPr lang="th-TH" sz="2000" b="1" u="sng" dirty="0">
                <a:solidFill>
                  <a:srgbClr val="C00000"/>
                </a:solidFill>
                <a:cs typeface="EucrosiaUPC" pitchFamily="18" charset="-34"/>
              </a:rPr>
              <a:t/>
            </a:r>
            <a:br>
              <a:rPr lang="th-TH" sz="2000" b="1" u="sng" dirty="0">
                <a:solidFill>
                  <a:srgbClr val="C00000"/>
                </a:solidFill>
                <a:cs typeface="EucrosiaUPC" pitchFamily="18" charset="-34"/>
              </a:rPr>
            </a:br>
            <a:endParaRPr lang="th-TH" sz="1800" dirty="0">
              <a:solidFill>
                <a:sysClr val="windowText" lastClr="00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00063" y="2214563"/>
            <a:ext cx="4357687" cy="4429125"/>
          </a:xfrm>
          <a:gradFill flip="none" rotWithShape="1">
            <a:gsLst>
              <a:gs pos="0">
                <a:srgbClr val="8BE1FF">
                  <a:tint val="66000"/>
                  <a:satMod val="160000"/>
                </a:srgbClr>
              </a:gs>
              <a:gs pos="50000">
                <a:srgbClr val="8BE1FF">
                  <a:tint val="44500"/>
                  <a:satMod val="160000"/>
                </a:srgbClr>
              </a:gs>
              <a:gs pos="100000">
                <a:srgbClr val="8BE1FF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ให้ผู้มีหน้าที่รับผิดชอบตรวจสอบความชำรุดบกพร่องของพัสดุ และให้</a:t>
            </a:r>
            <a:r>
              <a:rPr lang="th-TH" sz="3200" b="1" dirty="0" err="1" smtClean="0">
                <a:solidFill>
                  <a:srgbClr val="0000CC"/>
                </a:solidFill>
                <a:cs typeface="FreesiaUPC" pitchFamily="34" charset="-34"/>
              </a:rPr>
              <a:t>รายงานหส.</a:t>
            </a:r>
            <a:r>
              <a:rPr lang="th-TH" sz="3200" b="1" dirty="0" smtClean="0">
                <a:solidFill>
                  <a:srgbClr val="0000CC"/>
                </a:solidFill>
                <a:cs typeface="FreesiaUPC" pitchFamily="34" charset="-34"/>
              </a:rPr>
              <a:t>ราชการทราบอีกครั้งหนึ่ง</a:t>
            </a:r>
          </a:p>
          <a:p>
            <a:pPr marL="365125" lvl="1" indent="-27305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h-TH" sz="3200" b="1" i="1" u="sng" dirty="0" smtClean="0">
                <a:solidFill>
                  <a:srgbClr val="000066"/>
                </a:solidFill>
                <a:cs typeface="FreesiaUPC" pitchFamily="34" charset="-34"/>
              </a:rPr>
              <a:t>หากตรวจพบ</a:t>
            </a:r>
            <a:r>
              <a:rPr lang="th-TH" sz="3200" b="1" dirty="0" smtClean="0">
                <a:solidFill>
                  <a:srgbClr val="000066"/>
                </a:solidFill>
                <a:cs typeface="FreesiaUPC" pitchFamily="34" charset="-34"/>
              </a:rPr>
              <a:t>ให้หัวหน้าส่วนราชการรีบแจ้งให้</a:t>
            </a:r>
            <a:r>
              <a:rPr lang="th-TH" sz="3200" b="1" i="1" u="sng" dirty="0" smtClean="0">
                <a:solidFill>
                  <a:srgbClr val="000066"/>
                </a:solidFill>
                <a:cs typeface="FreesiaUPC" pitchFamily="34" charset="-34"/>
              </a:rPr>
              <a:t>แก้ไข</a:t>
            </a:r>
            <a:r>
              <a:rPr lang="th-TH" sz="3200" b="1" dirty="0" smtClean="0">
                <a:solidFill>
                  <a:srgbClr val="000066"/>
                </a:solidFill>
                <a:cs typeface="FreesiaUPC" pitchFamily="34" charset="-34"/>
              </a:rPr>
              <a:t>ก่อนสิ้นสุดเวลาประกันและแจ้งผู้ค้ำประกัน(ถ้ามี)</a:t>
            </a:r>
          </a:p>
        </p:txBody>
      </p:sp>
      <p:sp>
        <p:nvSpPr>
          <p:cNvPr id="249860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00625" y="2286000"/>
            <a:ext cx="3933825" cy="4357688"/>
          </a:xfrm>
          <a:solidFill>
            <a:srgbClr val="FFFF93"/>
          </a:solidFill>
          <a:ln>
            <a:solidFill>
              <a:srgbClr val="006600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b="1" i="1" u="sng" smtClean="0">
                <a:solidFill>
                  <a:srgbClr val="C00000"/>
                </a:solidFill>
                <a:cs typeface="FreesiaUPC" pitchFamily="34" charset="-34"/>
              </a:rPr>
              <a:t>ทั้งนี้ ให้เจ้าหน้าที่พัสดุ </a:t>
            </a:r>
            <a:r>
              <a:rPr lang="th-TH" sz="3600" b="1" i="1" u="sng" smtClean="0">
                <a:cs typeface="FreesiaUPC" pitchFamily="34" charset="-34"/>
              </a:rPr>
              <a:t>แจ้งกำหนดเวลาประกันความชำรุด</a:t>
            </a:r>
            <a:r>
              <a:rPr lang="th-TH" sz="3200" b="1" i="1" u="sng" smtClean="0">
                <a:cs typeface="FreesiaUPC" pitchFamily="34" charset="-34"/>
              </a:rPr>
              <a:t>บกพร่องตามสัญญ</a:t>
            </a:r>
            <a:r>
              <a:rPr lang="th-TH" sz="3200" b="1" i="1" u="sng" smtClean="0">
                <a:solidFill>
                  <a:srgbClr val="C00000"/>
                </a:solidFill>
                <a:cs typeface="FreesiaUPC" pitchFamily="34" charset="-34"/>
              </a:rPr>
              <a:t>า</a:t>
            </a:r>
            <a:r>
              <a:rPr lang="th-TH" sz="3600" b="1" i="1" smtClean="0">
                <a:solidFill>
                  <a:srgbClr val="C00000"/>
                </a:solidFill>
                <a:cs typeface="FreesiaUPC" pitchFamily="34" charset="-34"/>
              </a:rPr>
              <a:t>ให้หัวหน้าหน่วยงาน หรือ หัวหน้าเจ้าหน้าที่พัสดุทราบพร้อมกับการส่งมอบพัสดุทุกครั้ง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36005-78D0-44B8-B7D8-B282B460BC8D}" type="slidenum">
              <a:rPr lang="en-US"/>
              <a:pPr>
                <a:defRPr/>
              </a:pPr>
              <a:t>228</a:t>
            </a:fld>
            <a:endParaRPr lang="th-TH"/>
          </a:p>
        </p:txBody>
      </p:sp>
      <p:pic>
        <p:nvPicPr>
          <p:cNvPr id="143366" name="Picture 7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304800"/>
            <a:ext cx="135731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5FBDE-EF80-4E03-8759-D3359BB0A994}" type="slidenum">
              <a:rPr lang="en-US"/>
              <a:pPr>
                <a:defRPr/>
              </a:pPr>
              <a:t>229</a:t>
            </a:fld>
            <a:endParaRPr lang="th-TH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14313" y="142875"/>
            <a:ext cx="8715375" cy="2143125"/>
          </a:xfrm>
          <a:prstGeom prst="roundRect">
            <a:avLst/>
          </a:prstGeom>
          <a:solidFill>
            <a:srgbClr val="FFE8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6000" b="1" dirty="0">
                <a:solidFill>
                  <a:srgbClr val="0000CC"/>
                </a:solidFill>
                <a:latin typeface="Antique Olive Compact" pitchFamily="34" charset="0"/>
                <a:cs typeface="FreesiaUPC" pitchFamily="34" charset="-34"/>
              </a:rPr>
              <a:t>การควบคุมและจำหน่ายพัสดุ</a:t>
            </a:r>
            <a:endParaRPr lang="en-US" sz="4800" dirty="0">
              <a:solidFill>
                <a:srgbClr val="0000CC"/>
              </a:solidFill>
            </a:endParaRPr>
          </a:p>
        </p:txBody>
      </p:sp>
      <p:pic>
        <p:nvPicPr>
          <p:cNvPr id="173060" name="Picture 7" descr="http://www.st.ac.th/bhatips/images/thai_play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25"/>
            <a:ext cx="8929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43F265-D9E4-4C48-96E0-61593A1C5619}" type="slidenum">
              <a:rPr lang="en-US" smtClean="0"/>
              <a:pPr/>
              <a:t>230</a:t>
            </a:fld>
            <a:endParaRPr lang="th-TH" smtClean="0"/>
          </a:p>
        </p:txBody>
      </p:sp>
      <p:sp>
        <p:nvSpPr>
          <p:cNvPr id="1208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50" y="142875"/>
            <a:ext cx="8715375" cy="857250"/>
          </a:xfrm>
          <a:solidFill>
            <a:srgbClr val="FFFF00"/>
          </a:solidFill>
          <a:ln w="3175" cap="flat">
            <a:solidFill>
              <a:schemeClr val="accent1"/>
            </a:solidFill>
            <a:prstDash val="sysDot"/>
          </a:ln>
        </p:spPr>
        <p:txBody>
          <a:bodyPr anchor="t">
            <a:normAutofit fontScale="90000"/>
          </a:bodyPr>
          <a:lstStyle/>
          <a:p>
            <a:pPr eaLnBrk="1" hangingPunct="1">
              <a:tabLst>
                <a:tab pos="4398963" algn="l"/>
              </a:tabLst>
            </a:pPr>
            <a:r>
              <a:rPr lang="th-TH" sz="6000" b="1" dirty="0" smtClean="0">
                <a:cs typeface="FreesiaUPC" pitchFamily="34" charset="-34"/>
              </a:rPr>
              <a:t>วิธีการยืม </a:t>
            </a:r>
            <a:r>
              <a:rPr lang="th-TH" sz="4800" b="1" dirty="0" smtClean="0">
                <a:cs typeface="FreesiaUPC" pitchFamily="34" charset="-34"/>
              </a:rPr>
              <a:t>(ข้อ๑๔๖-๑๕๐)</a:t>
            </a:r>
            <a:endParaRPr lang="en-US" sz="4800" b="1" dirty="0" smtClean="0">
              <a:cs typeface="FreesiaUPC" pitchFamily="34" charset="-34"/>
            </a:endParaRP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1071563"/>
            <a:ext cx="8893175" cy="5500687"/>
          </a:xfrm>
          <a:solidFill>
            <a:schemeClr val="bg1"/>
          </a:solidFill>
          <a:ln w="57150">
            <a:solidFill>
              <a:srgbClr val="FF99FF"/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3600" b="1" u="sng" dirty="0" smtClean="0">
                <a:solidFill>
                  <a:srgbClr val="800000"/>
                </a:solidFill>
                <a:cs typeface="EucrosiaUPC" pitchFamily="18" charset="-34"/>
              </a:rPr>
              <a:t>การให้ยืม</a:t>
            </a:r>
            <a:r>
              <a:rPr lang="th-TH" sz="3600" b="1" u="sng" dirty="0" smtClean="0">
                <a:solidFill>
                  <a:schemeClr val="accent2"/>
                </a:solidFill>
                <a:cs typeface="EucrosiaUPC" pitchFamily="18" charset="-34"/>
              </a:rPr>
              <a:t>/</a:t>
            </a:r>
            <a:r>
              <a:rPr lang="th-TH" sz="3600" b="1" u="sng" dirty="0" smtClean="0">
                <a:solidFill>
                  <a:srgbClr val="0000CC"/>
                </a:solidFill>
                <a:cs typeface="EucrosiaUPC" pitchFamily="18" charset="-34"/>
              </a:rPr>
              <a:t>นำพัสดุไปใช้  ที่มิใช่ประโยชน์ทางราชการ ทำไม่ได้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3600" b="1" u="sng" dirty="0" smtClean="0">
                <a:solidFill>
                  <a:srgbClr val="800000"/>
                </a:solidFill>
                <a:cs typeface="EucrosiaUPC" pitchFamily="18" charset="-34"/>
              </a:rPr>
              <a:t>หลักเกณฑ์การยืม-ผู้มีอำนาจอนุมัติ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schemeClr val="accent2"/>
                </a:solidFill>
                <a:cs typeface="EucrosiaUPC" pitchFamily="18" charset="-34"/>
              </a:rPr>
              <a:t>	►</a:t>
            </a:r>
            <a:r>
              <a:rPr lang="th-TH" b="1" dirty="0" smtClean="0">
                <a:cs typeface="EucrosiaUPC" pitchFamily="18" charset="-34"/>
              </a:rPr>
              <a:t>ยืม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ใช้ร</a:t>
            </a:r>
            <a:r>
              <a:rPr lang="th-TH" b="1" i="1" dirty="0" smtClean="0">
                <a:solidFill>
                  <a:srgbClr val="FF0000"/>
                </a:solidFill>
                <a:cs typeface="EucrosiaUPC" pitchFamily="18" charset="-34"/>
              </a:rPr>
              <a:t>ะหว่าง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ส่วนราชการ</a:t>
            </a:r>
            <a:r>
              <a:rPr lang="th-TH" b="1" dirty="0" smtClean="0">
                <a:cs typeface="EucrosiaUPC" pitchFamily="18" charset="-34"/>
              </a:rPr>
              <a:t>-หัวหน้าส่วนราชการ เป็นผู้อนุมัติ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EucrosiaUPC" pitchFamily="18" charset="-34"/>
              </a:rPr>
              <a:t>	►ยืมใช้</a:t>
            </a:r>
            <a:r>
              <a:rPr lang="th-TH" b="1" i="1" dirty="0" smtClean="0">
                <a:solidFill>
                  <a:srgbClr val="FF0000"/>
                </a:solidFill>
                <a:cs typeface="EucrosiaUPC" pitchFamily="18" charset="-34"/>
              </a:rPr>
              <a:t>ใน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หน่วยงานเดียวกัน</a:t>
            </a:r>
            <a:r>
              <a:rPr lang="th-TH" b="1" dirty="0" smtClean="0">
                <a:cs typeface="EucrosiaUPC" pitchFamily="18" charset="-34"/>
              </a:rPr>
              <a:t>-หน.หน่วยงานที่รับผิดชอบพัสดุอนุมัติ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cs typeface="EucrosiaUPC" pitchFamily="18" charset="-34"/>
              </a:rPr>
              <a:t>	►หน่วยงานเดียวกันยืมไป</a:t>
            </a:r>
            <a:r>
              <a:rPr lang="th-TH" b="1" i="1" dirty="0" smtClean="0">
                <a:solidFill>
                  <a:srgbClr val="FF0000"/>
                </a:solidFill>
                <a:cs typeface="EucrosiaUPC" pitchFamily="18" charset="-34"/>
              </a:rPr>
              <a:t>ใช้</a:t>
            </a:r>
            <a:r>
              <a:rPr lang="th-TH" sz="3600" b="1" i="1" dirty="0" smtClean="0">
                <a:solidFill>
                  <a:srgbClr val="FF0000"/>
                </a:solidFill>
                <a:cs typeface="EucrosiaUPC" pitchFamily="18" charset="-34"/>
              </a:rPr>
              <a:t>นอกหน่วยงาน</a:t>
            </a:r>
            <a:r>
              <a:rPr lang="th-TH" b="1" dirty="0" smtClean="0">
                <a:cs typeface="EucrosiaUPC" pitchFamily="18" charset="-34"/>
              </a:rPr>
              <a:t>-หน.ส่วนราชการอนุมัติ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4000" b="1" i="1" u="sng" dirty="0" smtClean="0">
                <a:solidFill>
                  <a:srgbClr val="008E40"/>
                </a:solidFill>
                <a:cs typeface="EucrosiaUPC" pitchFamily="18" charset="-34"/>
              </a:rPr>
              <a:t>ทำหลักฐานการยืมไว้ด้วย - ผู้ให้ยืม มีหน้าที่ทวงคืน</a:t>
            </a:r>
            <a:endParaRPr lang="th-TH" sz="3600" b="1" i="1" u="sng" dirty="0" smtClean="0">
              <a:solidFill>
                <a:srgbClr val="008E40"/>
              </a:solidFill>
              <a:cs typeface="EucrosiaUPC" pitchFamily="18" charset="-34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E"/>
              <a:defRPr/>
            </a:pPr>
            <a:r>
              <a:rPr lang="th-TH" sz="3600" b="1" u="sng" dirty="0" smtClean="0">
                <a:solidFill>
                  <a:srgbClr val="800000"/>
                </a:solidFill>
                <a:cs typeface="EucrosiaUPC" pitchFamily="18" charset="-34"/>
                <a:sym typeface="Wingdings 2" pitchFamily="18" charset="2"/>
              </a:rPr>
              <a:t>การส่งคืน</a:t>
            </a:r>
            <a:r>
              <a:rPr lang="th-TH" sz="3600" b="1" dirty="0" smtClean="0">
                <a:solidFill>
                  <a:srgbClr val="800000"/>
                </a:solidFill>
                <a:cs typeface="EucrosiaUPC" pitchFamily="18" charset="-34"/>
                <a:sym typeface="Wingdings 2" pitchFamily="18" charset="2"/>
              </a:rPr>
              <a:t> </a:t>
            </a:r>
            <a:r>
              <a:rPr lang="th-TH" sz="3600" b="1" dirty="0" smtClean="0">
                <a:cs typeface="EucrosiaUPC" pitchFamily="18" charset="-34"/>
                <a:sym typeface="Wingdings 2" pitchFamily="18" charset="2"/>
              </a:rPr>
              <a:t>- 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 2" pitchFamily="18" charset="2"/>
              </a:rPr>
              <a:t>ส่งคืนในสภาพที่ใช้การได้เรียบร้อย 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 2" pitchFamily="18" charset="2"/>
              </a:rPr>
              <a:t>                 - หาก ชำรุดต้องซ่อมให้อยู่ในสภาพเดิม หรือ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  <a:sym typeface="Wingdings 2" pitchFamily="18" charset="2"/>
              </a:rPr>
              <a:t>                    ชดใช้เงิน ตามสภาพที่เป็นอยู่ในขณะยืม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142875"/>
            <a:ext cx="8572500" cy="785813"/>
          </a:xfrm>
          <a:solidFill>
            <a:srgbClr val="0000CC"/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FreesiaUPC" pitchFamily="34" charset="-34"/>
              </a:rPr>
              <a:t>การลงบัญชี/ทะเบียน ควบคุมพัสดุ (ข้อ ๑๕๑)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FreesiaUPC" pitchFamily="34" charset="-34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000125"/>
            <a:ext cx="8786812" cy="5715000"/>
          </a:xfrm>
          <a:solidFill>
            <a:srgbClr val="FFE1FF"/>
          </a:solidFill>
          <a:ln w="6350">
            <a:solidFill>
              <a:srgbClr val="C00000"/>
            </a:solidFill>
          </a:ln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th-TH" sz="3600" b="1" dirty="0" smtClean="0">
              <a:solidFill>
                <a:srgbClr val="C00000"/>
              </a:solidFill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th-TH" sz="3600" b="1" dirty="0" smtClean="0">
                <a:solidFill>
                  <a:srgbClr val="C00000"/>
                </a:solidFill>
                <a:cs typeface="FreesiaUPC" pitchFamily="34" charset="-34"/>
              </a:rPr>
              <a:t> </a:t>
            </a:r>
            <a:r>
              <a:rPr lang="th-TH" sz="12800" b="1" u="sng" dirty="0" smtClean="0">
                <a:latin typeface="BrowalliaUPC" pitchFamily="34" charset="-34"/>
                <a:cs typeface="FreesiaUPC" pitchFamily="34" charset="-34"/>
              </a:rPr>
              <a:t>พัสดุไม่ว่าจะได้มาด้วยวิธีใดๆ </a:t>
            </a: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ให้เจ้าหน้าที่พัสดุลงบัญชี/ลงทะเบียนควบคุม  ตามตัวอย่าง</a:t>
            </a:r>
            <a:r>
              <a:rPr lang="th-TH" sz="12800" b="1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กวพ.</a:t>
            </a:r>
            <a:endParaRPr lang="th-TH" sz="12800" b="1" dirty="0" smtClean="0">
              <a:solidFill>
                <a:srgbClr val="0000CC"/>
              </a:solidFill>
              <a:latin typeface="BrowalliaUPC" pitchFamily="34" charset="-34"/>
              <a:cs typeface="FreesiaUPC" pitchFamily="34" charset="-34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อะไรเป็นวัสดุ /ครุภัณฑ์ ให้ดูหลักการจำแนกประเภทรายจ่ายตาม</a:t>
            </a:r>
            <a:r>
              <a:rPr lang="th-TH" sz="12800" b="1" kern="1900" spc="-23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หนังสือเวียนสำนักงบประมาณ ด่วนที่สุด ที่ </a:t>
            </a:r>
            <a:r>
              <a:rPr lang="th-TH" sz="12800" b="1" kern="1900" spc="-230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นร</a:t>
            </a:r>
            <a:r>
              <a:rPr lang="th-TH" sz="12800" b="1" kern="1900" spc="-23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๐๗๐๔/ว ๓๓ </a:t>
            </a:r>
            <a:r>
              <a:rPr lang="th-TH" sz="12800" b="1" kern="1900" spc="-230" dirty="0" err="1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12800" b="1" kern="1900" spc="-23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 ๑๘ ม.ค.๒๕๕๓</a:t>
            </a:r>
          </a:p>
          <a:p>
            <a:pPr marL="92075" indent="-952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	   </a:t>
            </a:r>
            <a:r>
              <a:rPr lang="th-TH" sz="12800" b="1" u="sng" dirty="0" smtClean="0">
                <a:solidFill>
                  <a:srgbClr val="990000"/>
                </a:solidFill>
                <a:latin typeface="BrowalliaUPC" pitchFamily="34" charset="-34"/>
                <a:cs typeface="FreesiaUPC" pitchFamily="34" charset="-34"/>
              </a:rPr>
              <a:t>วิธีลงทะเบียน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(ด่วนที่สุดที่ 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กค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(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กวพ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)๐๔๐๘.๔/ว๑๒๙ 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๒๐ต.ค๔๙)</a:t>
            </a:r>
          </a:p>
          <a:p>
            <a:pPr marL="441325" indent="-35877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     ๑)  วัสดุ- ลงบัญชีวัสดุตามแบบที่ </a:t>
            </a:r>
            <a:r>
              <a:rPr lang="th-TH" sz="12800" b="1" dirty="0" err="1" smtClean="0">
                <a:latin typeface="BrowalliaUPC" pitchFamily="34" charset="-34"/>
                <a:cs typeface="FreesiaUPC" pitchFamily="34" charset="-34"/>
              </a:rPr>
              <a:t>กวพ.</a:t>
            </a: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 กำหนดไว้เดิม</a:t>
            </a:r>
          </a:p>
          <a:p>
            <a:pPr marL="625475" indent="-542925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	๒)  </a:t>
            </a: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วัสดุ ที่มีอายุการใช้งานเกินกว่า ๑ ปี ซึ่งมีราคาต่อหน่วย                		  หรือต่อชุดไม่เกิน ๕,๐๐๐ บาท </a:t>
            </a:r>
            <a:r>
              <a:rPr lang="th-TH" sz="12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</a:rPr>
              <a:t>และครุภัณฑ์ </a:t>
            </a:r>
          </a:p>
          <a:p>
            <a:pPr indent="-27305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latin typeface="BrowalliaUPC" pitchFamily="34" charset="-34"/>
                <a:cs typeface="FreesiaUPC" pitchFamily="34" charset="-34"/>
              </a:rPr>
              <a:t> 		</a:t>
            </a:r>
            <a:r>
              <a:rPr lang="th-TH" sz="12800" b="1" kern="1600" spc="-170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-ให้ลงทะเบียนควบคุมทรัพย์สินตามแบบที่กรมบัญชีกลางกำหนดไว้  </a:t>
            </a:r>
          </a:p>
          <a:p>
            <a:pPr indent="-27305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12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</a:rPr>
              <a:t>แต่วัสดุที่มีอายุใช้งานนานที่ไม่ถึง ๕ พันบาท ไม่ต้องคิดค่าเสื่อมราคา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sz="12800" b="1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ตามส.</a:t>
            </a:r>
            <a:r>
              <a:rPr lang="th-TH" sz="128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ด่วนที่สุด ที่ </a:t>
            </a:r>
            <a:r>
              <a:rPr lang="th-TH" sz="12800" b="1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กค</a:t>
            </a:r>
            <a:r>
              <a:rPr lang="th-TH" sz="128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๐๕๒๘.๒/ว ๓๓๕๔๕ </a:t>
            </a:r>
            <a:r>
              <a:rPr lang="th-TH" sz="12800" b="1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ลว.</a:t>
            </a:r>
            <a:r>
              <a:rPr lang="th-TH" sz="12800" b="1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๑๖ พ.ย. ๒๕๔๙</a:t>
            </a:r>
          </a:p>
        </p:txBody>
      </p:sp>
      <p:sp>
        <p:nvSpPr>
          <p:cNvPr id="91140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7206B-76F0-4D27-9C0E-9A8902A4AC45}" type="slidenum">
              <a:rPr lang="en-US"/>
              <a:pPr>
                <a:defRPr/>
              </a:pPr>
              <a:t>231</a:t>
            </a:fld>
            <a:endParaRPr lang="th-TH"/>
          </a:p>
        </p:txBody>
      </p:sp>
      <p:pic>
        <p:nvPicPr>
          <p:cNvPr id="174085" name="Picture 5" descr="C:\Program Files\Microsoft Office\MEDIA\CAGCAT10\j029774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198438"/>
            <a:ext cx="722312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4"/>
          <p:cNvSpPr>
            <a:spLocks noChangeArrowheads="1"/>
          </p:cNvSpPr>
          <p:nvPr/>
        </p:nvSpPr>
        <p:spPr bwMode="auto">
          <a:xfrm>
            <a:off x="395288" y="1484313"/>
            <a:ext cx="2808287" cy="1295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วัสดุ</a:t>
            </a:r>
          </a:p>
        </p:txBody>
      </p:sp>
      <p:sp>
        <p:nvSpPr>
          <p:cNvPr id="175107" name="Rectangle 5"/>
          <p:cNvSpPr>
            <a:spLocks noChangeArrowheads="1"/>
          </p:cNvSpPr>
          <p:nvPr/>
        </p:nvSpPr>
        <p:spPr bwMode="auto">
          <a:xfrm>
            <a:off x="3421063" y="1484313"/>
            <a:ext cx="2519362" cy="14446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 dirty="0">
                <a:solidFill>
                  <a:srgbClr val="FF0000"/>
                </a:solidFill>
              </a:rPr>
              <a:t>อาคาร สิ่งปลูกสร้าง</a:t>
            </a:r>
          </a:p>
          <a:p>
            <a:pPr algn="ctr"/>
            <a:r>
              <a:rPr lang="th-TH" b="1" dirty="0"/>
              <a:t>ครุภัณฑ์</a:t>
            </a:r>
          </a:p>
          <a:p>
            <a:pPr algn="ctr"/>
            <a:r>
              <a:rPr lang="th-TH" b="1" dirty="0">
                <a:solidFill>
                  <a:srgbClr val="C00000"/>
                </a:solidFill>
              </a:rPr>
              <a:t>หรือวัสดุที่คงทนถาวร</a:t>
            </a:r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6154738" y="1484313"/>
            <a:ext cx="2665412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</a:rPr>
              <a:t>ที่ดิน สิ่งก่อสร้าง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395288" y="188913"/>
            <a:ext cx="8424862" cy="1143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chemeClr val="bg1"/>
                </a:solidFill>
              </a:rPr>
              <a:t>การลงทะเบียนควบคุมพัสดุของทางราชการ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auto">
          <a:xfrm>
            <a:off x="214313" y="3357563"/>
            <a:ext cx="2989262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บัญชีวัสดุ</a:t>
            </a:r>
          </a:p>
          <a:p>
            <a:pPr algn="ctr"/>
            <a:r>
              <a:rPr lang="th-TH" sz="2000" b="1">
                <a:latin typeface="Angsana New" pitchFamily="18" charset="-34"/>
              </a:rPr>
              <a:t>(</a:t>
            </a:r>
            <a:r>
              <a:rPr lang="th-TH" sz="2400" b="1">
                <a:latin typeface="Angsana New" pitchFamily="18" charset="-34"/>
              </a:rPr>
              <a:t>ระเบียบฯ ข้อ152 + ที่ นร(กวพ)</a:t>
            </a:r>
          </a:p>
          <a:p>
            <a:pPr algn="ctr"/>
            <a:r>
              <a:rPr lang="th-TH" sz="2400" b="1">
                <a:latin typeface="Angsana New" pitchFamily="18" charset="-34"/>
              </a:rPr>
              <a:t>1202/ว 116 ลว. 1 เม.ย. 35)</a:t>
            </a:r>
          </a:p>
        </p:txBody>
      </p:sp>
      <p:sp>
        <p:nvSpPr>
          <p:cNvPr id="175113" name="Rectangle 9"/>
          <p:cNvSpPr>
            <a:spLocks noChangeArrowheads="1"/>
          </p:cNvSpPr>
          <p:nvPr/>
        </p:nvSpPr>
        <p:spPr bwMode="auto">
          <a:xfrm>
            <a:off x="395288" y="5229225"/>
            <a:ext cx="2808287" cy="1295400"/>
          </a:xfrm>
          <a:prstGeom prst="rect">
            <a:avLst/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ตามที่ กวพ. กำหนด</a:t>
            </a:r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auto">
          <a:xfrm>
            <a:off x="3421063" y="3357563"/>
            <a:ext cx="2519362" cy="12954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 ทะเบียนคุมทรัพย์สิน</a:t>
            </a:r>
          </a:p>
          <a:p>
            <a:pPr algn="ctr"/>
            <a:r>
              <a:rPr lang="th-TH" sz="2400" b="1">
                <a:latin typeface="Angsana New" pitchFamily="18" charset="-34"/>
              </a:rPr>
              <a:t>(ระเบียบฯ ข้อ152 + ที่ นร(กวพ)</a:t>
            </a:r>
          </a:p>
          <a:p>
            <a:pPr algn="ctr"/>
            <a:r>
              <a:rPr lang="th-TH" sz="2400" b="1">
                <a:latin typeface="Angsana New" pitchFamily="18" charset="-34"/>
              </a:rPr>
              <a:t>0408.4/ว 129 ลว. 20 ต.ค. 49)</a:t>
            </a:r>
          </a:p>
        </p:txBody>
      </p:sp>
      <p:sp>
        <p:nvSpPr>
          <p:cNvPr id="175115" name="Rectangle 11"/>
          <p:cNvSpPr>
            <a:spLocks noChangeArrowheads="1"/>
          </p:cNvSpPr>
          <p:nvPr/>
        </p:nvSpPr>
        <p:spPr bwMode="auto">
          <a:xfrm>
            <a:off x="3421063" y="5229225"/>
            <a:ext cx="2519362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 ตามที่กรมบัญชีกลาง</a:t>
            </a:r>
          </a:p>
          <a:p>
            <a:pPr algn="ctr"/>
            <a:r>
              <a:rPr lang="th-TH" b="1"/>
              <a:t>กำหนด</a:t>
            </a:r>
          </a:p>
        </p:txBody>
      </p:sp>
      <p:sp>
        <p:nvSpPr>
          <p:cNvPr id="175116" name="Rectangle 12"/>
          <p:cNvSpPr>
            <a:spLocks noChangeArrowheads="1"/>
          </p:cNvSpPr>
          <p:nvPr/>
        </p:nvSpPr>
        <p:spPr bwMode="auto">
          <a:xfrm>
            <a:off x="6154738" y="3357563"/>
            <a:ext cx="2665412" cy="129540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b="1"/>
              <a:t> </a:t>
            </a:r>
            <a:r>
              <a:rPr lang="th-TH" sz="4000" b="1">
                <a:solidFill>
                  <a:schemeClr val="bg1"/>
                </a:solidFill>
              </a:rPr>
              <a:t>ทะเบียนที่ราชพัสดุ</a:t>
            </a:r>
          </a:p>
          <a:p>
            <a:pPr algn="ctr"/>
            <a:r>
              <a:rPr lang="th-TH" sz="2400" b="1">
                <a:solidFill>
                  <a:schemeClr val="bg1"/>
                </a:solidFill>
              </a:rPr>
              <a:t>(ตาม พรบ. ที่ราชพัสดุ)</a:t>
            </a:r>
          </a:p>
        </p:txBody>
      </p:sp>
      <p:sp>
        <p:nvSpPr>
          <p:cNvPr id="20491" name="Rectangle 13"/>
          <p:cNvSpPr>
            <a:spLocks noChangeArrowheads="1"/>
          </p:cNvSpPr>
          <p:nvPr/>
        </p:nvSpPr>
        <p:spPr bwMode="auto">
          <a:xfrm>
            <a:off x="6156325" y="5229225"/>
            <a:ext cx="2663825" cy="1295400"/>
          </a:xfrm>
          <a:prstGeom prst="rect">
            <a:avLst/>
          </a:prstGeom>
          <a:solidFill>
            <a:srgbClr val="007A37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th-TH" b="1" dirty="0"/>
              <a:t> </a:t>
            </a:r>
            <a:r>
              <a:rPr lang="th-TH" b="1" dirty="0">
                <a:solidFill>
                  <a:schemeClr val="bg1"/>
                </a:solidFill>
              </a:rPr>
              <a:t>ตามที่</a:t>
            </a:r>
            <a:r>
              <a:rPr lang="th-TH" b="1" dirty="0" err="1">
                <a:solidFill>
                  <a:schemeClr val="bg1"/>
                </a:solidFill>
              </a:rPr>
              <a:t>กรมธนา</a:t>
            </a:r>
            <a:r>
              <a:rPr lang="th-TH" b="1" dirty="0">
                <a:solidFill>
                  <a:schemeClr val="bg1"/>
                </a:solidFill>
              </a:rPr>
              <a:t>รักษ์</a:t>
            </a:r>
          </a:p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</a:rPr>
              <a:t>กำหนด</a:t>
            </a:r>
          </a:p>
        </p:txBody>
      </p:sp>
      <p:sp>
        <p:nvSpPr>
          <p:cNvPr id="175118" name="AutoShape 15"/>
          <p:cNvSpPr>
            <a:spLocks noChangeArrowheads="1"/>
          </p:cNvSpPr>
          <p:nvPr/>
        </p:nvSpPr>
        <p:spPr bwMode="auto">
          <a:xfrm>
            <a:off x="1474788" y="285273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19" name="AutoShape 16"/>
          <p:cNvSpPr>
            <a:spLocks noChangeArrowheads="1"/>
          </p:cNvSpPr>
          <p:nvPr/>
        </p:nvSpPr>
        <p:spPr bwMode="auto">
          <a:xfrm>
            <a:off x="7164388" y="285273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0" name="AutoShape 17"/>
          <p:cNvSpPr>
            <a:spLocks noChangeArrowheads="1"/>
          </p:cNvSpPr>
          <p:nvPr/>
        </p:nvSpPr>
        <p:spPr bwMode="auto">
          <a:xfrm>
            <a:off x="4356100" y="4725988"/>
            <a:ext cx="576263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1" name="AutoShape 21"/>
          <p:cNvSpPr>
            <a:spLocks noChangeArrowheads="1"/>
          </p:cNvSpPr>
          <p:nvPr/>
        </p:nvSpPr>
        <p:spPr bwMode="auto">
          <a:xfrm>
            <a:off x="1474788" y="472598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2" name="AutoShape 22"/>
          <p:cNvSpPr>
            <a:spLocks noChangeArrowheads="1"/>
          </p:cNvSpPr>
          <p:nvPr/>
        </p:nvSpPr>
        <p:spPr bwMode="auto">
          <a:xfrm>
            <a:off x="4357688" y="3071813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75123" name="AutoShape 23"/>
          <p:cNvSpPr>
            <a:spLocks noChangeArrowheads="1"/>
          </p:cNvSpPr>
          <p:nvPr/>
        </p:nvSpPr>
        <p:spPr bwMode="auto">
          <a:xfrm>
            <a:off x="7164388" y="4725988"/>
            <a:ext cx="57626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8785225" cy="6264275"/>
          </a:xfrm>
          <a:noFill/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 rot="-1614674">
            <a:off x="3203575" y="4149725"/>
            <a:ext cx="3384550" cy="935038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b="1" i="1">
                <a:solidFill>
                  <a:srgbClr val="0066FF"/>
                </a:solidFill>
              </a:rPr>
              <a:t>แบบฟอร์มบัญชีวัสดุ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7058025" cy="6480175"/>
          </a:xfrm>
          <a:noFill/>
        </p:spPr>
      </p:pic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7812088" y="260350"/>
            <a:ext cx="936625" cy="6192838"/>
          </a:xfrm>
          <a:prstGeom prst="rect">
            <a:avLst/>
          </a:prstGeom>
          <a:noFill/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6600" b="1">
                <a:solidFill>
                  <a:schemeClr val="bg1"/>
                </a:solidFill>
              </a:rPr>
              <a:t>คำ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อ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ธิ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บ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า</a:t>
            </a:r>
          </a:p>
          <a:p>
            <a:pPr algn="ctr"/>
            <a:r>
              <a:rPr lang="th-TH" sz="6600" b="1">
                <a:solidFill>
                  <a:schemeClr val="bg1"/>
                </a:solidFill>
              </a:rPr>
              <a:t>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60350"/>
            <a:ext cx="8642350" cy="6337300"/>
          </a:xfrm>
          <a:noFill/>
        </p:spPr>
      </p:pic>
      <p:sp>
        <p:nvSpPr>
          <p:cNvPr id="25603" name="Rectangle 6"/>
          <p:cNvSpPr>
            <a:spLocks noChangeArrowheads="1"/>
          </p:cNvSpPr>
          <p:nvPr/>
        </p:nvSpPr>
        <p:spPr bwMode="auto">
          <a:xfrm rot="-1614674">
            <a:off x="2843213" y="4581525"/>
            <a:ext cx="4856162" cy="935038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b="1" i="1">
                <a:solidFill>
                  <a:srgbClr val="0066FF"/>
                </a:solidFill>
              </a:rPr>
              <a:t>แบบฟอร์มทะเบียนคุมทรัพย์สิน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60350"/>
            <a:ext cx="6913562" cy="6337300"/>
          </a:xfrm>
          <a:noFill/>
        </p:spPr>
      </p:pic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7812088" y="260350"/>
            <a:ext cx="936625" cy="6192838"/>
          </a:xfrm>
          <a:prstGeom prst="rect">
            <a:avLst/>
          </a:prstGeom>
          <a:solidFill>
            <a:srgbClr val="00B0F0"/>
          </a:solidFill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6600" b="1" dirty="0">
                <a:solidFill>
                  <a:schemeClr val="bg1"/>
                </a:solidFill>
              </a:rPr>
              <a:t>คำ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อ</a:t>
            </a:r>
          </a:p>
          <a:p>
            <a:pPr algn="ctr"/>
            <a:r>
              <a:rPr lang="th-TH" sz="6600" b="1" dirty="0" err="1">
                <a:solidFill>
                  <a:schemeClr val="bg1"/>
                </a:solidFill>
              </a:rPr>
              <a:t>ธิ</a:t>
            </a:r>
            <a:endParaRPr lang="th-TH" sz="6600" b="1" dirty="0">
              <a:solidFill>
                <a:schemeClr val="bg1"/>
              </a:solidFill>
            </a:endParaRP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บ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า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6985000" cy="6337300"/>
          </a:xfrm>
          <a:noFill/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7812088" y="260350"/>
            <a:ext cx="936625" cy="6264275"/>
          </a:xfrm>
          <a:prstGeom prst="rect">
            <a:avLst/>
          </a:prstGeom>
          <a:solidFill>
            <a:srgbClr val="00B0F0"/>
          </a:solidFill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6600" b="1" dirty="0">
                <a:solidFill>
                  <a:schemeClr val="bg1"/>
                </a:solidFill>
              </a:rPr>
              <a:t>คำ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อ</a:t>
            </a:r>
          </a:p>
          <a:p>
            <a:pPr algn="ctr"/>
            <a:r>
              <a:rPr lang="th-TH" sz="6600" b="1" dirty="0" err="1">
                <a:solidFill>
                  <a:schemeClr val="bg1"/>
                </a:solidFill>
              </a:rPr>
              <a:t>ธิ</a:t>
            </a:r>
            <a:endParaRPr lang="th-TH" sz="6600" b="1" dirty="0">
              <a:solidFill>
                <a:schemeClr val="bg1"/>
              </a:solidFill>
            </a:endParaRP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บ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า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</a:rPr>
              <a:t>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8785225" cy="6337300"/>
          </a:xfrm>
          <a:noFill/>
        </p:spPr>
      </p:pic>
      <p:sp>
        <p:nvSpPr>
          <p:cNvPr id="28675" name="Rectangle 5"/>
          <p:cNvSpPr>
            <a:spLocks noChangeArrowheads="1"/>
          </p:cNvSpPr>
          <p:nvPr/>
        </p:nvSpPr>
        <p:spPr bwMode="auto">
          <a:xfrm rot="-1427103">
            <a:off x="3459163" y="4581525"/>
            <a:ext cx="2447925" cy="935038"/>
          </a:xfrm>
          <a:prstGeom prst="rect">
            <a:avLst/>
          </a:prstGeom>
          <a:solidFill>
            <a:srgbClr val="FFFF00"/>
          </a:solidFill>
          <a:ln w="57150" cmpd="thinThick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4000" b="1" i="1">
                <a:solidFill>
                  <a:srgbClr val="FF0000"/>
                </a:solidFill>
              </a:rPr>
              <a:t>ตัวอย่าง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71438"/>
            <a:ext cx="8229600" cy="857250"/>
          </a:xfrm>
          <a:solidFill>
            <a:schemeClr val="bg1"/>
          </a:solidFill>
          <a:ln w="57150">
            <a:solidFill>
              <a:srgbClr val="EA0075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EucrosiaUPC" pitchFamily="18" charset="-34"/>
              </a:rPr>
              <a:t>การตรวจสอบพัสดุประจำปี(</a:t>
            </a:r>
            <a:r>
              <a:rPr lang="th-TH" b="1" u="sng" dirty="0" smtClean="0">
                <a:solidFill>
                  <a:srgbClr val="003300"/>
                </a:solidFill>
                <a:cs typeface="EucrosiaUPC" pitchFamily="18" charset="-34"/>
              </a:rPr>
              <a:t>ข้อ </a:t>
            </a:r>
            <a:r>
              <a:rPr lang="en-US" b="1" u="sng" dirty="0" smtClean="0">
                <a:solidFill>
                  <a:srgbClr val="003300"/>
                </a:solidFill>
                <a:latin typeface="Angsana New" pitchFamily="18" charset="-34"/>
                <a:cs typeface="EucrosiaUPC" pitchFamily="18" charset="-34"/>
              </a:rPr>
              <a:t>155</a:t>
            </a:r>
            <a:r>
              <a:rPr lang="th-TH" b="1" u="sng" dirty="0" smtClean="0">
                <a:solidFill>
                  <a:srgbClr val="003300"/>
                </a:solidFill>
                <a:latin typeface="Angsana New" pitchFamily="18" charset="-34"/>
                <a:cs typeface="EucrosiaUPC" pitchFamily="18" charset="-34"/>
              </a:rPr>
              <a:t>)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EucrosiaUPC" pitchFamily="18" charset="-34"/>
            </a:endParaRP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928688"/>
            <a:ext cx="8750300" cy="5929312"/>
          </a:xfrm>
          <a:solidFill>
            <a:srgbClr val="FFFFD9"/>
          </a:solidFill>
          <a:ln>
            <a:solidFill>
              <a:srgbClr val="EA0075"/>
            </a:solidFill>
          </a:ln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  <a:cs typeface="Cordia New" pitchFamily="34" charset="-34"/>
              </a:rPr>
              <a:t>1. 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</a:rPr>
              <a:t>วิธีการ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ตรวจสอบ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ก่อนสิ้นเดือนกันยายนของทุกปี</a:t>
            </a:r>
            <a:endParaRPr lang="en-US" sz="3600" b="1" dirty="0" smtClean="0">
              <a:solidFill>
                <a:srgbClr val="0000FF"/>
              </a:solidFill>
              <a:latin typeface="Angsana New" pitchFamily="18" charset="-34"/>
              <a:cs typeface="EucrosiaUPC" pitchFamily="18" charset="-34"/>
            </a:endParaRPr>
          </a:p>
          <a:p>
            <a:pPr marL="609600" indent="-609600" algn="ctr" eaLnBrk="1" hangingPunct="1">
              <a:buClr>
                <a:srgbClr val="0033CC"/>
              </a:buClr>
              <a:buFont typeface="Wingdings" pitchFamily="2" charset="2"/>
              <a:buChar char="v"/>
            </a:pP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ให้ </a:t>
            </a:r>
            <a:r>
              <a:rPr lang="th-TH" sz="3600" b="1" u="sng" dirty="0" err="1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หส.</a:t>
            </a: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ราชการหรือ หัวหน้าหน่วยงานซึ่งมีพัสดุไว้จ่าย</a:t>
            </a:r>
          </a:p>
          <a:p>
            <a:pPr marL="609600" indent="-609600" algn="ctr" eaLnBrk="1" hangingPunct="1">
              <a:buClr>
                <a:srgbClr val="0033CC"/>
              </a:buClr>
              <a:buNone/>
            </a:pP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ตามข้อ </a:t>
            </a:r>
            <a:r>
              <a:rPr lang="en-US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153 </a:t>
            </a:r>
            <a:r>
              <a:rPr lang="th-TH" sz="3600" b="1" u="sng" dirty="0" smtClean="0">
                <a:solidFill>
                  <a:srgbClr val="C0000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ดำเนินการออกคำสั่ง</a:t>
            </a:r>
            <a:endParaRPr lang="en-US" sz="3600" b="1" u="sng" dirty="0" smtClean="0">
              <a:solidFill>
                <a:srgbClr val="C00000"/>
              </a:solidFill>
              <a:latin typeface="Angsana New" pitchFamily="18" charset="-34"/>
              <a:cs typeface="EucrosiaUPC" pitchFamily="18" charset="-34"/>
              <a:sym typeface="Wingdings" pitchFamily="2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 (1)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แต่งตั้ง </a:t>
            </a:r>
            <a:r>
              <a:rPr lang="th-TH" sz="3600" b="1" dirty="0" err="1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จนท.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ในหน่วยงาน คนหนึ่ง หรือหลายคน               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ซึ่งมิใช่เจ้าหน้าที่พัสดุ  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ทำการตรวจสอบการรับ – จ่าย พัสดุ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 </a:t>
            </a: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(</a:t>
            </a:r>
            <a:r>
              <a:rPr lang="en-US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2)</a:t>
            </a:r>
            <a:r>
              <a:rPr lang="th-TH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ตรวจสอบพัสดุงวด</a:t>
            </a:r>
            <a:r>
              <a:rPr lang="en-US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1</a:t>
            </a:r>
            <a:r>
              <a:rPr lang="th-TH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ตุลาคม ปีก่อน – </a:t>
            </a:r>
            <a:r>
              <a:rPr lang="en-US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30 </a:t>
            </a:r>
            <a:r>
              <a:rPr lang="th-TH" sz="3600" b="1" dirty="0" err="1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กย.</a:t>
            </a:r>
            <a:r>
              <a:rPr lang="th-TH" sz="3600" b="1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  <a:sym typeface="Wingdings" pitchFamily="2" charset="2"/>
              </a:rPr>
              <a:t> ของปีปัจจุบัน ว่าคงเหลือตรงตามบัญชี/ทะเบียนหรือไม่ พัสดุใดชำรุด สูญหาย เสื่อมคุณภาพ เพราะเหตุใด จำเป็นต้องใช้ในราชการอีกหรือไม่</a:t>
            </a:r>
            <a:endParaRPr lang="th-TH" sz="3600" dirty="0" smtClean="0">
              <a:solidFill>
                <a:srgbClr val="660033"/>
              </a:solidFill>
              <a:latin typeface="Angsana New" pitchFamily="18" charset="-34"/>
              <a:sym typeface="Wingdings" pitchFamily="2" charset="2"/>
            </a:endParaRPr>
          </a:p>
        </p:txBody>
      </p:sp>
      <p:pic>
        <p:nvPicPr>
          <p:cNvPr id="194564" name="Picture 4" descr="j0299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3863" y="0"/>
            <a:ext cx="1100137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14313"/>
            <a:ext cx="8229600" cy="928687"/>
          </a:xfrm>
          <a:solidFill>
            <a:srgbClr val="0070C0"/>
          </a:solidFill>
        </p:spPr>
        <p:txBody>
          <a:bodyPr/>
          <a:lstStyle/>
          <a:p>
            <a:pPr eaLnBrk="1" hangingPunct="1">
              <a:defRPr/>
            </a:pP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การตรวจสอบพัสดุประจำปี (ต่อ)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1196975"/>
            <a:ext cx="8678863" cy="5518150"/>
          </a:xfrm>
          <a:solidFill>
            <a:schemeClr val="bg1"/>
          </a:solidFill>
          <a:ln w="76200">
            <a:solidFill>
              <a:srgbClr val="EA0075"/>
            </a:solidFill>
            <a:prstDash val="dashDot"/>
          </a:ln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</a:rPr>
              <a:t>2</a:t>
            </a: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. 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หน้าที่ผู้ได้รับแต่งตั้งให้ตรวจสอบพัสดุประจำปี</a:t>
            </a:r>
            <a:endParaRPr lang="en-US" sz="3600" b="1" i="1" u="sng" dirty="0" smtClean="0">
              <a:solidFill>
                <a:srgbClr val="008000"/>
              </a:solidFill>
              <a:latin typeface="Angsana New" pitchFamily="18" charset="-34"/>
              <a:cs typeface="EucrosiaUPC" pitchFamily="18" charset="-34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เริ่มตรวจตั้งแต่วันทำการวันแรกของเดือนตุลาคม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รายงานผลการตรวจสอบ</a:t>
            </a:r>
            <a:r>
              <a:rPr lang="th-TH" sz="3600" b="1" i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 ต่อ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ผู้แต่งตั้งภายใน </a:t>
            </a:r>
            <a:r>
              <a:rPr lang="en-US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30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วันทำการ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          นับแต่วันเริ่มดำเนินการตรวจสอบ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3. </a:t>
            </a:r>
            <a:r>
              <a:rPr lang="th-TH" sz="3600" b="1" i="1" u="sng" dirty="0" smtClean="0">
                <a:solidFill>
                  <a:srgbClr val="008000"/>
                </a:solidFill>
                <a:latin typeface="Angsana New" pitchFamily="18" charset="-34"/>
                <a:cs typeface="EucrosiaUPC" pitchFamily="18" charset="-34"/>
              </a:rPr>
              <a:t>หน้าที่ผู้ออกคำสั่งแต่งตั้ง</a:t>
            </a:r>
            <a:endParaRPr lang="en-US" sz="3600" b="1" i="1" u="sng" dirty="0" smtClean="0">
              <a:solidFill>
                <a:srgbClr val="008000"/>
              </a:solidFill>
              <a:latin typeface="Angsana New" pitchFamily="18" charset="-34"/>
              <a:cs typeface="EucrosiaUPC" pitchFamily="18" charset="-34"/>
            </a:endParaRPr>
          </a:p>
          <a:p>
            <a:pPr marL="268288" indent="-268288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ส่งรายงานเสนอหัวหน้าส่วนราชการทราบ ตามลำดับชั้น </a:t>
            </a:r>
            <a:r>
              <a:rPr lang="en-US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ชุด</a:t>
            </a:r>
            <a:endParaRPr lang="th-TH" b="1" dirty="0" smtClean="0">
              <a:solidFill>
                <a:srgbClr val="0000FF"/>
              </a:solidFill>
              <a:latin typeface="Angsana New" pitchFamily="18" charset="-34"/>
              <a:cs typeface="EucrosiaUPC" pitchFamily="18" charset="-34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ส่ง </a:t>
            </a:r>
            <a:r>
              <a:rPr lang="th-TH" sz="3600" b="1" dirty="0" err="1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สตง.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/ </a:t>
            </a:r>
            <a:r>
              <a:rPr lang="th-TH" sz="3600" b="1" dirty="0" err="1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สตง.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 ภูมิภาค </a:t>
            </a:r>
            <a:r>
              <a:rPr lang="en-US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ชุด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  <a:cs typeface="EucrosiaUPC" pitchFamily="18" charset="-34"/>
              </a:rPr>
              <a:t>ส่วนราชการในส่วนภูมิภาค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เสนอส่วนราชการต้นสังกัด </a:t>
            </a:r>
            <a:r>
              <a:rPr lang="en-US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sz="3600" b="1" u="sng" dirty="0" smtClean="0">
                <a:solidFill>
                  <a:srgbClr val="660033"/>
                </a:solidFill>
                <a:latin typeface="Angsana New" pitchFamily="18" charset="-34"/>
                <a:cs typeface="EucrosiaUPC" pitchFamily="18" charset="-34"/>
              </a:rPr>
              <a:t>ชุด</a:t>
            </a:r>
            <a:endParaRPr lang="th-TH" sz="2800" u="sng" dirty="0" smtClean="0">
              <a:solidFill>
                <a:srgbClr val="660033"/>
              </a:solidFill>
              <a:latin typeface="Angsana New" pitchFamily="18" charset="-34"/>
              <a:sym typeface="Wingdings" pitchFamily="2" charset="2"/>
            </a:endParaRPr>
          </a:p>
        </p:txBody>
      </p:sp>
      <p:pic>
        <p:nvPicPr>
          <p:cNvPr id="195588" name="Picture 4" descr="j0299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476250"/>
            <a:ext cx="1100137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82550"/>
            <a:ext cx="8715375" cy="9890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th-TH" sz="4800" b="1" dirty="0" smtClean="0">
                <a:solidFill>
                  <a:srgbClr val="800000"/>
                </a:solidFill>
                <a:cs typeface="EucrosiaUPC" pitchFamily="18" charset="-34"/>
              </a:rPr>
              <a:t>การสอบสวนข้อเท็จจริงก่อนการจำหน่าย</a:t>
            </a:r>
            <a:r>
              <a:rPr lang="th-TH" sz="3200" b="1" dirty="0" smtClean="0">
                <a:solidFill>
                  <a:srgbClr val="800000"/>
                </a:solidFill>
                <a:cs typeface="EucrosiaUPC" pitchFamily="18" charset="-34"/>
              </a:rPr>
              <a:t>(ข้อ๑๕๖)</a:t>
            </a:r>
            <a:endParaRPr lang="en-US" sz="3200" b="1" dirty="0" smtClean="0">
              <a:solidFill>
                <a:srgbClr val="800000"/>
              </a:solidFill>
              <a:cs typeface="EucrosiaUPC" pitchFamily="18" charset="-34"/>
            </a:endParaRP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313" y="1143000"/>
            <a:ext cx="8715375" cy="5572125"/>
          </a:xfrm>
          <a:solidFill>
            <a:schemeClr val="bg1"/>
          </a:solidFill>
          <a:ln>
            <a:solidFill>
              <a:srgbClr val="EA0075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Char char="."/>
            </a:pPr>
            <a:r>
              <a:rPr lang="th-TH" sz="3600" smtClean="0">
                <a:solidFill>
                  <a:srgbClr val="008000"/>
                </a:solidFill>
              </a:rPr>
              <a:t> </a:t>
            </a: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กรณี หส.</a:t>
            </a:r>
            <a:r>
              <a:rPr lang="en-US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ราชการได้รับรายงานตามข้อ ๑๕๕ ว่ามีพัสดุ ชำรุด เสื่อมสภาพ/สูญไป/หรือไม่จำเป็นต้องใช้งานอีกต่อไป</a:t>
            </a:r>
          </a:p>
          <a:p>
            <a:pPr eaLnBrk="1" hangingPunct="1">
              <a:buFont typeface="Wingdings 2" pitchFamily="18" charset="2"/>
              <a:buChar char="."/>
            </a:pPr>
            <a:r>
              <a:rPr lang="th-TH" sz="3600" b="1" smtClean="0">
                <a:solidFill>
                  <a:srgbClr val="660033"/>
                </a:solidFill>
                <a:cs typeface="EucrosiaUPC" pitchFamily="18" charset="-34"/>
              </a:rPr>
              <a:t>-  ให้แต่งตั้งคณะกรรมการสอบสวนข้อเท็จจริงขึ้นมาคณะหนึ่ง</a:t>
            </a:r>
            <a:endParaRPr lang="th-TH" sz="3600" b="1" smtClean="0">
              <a:solidFill>
                <a:srgbClr val="0000FF"/>
              </a:solidFill>
              <a:cs typeface="EucrosiaUPC" pitchFamily="18" charset="-34"/>
            </a:endParaRPr>
          </a:p>
          <a:p>
            <a:pPr eaLnBrk="1" hangingPunct="1">
              <a:buFont typeface="Wingdings 2" pitchFamily="18" charset="2"/>
              <a:buChar char="."/>
            </a:pP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sz="3600" b="1" i="1" u="sng" smtClean="0">
                <a:solidFill>
                  <a:srgbClr val="FF0000"/>
                </a:solidFill>
                <a:cs typeface="EucrosiaUPC" pitchFamily="18" charset="-34"/>
              </a:rPr>
              <a:t>เว้นแต่ กรณี</a:t>
            </a:r>
            <a:r>
              <a:rPr lang="th-TH" sz="3600" b="1" i="1" smtClean="0">
                <a:solidFill>
                  <a:srgbClr val="0000FF"/>
                </a:solidFill>
                <a:cs typeface="EucrosiaUPC" pitchFamily="18" charset="-34"/>
              </a:rPr>
              <a:t>เห็นได้ชัดเจนว่าเ</a:t>
            </a: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กิดจากการใช้งานตามปกติ หรือสูญไปตามธรรมชาติ</a:t>
            </a:r>
          </a:p>
          <a:p>
            <a:pPr eaLnBrk="1" hangingPunct="1">
              <a:buClr>
                <a:srgbClr val="660033"/>
              </a:buClr>
              <a:buFont typeface="Wingdings" pitchFamily="2" charset="2"/>
              <a:buChar char="v"/>
            </a:pPr>
            <a:r>
              <a:rPr lang="th-TH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sz="3600" b="1" smtClean="0">
                <a:solidFill>
                  <a:srgbClr val="003300"/>
                </a:solidFill>
                <a:cs typeface="EucrosiaUPC" pitchFamily="18" charset="-34"/>
              </a:rPr>
              <a:t>ให้จำหน่ายออกจากบัญชี / ทะเบียน ได้</a:t>
            </a:r>
            <a:endParaRPr lang="en-US" sz="3600" b="1" smtClean="0">
              <a:solidFill>
                <a:srgbClr val="003300"/>
              </a:solidFill>
              <a:cs typeface="EucrosiaUPC" pitchFamily="18" charset="-34"/>
            </a:endParaRPr>
          </a:p>
          <a:p>
            <a:pPr eaLnBrk="1" hangingPunct="1">
              <a:buFont typeface="Wingdings 2" pitchFamily="18" charset="2"/>
              <a:buChar char="."/>
            </a:pPr>
            <a:r>
              <a:rPr lang="en-US" sz="3600" b="1" smtClean="0">
                <a:solidFill>
                  <a:srgbClr val="0000FF"/>
                </a:solidFill>
                <a:cs typeface="EucrosiaUPC" pitchFamily="18" charset="-34"/>
              </a:rPr>
              <a:t> </a:t>
            </a:r>
            <a:r>
              <a:rPr lang="th-TH" b="1" u="sng" smtClean="0">
                <a:solidFill>
                  <a:srgbClr val="FF0000"/>
                </a:solidFill>
                <a:cs typeface="EucrosiaUPC" pitchFamily="18" charset="-34"/>
              </a:rPr>
              <a:t>หาก เห็นสมควรสอบสวนหาตัวผู้รับผิดด้วย </a:t>
            </a:r>
          </a:p>
          <a:p>
            <a:pPr eaLnBrk="1" hangingPunct="1">
              <a:buFont typeface="Wingdings 2" pitchFamily="18" charset="2"/>
              <a:buNone/>
            </a:pPr>
            <a:r>
              <a:rPr lang="th-TH" b="1" smtClean="0">
                <a:solidFill>
                  <a:srgbClr val="660033"/>
                </a:solidFill>
                <a:cs typeface="EucrosiaUPC" pitchFamily="18" charset="-34"/>
              </a:rPr>
              <a:t>	-  ให้แต่งตั้งคณะกรรมการสอบสวนตามระเบียบของทางราชการ</a:t>
            </a:r>
            <a:endParaRPr lang="en-US" b="1" smtClean="0">
              <a:solidFill>
                <a:srgbClr val="660033"/>
              </a:solidFill>
              <a:cs typeface="EucrosiaUPC" pitchFamily="18" charset="-34"/>
            </a:endParaRPr>
          </a:p>
        </p:txBody>
      </p:sp>
      <p:pic>
        <p:nvPicPr>
          <p:cNvPr id="196612" name="Picture 5" descr="j02860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500063"/>
            <a:ext cx="785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13" name="Rectangle 7"/>
          <p:cNvSpPr>
            <a:spLocks noChangeArrowheads="1"/>
          </p:cNvSpPr>
          <p:nvPr/>
        </p:nvSpPr>
        <p:spPr bwMode="auto">
          <a:xfrm>
            <a:off x="142875" y="285750"/>
            <a:ext cx="8001000" cy="6429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14313"/>
            <a:ext cx="8569325" cy="642937"/>
          </a:xfrm>
          <a:solidFill>
            <a:srgbClr val="FFFF00"/>
          </a:solidFill>
          <a:ln w="57150">
            <a:solidFill>
              <a:schemeClr val="accent1"/>
            </a:solidFill>
          </a:ln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cs typeface="EucrosiaUPC" pitchFamily="18" charset="-34"/>
              </a:rPr>
              <a:t>การจำหน่ายพัสดุ (ข้อ ๑๕๗) </a:t>
            </a:r>
            <a:endParaRPr lang="th-TH" sz="4800" dirty="0" smtClean="0">
              <a:cs typeface="EucrosiaUPC" pitchFamily="18" charset="-34"/>
            </a:endParaRPr>
          </a:p>
        </p:txBody>
      </p:sp>
      <p:sp>
        <p:nvSpPr>
          <p:cNvPr id="27955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052513"/>
            <a:ext cx="8607425" cy="5616575"/>
          </a:xfrm>
          <a:solidFill>
            <a:srgbClr val="D9F5FF"/>
          </a:solidFill>
          <a:ln w="57150">
            <a:solidFill>
              <a:srgbClr val="660066"/>
            </a:solidFill>
          </a:ln>
        </p:spPr>
        <p:txBody>
          <a:bodyPr rtlCol="0">
            <a:normAutofit fontScale="55000" lnSpcReduction="20000"/>
          </a:bodyPr>
          <a:lstStyle/>
          <a:p>
            <a:pPr marL="609600" indent="-609600" algn="ctr" eaLnBrk="1" fontAlgn="auto" hangingPunct="1">
              <a:spcAft>
                <a:spcPts val="0"/>
              </a:spcAft>
              <a:buFont typeface="Wingdings" pitchFamily="2" charset="2"/>
              <a:buChar char="F"/>
              <a:defRPr/>
            </a:pPr>
            <a:r>
              <a:rPr lang="th-TH" sz="5800" b="1" u="sng" dirty="0" smtClean="0">
                <a:solidFill>
                  <a:srgbClr val="CC0000"/>
                </a:solidFill>
                <a:latin typeface="BrowalliaUPC" pitchFamily="34" charset="-34"/>
                <a:cs typeface="FreesiaUPC" pitchFamily="34" charset="-34"/>
              </a:rPr>
              <a:t>พัสดุใดหมดความจำเป็นในการใช้งาน /ใช้งาน</a:t>
            </a:r>
          </a:p>
          <a:p>
            <a:pPr marL="609600" indent="-609600" algn="ctr" eaLnBrk="1" fontAlgn="auto" hangingPunct="1">
              <a:spcAft>
                <a:spcPts val="0"/>
              </a:spcAft>
              <a:buFont typeface="Wingdings" pitchFamily="2" charset="2"/>
              <a:buChar char="F"/>
              <a:defRPr/>
            </a:pPr>
            <a:r>
              <a:rPr lang="th-TH" sz="5800" b="1" u="sng" dirty="0" smtClean="0">
                <a:solidFill>
                  <a:srgbClr val="CC0000"/>
                </a:solidFill>
                <a:latin typeface="BrowalliaUPC" pitchFamily="34" charset="-34"/>
                <a:cs typeface="FreesiaUPC" pitchFamily="34" charset="-34"/>
              </a:rPr>
              <a:t>จะสิ้นเปลือง  ค่าใช้จ่ายมาก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F"/>
              <a:defRPr/>
            </a:pPr>
            <a:r>
              <a:rPr lang="th-TH" sz="5800" b="1" u="sng" dirty="0" err="1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ให้หส.</a:t>
            </a:r>
            <a:r>
              <a:rPr lang="th-TH" sz="5800" b="1" u="sng" dirty="0" smtClean="0">
                <a:solidFill>
                  <a:srgbClr val="FF0000"/>
                </a:solidFill>
                <a:latin typeface="BrowalliaUPC" pitchFamily="34" charset="-34"/>
                <a:cs typeface="FreesiaUPC" pitchFamily="34" charset="-34"/>
              </a:rPr>
              <a:t>ราชการ พิจารณาสั่งจำหน่ายโดยวิธีใดวิธีหนึ่ง ดังนี้</a:t>
            </a:r>
            <a:endParaRPr lang="en-US" sz="5800" b="1" u="sng" dirty="0" smtClean="0">
              <a:solidFill>
                <a:srgbClr val="FF0000"/>
              </a:solidFill>
              <a:latin typeface="BrowalliaUPC" pitchFamily="34" charset="-34"/>
              <a:cs typeface="FreesiaUPC" pitchFamily="34" charset="-34"/>
              <a:sym typeface="Wingdings 2" pitchFamily="18" charset="2"/>
            </a:endParaRPr>
          </a:p>
          <a:p>
            <a:pPr marL="609600" indent="-609600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j"/>
              <a:defRPr/>
            </a:pP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ขาย</a:t>
            </a:r>
            <a:r>
              <a:rPr lang="th-TH" sz="5800" b="1" u="sng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/ขายทอดตลาด</a:t>
            </a:r>
            <a:r>
              <a:rPr lang="th-TH" sz="5800" u="sng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 </a:t>
            </a:r>
            <a:r>
              <a:rPr lang="th-TH" sz="5800" b="1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(ถ้าขายให้ส่วนราชการ /รัฐวิสาหกิจ/                          			หน่วยงานอื่นของรัฐ ให้ขายโดยวิธีตกลงราคา)</a:t>
            </a:r>
          </a:p>
          <a:p>
            <a:pPr marL="542925" indent="-542925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5800" b="1" i="1" dirty="0" smtClean="0">
                <a:solidFill>
                  <a:srgbClr val="660066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(เว้นแต่ การขายครั้งหนึ่งได้มารวมกันไม่เกิน ๑ แสน ใช้วิธีตกลงราคา)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800" b="1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</a:t>
            </a:r>
            <a:r>
              <a:rPr lang="th-TH" sz="5800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</a:t>
            </a: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แลกเปลี่ยน </a:t>
            </a:r>
            <a:r>
              <a:rPr lang="th-TH" sz="5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         (ให้ทำตามข้อ ๑๒๓-๑๒๗)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800" b="1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</a:t>
            </a:r>
            <a:r>
              <a:rPr lang="th-TH" sz="5800" b="1" dirty="0" smtClean="0">
                <a:solidFill>
                  <a:schemeClr val="accent2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</a:t>
            </a: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โอน</a:t>
            </a:r>
            <a:r>
              <a:rPr lang="th-TH" sz="5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      </a:t>
            </a:r>
            <a:r>
              <a:rPr lang="th-TH" sz="5800" b="1" dirty="0" smtClean="0">
                <a:solidFill>
                  <a:srgbClr val="0000CC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ใ</a:t>
            </a:r>
            <a:r>
              <a:rPr lang="th-TH" sz="5800" b="1" dirty="0" smtClean="0">
                <a:solidFill>
                  <a:srgbClr val="00206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ห้โอนแก่ส่วนราชการ/รัฐวิสาหกิจ ท้องถิ่น องค์การสถานสาธารณกุศลตามมาตรา๔๗(๗)มีหลักฐานการโอนเป็นหนังสือไว้ด้วย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rgbClr val="C00000"/>
              </a:buClr>
              <a:buFont typeface="Wingdings 2" pitchFamily="18" charset="2"/>
              <a:buChar char="m"/>
              <a:defRPr/>
            </a:pPr>
            <a:r>
              <a:rPr lang="th-TH" sz="5800" b="1" u="sng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แปรสภาพ หรือทำลาย </a:t>
            </a:r>
            <a:r>
              <a:rPr lang="th-TH" sz="5800" b="1" dirty="0" smtClean="0">
                <a:solidFill>
                  <a:srgbClr val="C00000"/>
                </a:solidFill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(ให้ส่วนราชการเป็นผู้กำหนด)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sz="5800" b="1" dirty="0" smtClean="0">
                <a:latin typeface="BrowalliaUPC" pitchFamily="34" charset="-34"/>
                <a:cs typeface="FreesiaUPC" pitchFamily="34" charset="-34"/>
                <a:sym typeface="Wingdings 2" pitchFamily="18" charset="2"/>
              </a:rPr>
              <a:t>( ข้อ๑๖๐ เมื่อดำเนินการตามระเบียบแล้ว ให้จ่ายออกจากทะเบียน)</a:t>
            </a:r>
            <a:endParaRPr lang="th-TH" sz="5800" b="1" dirty="0" smtClean="0">
              <a:latin typeface="BrowalliaUPC" pitchFamily="34" charset="-34"/>
              <a:cs typeface="FreesiaUPC" pitchFamily="34" charset="-34"/>
            </a:endParaRPr>
          </a:p>
        </p:txBody>
      </p:sp>
      <p:sp>
        <p:nvSpPr>
          <p:cNvPr id="89092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018C8-A01B-4F41-8233-8138B3BB4FF0}" type="slidenum">
              <a:rPr lang="en-US"/>
              <a:pPr>
                <a:defRPr/>
              </a:pPr>
              <a:t>242</a:t>
            </a:fld>
            <a:endParaRPr lang="th-TH"/>
          </a:p>
        </p:txBody>
      </p:sp>
      <p:pic>
        <p:nvPicPr>
          <p:cNvPr id="19763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1714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ชื่อเรื่อง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362950" cy="725487"/>
          </a:xfrm>
          <a:solidFill>
            <a:srgbClr val="7030A0"/>
          </a:solidFill>
          <a:ln w="76200">
            <a:solidFill>
              <a:srgbClr val="0000CC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smtClean="0">
                <a:solidFill>
                  <a:schemeClr val="bg1"/>
                </a:solidFill>
                <a:cs typeface="FreesiaUPC" pitchFamily="34" charset="-34"/>
              </a:rPr>
              <a:t>ปัญหาและแนวทางปฏิบัติในการจำหน่ายพัสดุ</a:t>
            </a:r>
          </a:p>
        </p:txBody>
      </p:sp>
      <p:sp>
        <p:nvSpPr>
          <p:cNvPr id="16896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88" y="1143000"/>
            <a:ext cx="8577262" cy="5500688"/>
          </a:xfrm>
          <a:solidFill>
            <a:srgbClr val="FFFFD9"/>
          </a:solidFill>
          <a:ln w="76200">
            <a:solidFill>
              <a:srgbClr val="00B05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เรื่องที่ ๑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0000CC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๔๗/๔๘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ส่วนราชการ ก. จะ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ขอขาย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รถยนต์ประจำตำแหน่ง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ให้แก่ข้าราชการโดยไม่ขายทอดตลาด  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หรือเปิดประมูลให้แก่ข้าราชการภายในหน่วยงานก่อน ย่อมกระทำไม่ได้ ขัดระเบียบพัสดุ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เรื่องที่ ๒ </a:t>
            </a:r>
          </a:p>
          <a:p>
            <a:pPr indent="95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มติ</a:t>
            </a:r>
            <a:r>
              <a:rPr lang="th-TH" b="1" u="sng" dirty="0" err="1" smtClean="0">
                <a:solidFill>
                  <a:srgbClr val="0000CC"/>
                </a:solidFill>
                <a:cs typeface="FreesiaUPC" pitchFamily="34" charset="-34"/>
              </a:rPr>
              <a:t>กวพ.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๕๒ </a:t>
            </a:r>
            <a:r>
              <a:rPr lang="th-TH" b="1" i="1" dirty="0" smtClean="0">
                <a:solidFill>
                  <a:srgbClr val="0000CC"/>
                </a:solidFill>
                <a:cs typeface="FreesiaUPC" pitchFamily="34" charset="-34"/>
              </a:rPr>
              <a:t>วิธีการขาย</a:t>
            </a:r>
            <a:r>
              <a:rPr lang="th-TH" b="1" dirty="0" smtClean="0">
                <a:solidFill>
                  <a:srgbClr val="0000CC"/>
                </a:solidFill>
                <a:cs typeface="FreesiaUPC" pitchFamily="34" charset="-34"/>
              </a:rPr>
              <a:t>ทอดตลาด-ให้คณะกรรมการฯ</a:t>
            </a:r>
            <a:r>
              <a:rPr lang="th-TH" b="1" dirty="0" smtClean="0">
                <a:solidFill>
                  <a:srgbClr val="C00000"/>
                </a:solidFill>
                <a:cs typeface="FreesiaUPC" pitchFamily="34" charset="-34"/>
              </a:rPr>
              <a:t>ประเมินราคาทรัพย์สินที่จะขาย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จากราคาในท้องตลาดปัจจุบัน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เรื่องที่ ๓ </a:t>
            </a:r>
            <a:r>
              <a:rPr lang="th-TH" b="1" u="sng" dirty="0" smtClean="0">
                <a:solidFill>
                  <a:srgbClr val="0000CC"/>
                </a:solidFill>
                <a:cs typeface="FreesiaUPC" pitchFamily="34" charset="-34"/>
              </a:rPr>
              <a:t>การขายทอดตลาดครั้งหนึ่ง หากมีวงเงินที่ได้มารวมไม่ถึง ๑๐๐,๐๐๐ บาท ให้ขายโดยตกลงราคากันได้  </a:t>
            </a:r>
            <a:r>
              <a:rPr lang="th-TH" b="1" u="sng" dirty="0" smtClean="0">
                <a:solidFill>
                  <a:srgbClr val="C00000"/>
                </a:solidFill>
                <a:cs typeface="FreesiaUPC" pitchFamily="34" charset="-34"/>
              </a:rPr>
              <a:t>ไม่ต้องรอให้มีวงเงิน       ที่ได้มารวมกัน ๑ แสนบาท  ก่อนจึงจะขายทอดตลาดได้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4E438-5C43-4E22-812E-EB11B2FE4701}" type="slidenum">
              <a:rPr lang="en-US"/>
              <a:pPr>
                <a:defRPr/>
              </a:pPr>
              <a:t>243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85750" y="142875"/>
            <a:ext cx="8501063" cy="28575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 dirty="0">
                <a:solidFill>
                  <a:srgbClr val="FF0000"/>
                </a:solidFill>
                <a:latin typeface="Berlin Sans FB" pitchFamily="34" charset="0"/>
                <a:cs typeface="EucrosiaUPC" pitchFamily="18" charset="-34"/>
              </a:rPr>
              <a:t>หนังสือเวียนวิธีปฏิบัติเรื่องการจำหน่ายพัสดุโดยวิธีการขายทอดตลาด</a:t>
            </a:r>
          </a:p>
          <a:p>
            <a:pPr algn="ctr">
              <a:defRPr/>
            </a:pP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(หนังสือกรมบัญชีกลาง ที่ </a:t>
            </a:r>
            <a:r>
              <a:rPr lang="th-TH" b="1" dirty="0" err="1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กค</a:t>
            </a: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(</a:t>
            </a:r>
            <a:r>
              <a:rPr lang="th-TH" b="1" dirty="0" err="1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กวพ</a:t>
            </a: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)๐๔๒๑.๓/๒๕๗ ลงวันที่ ๒๙ </a:t>
            </a:r>
            <a:r>
              <a:rPr lang="th-TH" b="1" dirty="0" err="1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กรกฏาคม</a:t>
            </a:r>
            <a:r>
              <a:rPr lang="th-TH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 ๒๕๕๒</a:t>
            </a:r>
            <a:r>
              <a:rPr lang="th-TH" sz="4000" b="1" dirty="0">
                <a:solidFill>
                  <a:schemeClr val="tx1"/>
                </a:solidFill>
                <a:latin typeface="Berlin Sans FB" pitchFamily="34" charset="0"/>
                <a:cs typeface="EucrosiaUPC" pitchFamily="18" charset="-34"/>
              </a:rPr>
              <a:t>)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428625" y="3214688"/>
            <a:ext cx="8429625" cy="3571875"/>
          </a:xfrm>
          <a:prstGeom prst="roundRect">
            <a:avLst/>
          </a:prstGeom>
          <a:solidFill>
            <a:srgbClr val="D9E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2060"/>
                </a:solidFill>
                <a:latin typeface="Berlin Sans FB" pitchFamily="34" charset="0"/>
                <a:cs typeface="FreesiaUPC" pitchFamily="34" charset="-34"/>
              </a:rPr>
              <a:t>๑.ให้ส่วนราชการดำเนินการจำหน่ายพัสดุโดยวิธีการ                  	ขายทอดตลาด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โดยถือปฏิบัติตามแนวทางการขายทอดตลาด ตามประมวลกฎหมายแพ่งและพาณิชย์ 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มาตรา ๕๐๙-๕๑๗</a:t>
            </a:r>
            <a:endParaRPr lang="th-TH" sz="4000" dirty="0">
              <a:solidFill>
                <a:srgbClr val="C00000"/>
              </a:solidFill>
              <a:cs typeface="FreesiaUPC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695582-6C5A-43F1-9F8B-CD080A9D1BD7}" type="slidenum">
              <a:rPr lang="en-US"/>
              <a:pPr>
                <a:defRPr/>
              </a:pPr>
              <a:t>244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52400" y="142875"/>
            <a:ext cx="8858250" cy="6572250"/>
          </a:xfrm>
          <a:prstGeom prst="roundRect">
            <a:avLst/>
          </a:prstGeom>
          <a:solidFill>
            <a:srgbClr val="FDFEDE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๒. </a:t>
            </a:r>
            <a:r>
              <a:rPr lang="th-TH" sz="3200" b="1" i="1" u="sng" dirty="0">
                <a:solidFill>
                  <a:srgbClr val="FF0000"/>
                </a:solidFill>
                <a:latin typeface="Berlin Sans FB" pitchFamily="34" charset="0"/>
                <a:cs typeface="FreesiaUPC" pitchFamily="34" charset="-34"/>
              </a:rPr>
              <a:t>การประเมินราคาทรัพย์สินก่อนการประกาศขายทอดตลาด 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ให้ส่วนราชการทำการประเมินราคาทรัพย์สิน โดยอาศัยหลักเกณฑ์อย่างหนึ่งอย่างใดในการประกอบการพิจารณา ดังนี้</a:t>
            </a:r>
          </a:p>
          <a:p>
            <a:pPr marL="357188" indent="-357188"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	๒.๑ </a:t>
            </a:r>
            <a:r>
              <a:rPr lang="th-TH" sz="3200" b="1" dirty="0">
                <a:solidFill>
                  <a:srgbClr val="003300"/>
                </a:solidFill>
                <a:latin typeface="Berlin Sans FB" pitchFamily="34" charset="0"/>
                <a:cs typeface="FreesiaUPC" pitchFamily="34" charset="-34"/>
              </a:rPr>
              <a:t>ราคาที่ซื้อขายกันตามปกติในท้องตลาด หรือราคาท้องถิ่นของสภาพปัจจุบันพัสดุนั้น ณ เวลาที่จะทำการขาย และ	</a:t>
            </a:r>
          </a:p>
          <a:p>
            <a:pPr marL="357188" indent="-357188">
              <a:defRPr/>
            </a:pPr>
            <a:r>
              <a:rPr lang="th-TH" sz="3200" b="1" i="1" dirty="0">
                <a:solidFill>
                  <a:srgbClr val="003300"/>
                </a:solidFill>
                <a:latin typeface="Berlin Sans FB" pitchFamily="34" charset="0"/>
                <a:cs typeface="FreesiaUPC" pitchFamily="34" charset="-34"/>
              </a:rPr>
              <a:t>	</a:t>
            </a:r>
            <a:r>
              <a:rPr lang="th-TH" sz="3200" b="1" i="1" u="sng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ควรมีการเปรียบเทียบราคา</a:t>
            </a:r>
            <a:r>
              <a:rPr lang="th-TH" sz="3200" b="1" dirty="0">
                <a:solidFill>
                  <a:srgbClr val="003300"/>
                </a:solidFill>
                <a:latin typeface="Berlin Sans FB" pitchFamily="34" charset="0"/>
                <a:cs typeface="FreesiaUPC" pitchFamily="34" charset="-34"/>
              </a:rPr>
              <a:t>ตามความเหมาะสม</a:t>
            </a:r>
          </a:p>
          <a:p>
            <a:pPr marL="622300" indent="-622300"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๒.๒ ราคาตามลักษณะ ประเภท ชนิดของพัสดุ และอายุการใช้งาน	รวมทั้งสภาพและสถานที่ตั้งของพัสดุ                         </a:t>
            </a:r>
            <a:r>
              <a:rPr lang="th-TH" sz="3200" b="1" i="1" u="sng" dirty="0">
                <a:solidFill>
                  <a:srgbClr val="C00000"/>
                </a:solidFill>
                <a:latin typeface="Berlin Sans FB" pitchFamily="34" charset="0"/>
                <a:cs typeface="FreesiaUPC" pitchFamily="34" charset="-34"/>
              </a:rPr>
              <a:t>กรณีไม่มีจำหน่ายทั่วไป</a:t>
            </a:r>
          </a:p>
          <a:p>
            <a:pPr>
              <a:defRPr/>
            </a:pPr>
            <a:r>
              <a:rPr lang="th-TH" sz="3200" b="1" dirty="0">
                <a:solidFill>
                  <a:srgbClr val="0000CC"/>
                </a:solidFill>
                <a:latin typeface="Berlin Sans FB" pitchFamily="34" charset="0"/>
                <a:cs typeface="FreesiaUPC" pitchFamily="34" charset="-34"/>
              </a:rPr>
              <a:t>	</a:t>
            </a:r>
            <a:r>
              <a:rPr lang="th-TH" sz="3200" b="1" dirty="0">
                <a:solidFill>
                  <a:schemeClr val="tx1"/>
                </a:solidFill>
                <a:latin typeface="Berlin Sans FB" pitchFamily="34" charset="0"/>
                <a:cs typeface="FreesiaUPC" pitchFamily="34" charset="-34"/>
              </a:rPr>
              <a:t>ทั้งนี้ ให้อยู่ในดุลพินิจของหัวหน้าส่วนราชการในการพิจารณาตามหลักเกณฑ์ข้างต้น และให้คำนึงถึงประโยชน์ของทางราชการด้วย</a:t>
            </a:r>
            <a:endParaRPr lang="th-TH" sz="3200" b="1" dirty="0">
              <a:solidFill>
                <a:schemeClr val="tx1"/>
              </a:solidFill>
              <a:cs typeface="FreesiaUPC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FDDA33-3A29-4421-9C78-F4E764EA4789}" type="slidenum">
              <a:rPr lang="en-US"/>
              <a:pPr>
                <a:defRPr/>
              </a:pPr>
              <a:t>245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6938963" y="6356350"/>
            <a:ext cx="2133600" cy="365125"/>
          </a:xfrm>
        </p:spPr>
        <p:txBody>
          <a:bodyPr/>
          <a:lstStyle/>
          <a:p>
            <a:pPr>
              <a:defRPr/>
            </a:pPr>
            <a:fld id="{1D77C0AD-4DA7-4F13-8418-D1A1AB580E25}" type="slidenum">
              <a:rPr lang="en-US" smtClean="0"/>
              <a:pPr>
                <a:defRPr/>
              </a:pPr>
              <a:t>246</a:t>
            </a:fld>
            <a:endParaRPr lang="th-TH" dirty="0"/>
          </a:p>
        </p:txBody>
      </p:sp>
      <p:sp>
        <p:nvSpPr>
          <p:cNvPr id="3" name="สี่เหลี่ยมมุมมน 2"/>
          <p:cNvSpPr/>
          <p:nvPr/>
        </p:nvSpPr>
        <p:spPr>
          <a:xfrm>
            <a:off x="142875" y="214313"/>
            <a:ext cx="8715375" cy="1000125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EA00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800" b="1" dirty="0">
                <a:solidFill>
                  <a:srgbClr val="0000CC"/>
                </a:solidFill>
                <a:cs typeface="FreesiaUPC" pitchFamily="34" charset="-34"/>
              </a:rPr>
              <a:t>การ</a:t>
            </a:r>
            <a:r>
              <a:rPr lang="th-TH" sz="4800" b="1" smtClean="0">
                <a:solidFill>
                  <a:srgbClr val="0000CC"/>
                </a:solidFill>
                <a:cs typeface="FreesiaUPC" pitchFamily="34" charset="-34"/>
              </a:rPr>
              <a:t>จำหน่ายพัสดุเป็น</a:t>
            </a:r>
            <a:r>
              <a:rPr lang="th-TH" sz="4800" b="1" dirty="0">
                <a:solidFill>
                  <a:srgbClr val="0000CC"/>
                </a:solidFill>
                <a:cs typeface="FreesiaUPC" pitchFamily="34" charset="-34"/>
              </a:rPr>
              <a:t>สูญ (ข้อ ๑๕๙)</a:t>
            </a:r>
            <a:endParaRPr lang="th-TH" sz="4800" dirty="0">
              <a:solidFill>
                <a:srgbClr val="0000CC"/>
              </a:solidFill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357188" y="4429125"/>
            <a:ext cx="4214812" cy="19288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b="1" u="sng" dirty="0">
              <a:solidFill>
                <a:srgbClr val="0000CC"/>
              </a:solidFill>
              <a:cs typeface="FreesiaUPC" pitchFamily="34" charset="-34"/>
            </a:endParaRPr>
          </a:p>
          <a:p>
            <a:pPr algn="ctr">
              <a:defRPr/>
            </a:pP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ซื้อ/ได้มารวมกันไม่เกิน ๕๐๐,๐๐๐ บาท </a:t>
            </a:r>
          </a:p>
          <a:p>
            <a:pPr algn="ctr">
              <a:defRPr/>
            </a:pPr>
            <a:r>
              <a:rPr lang="th-TH" b="1" u="sng" dirty="0">
                <a:solidFill>
                  <a:srgbClr val="0000CC"/>
                </a:solidFill>
                <a:cs typeface="FreesiaUPC" pitchFamily="34" charset="-34"/>
              </a:rPr>
              <a:t>(หัวหน้าส่วนราชการ)</a:t>
            </a:r>
          </a:p>
          <a:p>
            <a:pPr algn="ctr">
              <a:defRPr/>
            </a:pP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643438" y="4286250"/>
            <a:ext cx="4357687" cy="21431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ซื้อ/ได้มารวมกันเกิน ๕๐๐,๐๐๐ บาท </a:t>
            </a:r>
          </a:p>
          <a:p>
            <a:pPr algn="ctr">
              <a:defRPr/>
            </a:pP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(กระทรวงการคลัง/              หรือผู้</a:t>
            </a:r>
            <a:r>
              <a:rPr lang="th-TH" sz="3600" b="1" u="sng" dirty="0" err="1">
                <a:solidFill>
                  <a:srgbClr val="0000CC"/>
                </a:solidFill>
                <a:cs typeface="FreesiaUPC" pitchFamily="34" charset="-34"/>
              </a:rPr>
              <a:t>ที่กค.</a:t>
            </a:r>
            <a:r>
              <a:rPr lang="th-TH" sz="3600" b="1" u="sng" dirty="0">
                <a:solidFill>
                  <a:srgbClr val="0000CC"/>
                </a:solidFill>
                <a:cs typeface="FreesiaUPC" pitchFamily="34" charset="-34"/>
              </a:rPr>
              <a:t>มอบหมาย)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285750" y="1285875"/>
            <a:ext cx="8429625" cy="1857375"/>
          </a:xfrm>
          <a:prstGeom prst="roundRect">
            <a:avLst/>
          </a:prstGeom>
          <a:solidFill>
            <a:srgbClr val="FF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Char char="-"/>
              <a:defRPr/>
            </a:pPr>
            <a:endParaRPr lang="th-TH" b="1" dirty="0">
              <a:solidFill>
                <a:srgbClr val="660033"/>
              </a:solidFill>
              <a:cs typeface="EucrosiaUPC" pitchFamily="18" charset="-34"/>
            </a:endParaRPr>
          </a:p>
          <a:p>
            <a:pPr algn="ctr">
              <a:buFontTx/>
              <a:buChar char="-"/>
              <a:defRPr/>
            </a:pPr>
            <a:r>
              <a:rPr lang="th-TH" sz="3600" b="1" dirty="0">
                <a:solidFill>
                  <a:srgbClr val="660033"/>
                </a:solidFill>
                <a:cs typeface="EucrosiaUPC" pitchFamily="18" charset="-34"/>
              </a:rPr>
              <a:t>พัสดุสูญไปโดยไม่มีตัวผู้รับผิด</a:t>
            </a:r>
          </a:p>
          <a:p>
            <a:pPr algn="ctr">
              <a:buFontTx/>
              <a:buChar char="-"/>
              <a:defRPr/>
            </a:pPr>
            <a:r>
              <a:rPr lang="th-TH" sz="3600" b="1" dirty="0">
                <a:solidFill>
                  <a:srgbClr val="FF0000"/>
                </a:solidFill>
                <a:cs typeface="EucrosiaUPC" pitchFamily="18" charset="-34"/>
              </a:rPr>
              <a:t>หรือ มีตัวผู้รับผิดแต่ไม่สามารถชดใช้ได้</a:t>
            </a:r>
          </a:p>
          <a:p>
            <a:pPr algn="ctr">
              <a:buFontTx/>
              <a:buChar char="-"/>
              <a:defRPr/>
            </a:pPr>
            <a:r>
              <a:rPr lang="th-TH" sz="4000" b="1" dirty="0">
                <a:solidFill>
                  <a:srgbClr val="00B050"/>
                </a:solidFill>
                <a:cs typeface="EucrosiaUPC" pitchFamily="18" charset="-34"/>
              </a:rPr>
              <a:t>หรือมีตัวพัสดุอยู่แต่ไม่สมควรจำหน่ายตามข้อ ๑๕๗</a:t>
            </a:r>
          </a:p>
          <a:p>
            <a:pPr algn="ctr">
              <a:buFontTx/>
              <a:buChar char="-"/>
              <a:defRPr/>
            </a:pPr>
            <a:endParaRPr lang="th-TH" dirty="0"/>
          </a:p>
        </p:txBody>
      </p:sp>
      <p:sp>
        <p:nvSpPr>
          <p:cNvPr id="7" name="เมฆ 6"/>
          <p:cNvSpPr/>
          <p:nvPr/>
        </p:nvSpPr>
        <p:spPr>
          <a:xfrm>
            <a:off x="2000250" y="3143250"/>
            <a:ext cx="5072063" cy="571500"/>
          </a:xfrm>
          <a:prstGeom prst="cloud">
            <a:avLst/>
          </a:prstGeom>
          <a:solidFill>
            <a:srgbClr val="E7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>
                <a:solidFill>
                  <a:srgbClr val="FF0000"/>
                </a:solidFill>
                <a:cs typeface="FreesiaUPC" pitchFamily="34" charset="-34"/>
              </a:rPr>
              <a:t>ให้จำหน่ายเป็นสูญได้ 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9" name="รูปห้าเหลี่ยม 8"/>
          <p:cNvSpPr/>
          <p:nvPr/>
        </p:nvSpPr>
        <p:spPr>
          <a:xfrm>
            <a:off x="1143000" y="3786188"/>
            <a:ext cx="6643688" cy="500062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u="sng" dirty="0">
                <a:solidFill>
                  <a:srgbClr val="0000CC"/>
                </a:solidFill>
                <a:cs typeface="FreesiaUPC" pitchFamily="34" charset="-34"/>
              </a:rPr>
              <a:t>ผู้มีอำนาจจำหน่าย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1DD2F2-FE0E-4761-A38A-F957202519ED}" type="slidenum">
              <a:rPr lang="en-US" smtClean="0"/>
              <a:pPr>
                <a:defRPr/>
              </a:pPr>
              <a:t>247</a:t>
            </a:fld>
            <a:endParaRPr lang="th-TH"/>
          </a:p>
        </p:txBody>
      </p:sp>
      <p:pic>
        <p:nvPicPr>
          <p:cNvPr id="206851" name="Picture 9" descr="cgd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9688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2" name="รูปภาพ 4" descr="1186991789etoon4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14313"/>
            <a:ext cx="207168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สี่เหลี่ยมผืนผ้า 14"/>
          <p:cNvSpPr/>
          <p:nvPr/>
        </p:nvSpPr>
        <p:spPr>
          <a:xfrm>
            <a:off x="2571750" y="285750"/>
            <a:ext cx="4232275" cy="23082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rgbClr val="FFFF00"/>
                </a:solidFill>
                <a:latin typeface="Broadway" pitchFamily="82" charset="0"/>
                <a:cs typeface="FreesiaUPC" pitchFamily="34" charset="-34"/>
              </a:rPr>
              <a:t>ถาม – ตอบ ปัญหา</a:t>
            </a:r>
            <a:endParaRPr lang="th-TH" sz="7200" dirty="0">
              <a:solidFill>
                <a:srgbClr val="FFFF00"/>
              </a:solidFill>
              <a:latin typeface="Broadway" pitchFamily="82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WordArt 2"/>
          <p:cNvSpPr>
            <a:spLocks noChangeArrowheads="1" noChangeShapeType="1" noTextEdit="1"/>
          </p:cNvSpPr>
          <p:nvPr/>
        </p:nvSpPr>
        <p:spPr bwMode="auto">
          <a:xfrm>
            <a:off x="1000125" y="285750"/>
            <a:ext cx="6286500" cy="571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583"/>
              </a:avLst>
            </a:prstTxWarp>
          </a:bodyPr>
          <a:lstStyle/>
          <a:p>
            <a:r>
              <a:rPr lang="th-TH" sz="40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ngsana New"/>
                <a:cs typeface="Angsana New"/>
              </a:rPr>
              <a:t>สวัสดี</a:t>
            </a:r>
          </a:p>
        </p:txBody>
      </p:sp>
      <p:pic>
        <p:nvPicPr>
          <p:cNvPr id="209923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0" y="285750"/>
            <a:ext cx="1785938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358E9-8D2C-4EAA-A0D1-00D2510F94DF}" type="slidenum">
              <a:rPr lang="en-US"/>
              <a:pPr>
                <a:defRPr/>
              </a:pPr>
              <a:t>248</a:t>
            </a:fld>
            <a:endParaRPr lang="th-TH"/>
          </a:p>
        </p:txBody>
      </p:sp>
      <p:pic>
        <p:nvPicPr>
          <p:cNvPr id="209925" name="รูปภาพ 4" descr="08034-8705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0"/>
            <a:ext cx="15875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6651</TotalTime>
  <Words>19002</Words>
  <Application>Microsoft Office PowerPoint</Application>
  <PresentationFormat>นำเสนอทางหน้าจอ (4:3)</PresentationFormat>
  <Paragraphs>2071</Paragraphs>
  <Slides>248</Slides>
  <Notes>10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248</vt:i4>
      </vt:variant>
    </vt:vector>
  </HeadingPairs>
  <TitlesOfParts>
    <vt:vector size="249" baseType="lpstr">
      <vt:lpstr>ชุดรูปแบบของ Office</vt:lpstr>
      <vt:lpstr>       โครงการอบรมทีมพัฒนาสนับสนุนการบริหารงาน ของหน่วยงานสังกัดกระทรวงสาธารณสุข  เรื่อง  การบริหารงานพัสดุและการจัดซื้อ-จัดจ้าง       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การจัดหาผู้ให้บริการด้านสาธารณูปโภค(ต่อ)</vt:lpstr>
      <vt:lpstr>งานนำเสนอ PowerPoint</vt:lpstr>
      <vt:lpstr>งานนำเสนอ PowerPoint</vt:lpstr>
      <vt:lpstr>งานนำเสนอ PowerPoint</vt:lpstr>
      <vt:lpstr>๔.การจ้างเหมาเอกชนดำเนินงาน</vt:lpstr>
      <vt:lpstr>การจ้างเอกชนดำเนินงาน (ต่อ)</vt:lpstr>
      <vt:lpstr>การจ้างเอกชนดำเนินงาน (ต่อ)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4.2.มาตรการช่วยเหลือผู้ประกอบอาชีพงานก่อสร้าง ที่ได้รับผลกระทบเนื่องจาก  ความไม่สงบในพื้นที่ ๓ จังหวัดชายแดนภาคใต้  </vt:lpstr>
      <vt:lpstr>4.3 มติครม.กำหนดมาตรการช่วยเหลือผู้ประกอบการก่อสร้างให้ครอบคลุมในเขตพื้นที่พัฒนาเฉพาะกิจ ยะลา ปัตตานี นราธิวาส สตูล สงขลา(อ.จะนะ เทพา นาทวี สะบ้าย้อย)</vt:lpstr>
      <vt:lpstr>งานนำเสนอ PowerPoint</vt:lpstr>
      <vt:lpstr>4.4มติครม.ผ่อนผันวิธีจัดหาพัสดุ ตามมาตรการช่วยเหลือฟื้นฟู           และพัฒนาเศรษฐกิจในเขตพัฒนาพิเศษเฉพาะกิจ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๒.การนำเงินงบประมาณที่เหลือจ่ายไปใช้จ่าย             ในรายการใด ๆ ภายใต้เงื่อนไขดังนี้ (ข้อ๒๕) </vt:lpstr>
      <vt:lpstr>งานนำเสนอ PowerPoint</vt:lpstr>
      <vt:lpstr>๔.กระทรวงการคลังอนุญาตให้นำเงินที่ได้จากการริบหลักประกันสัญญา  กรณีที่คู่สัญญาปฏิบัติผิดสัญญา หรือไม่ปฏิบัติตามสัญญา มาใช้จ่ายเพื่อบูรณะทรัพย์สินนั้นคืนมาได้โดยไม่ต้องส่งคลัง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แนววินิจฉัยของกวพ. การประกาศจัดซื้อ หรือจัดจ้างครั้งเดียวกัน แต่มีหลายรายการ แม้จะตัดสินแยกแต่ละรายการ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การจำหน่ายพัสดุเป็นสูญ</vt:lpstr>
      <vt:lpstr>การลงจ่ายออกจากบัญชี/ทะเบียน</vt:lpstr>
      <vt:lpstr>งานนำเสนอ PowerPoint</vt:lpstr>
      <vt:lpstr>งานนำเสนอ PowerPoint</vt:lpstr>
      <vt:lpstr>การซื้อ /การจ้าง ตามความหมายของระเบียบฯ ข้อ ๕</vt:lpstr>
      <vt:lpstr>งานจ้างก่อสร้าง คืองานอะไร (มติกวพ.ปี๕๒)</vt:lpstr>
      <vt:lpstr> ถ้าเป็นงานจ้างก่อสร้าง  ทุกวิธี/ทุกวงเงิน (ยกเว้น การจัดทำเอง และงานก่อสร้างในต่างประเทศ) ต้องแต่งตั้งคณะกรรมการกำหนดราคากลาง ก่อนการจัดทำรายงานขอจ้างทุกครั้ง   เพื่อนำราคากลางไปจัดทำรายงานขอจ้างตามข้อ ๒๗ และใช้เปรียบเทียบราคาของผู้เข้าเสนอราคา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กรณีที่เป็นงานซื้อ / จ้าง ทั่วไป ไม่มีเรื่องการให้ต้องกำหนดผลงานผู้เสนอราคา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(ตัวอย่าง)การไม่ทำรายงานขอซื้อ/ขอจ้าง                    ก่อนการจัดหาตามระเบียบฯ ข้อ  ๒๗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เหตุที่ห้ามแบ่งซื้อ /แบ่งจ้าง  เนื่องจากการจัดหาพัสดุคราวละจำนวนมาก ทำให้มีการแข่งขันราคาอย่างเสรี /ราชการได้ประโยชน์สูงสุด</vt:lpstr>
      <vt:lpstr>การรวมจัดซื้อพัสดุประเภทเดียวกัน</vt:lpstr>
      <vt:lpstr>งานนำเสนอ PowerPoint</vt:lpstr>
      <vt:lpstr>งานนำเสนอ PowerPoint</vt:lpstr>
      <vt:lpstr>เงินงบประมาณที่แยกออกเป็น แต่ละรายการ   ไม่ถือว่าแบ่งซื้อ /แบ่งจ้าง.</vt:lpstr>
      <vt:lpstr>การแบ่งวงเงินและกระจายอำนาจ  ในการจัดซื้อ/จัดจ้างไปให้หน่วยงานย่อยแต่ละแห่ง            ในสังกัดไปจัดหาเอง ไม่ถือว่าแบ่งซื้อ/แบ่งจ้าง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การซื้อโดยวิธีพิเศษ(วงเงินเกิน๑ แสนขึ้นไป) และหน้าที่ของคณะกรรมการฯ(ข้อ ๒๓/ข้อ ๕๗) </vt:lpstr>
      <vt:lpstr>งานนำเสนอ PowerPoint</vt:lpstr>
      <vt:lpstr>การจ้างโดยวิธีพิเศษ (วงเงินเกิน๑ แสนขึ้นไป)  และหน้าที่ของคณะกรรมการฯ (ข้อ๒๔, ๕๘)</vt:lpstr>
      <vt:lpstr>งานนำเสนอ PowerPoint</vt:lpstr>
      <vt:lpstr>งานนำเสนอ PowerPoint</vt:lpstr>
      <vt:lpstr>  </vt:lpstr>
      <vt:lpstr>งานนำเสนอ PowerPoint</vt:lpstr>
      <vt:lpstr>งานนำเสนอ PowerPoint</vt:lpstr>
      <vt:lpstr>มติคณะรัฐมนตรี ๖ ตุลาคม ๒๕๕๒    (ต่อ)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การจัดหาพัสดุโดยวิธีแลกเปลี่ยน (ข้อ๑๒๓-๑๒๗)</vt:lpstr>
      <vt:lpstr>หน้าที่ของคณะกรรมการแลกเปลี่ยนพัสดุกับเอกชน</vt:lpstr>
      <vt:lpstr>หน้าที่คณะกรรมการแลกเปลี่ยนพัสดุกับเอกชน(ต่อ)</vt:lpstr>
      <vt:lpstr>(ตัวอย่าง) แนวปฏิบัติเรื่องการแลกเปลี่ยน</vt:lpstr>
      <vt:lpstr> การจัดหาพัสดุโดย วิธีการเช่า (ข้อ๑๒๘-๑๓๐) </vt:lpstr>
      <vt:lpstr>งานนำเสนอ PowerPoint</vt:lpstr>
      <vt:lpstr>งานนำเสนอ PowerPoint</vt:lpstr>
      <vt:lpstr>สาระสำคัญของสัญญา ประกอบไปด้วย </vt:lpstr>
      <vt:lpstr>รูปแบบสัญญาตามตัวอย่างที่ กวพ.กำหนด</vt:lpstr>
      <vt:lpstr>รูปแบบสัญญาตามตัวอย่างที่ กวพ.กำหนด (ต่อ)</vt:lpstr>
      <vt:lpstr>รูปแบบสัญญา ตามตัวอย่างที่เคยผ่านการพิจารณาจากสำนักงานอัยการสูงสุด</vt:lpstr>
      <vt:lpstr>กรณีทำข้อตกลงเป็นหนังสือไว้ต่อกัน ทำได้ดังนี้ (ข้อ ๑๓๓)</vt:lpstr>
      <vt:lpstr>กรณีที่ไม่ต้องทำข้อตกลงเป็นหนังสือ ไว้ต่อกันก็ได้  (ระเบียบข้อ ๑๓๓ วรรคท้าย)</vt:lpstr>
      <vt:lpstr> การทำสัญญาจ้างก่อสร้างทุกประเภท  ต้องมีเงื่อนไขให้มีการทำสัญญาแบบปรับราคาได้(ค่าK)</vt:lpstr>
      <vt:lpstr>ใคร ? เป็นผู้มีอำนาจลงนามในสัญญา                      หรือใบสั่งซื้อ /ใบสั่งจ้าง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ผลของสัญญา</vt:lpstr>
      <vt:lpstr>การบริหารสัญญา  </vt:lpstr>
      <vt:lpstr>   ใคร ?   เป็นผู้มีหน้าที่บริหารสัญญา</vt:lpstr>
      <vt:lpstr>      กรณีจำเป็นต้องแก้ไข/เปลี่ยนแปลงสัญญา               (ข้อ ๑๓๖)  </vt:lpstr>
      <vt:lpstr> การแก้ไข/เปลี่ยนแปลงสัญญา (ต่อ)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การแก้ไขสัญญา เพื่อเปลี่ยนหลักประกันสัญญา กระทำได้</vt:lpstr>
      <vt:lpstr>งานนำเสนอ PowerPoint</vt:lpstr>
      <vt:lpstr>ใคร ?  เป็นผู้เสนอความเห็นต่อหัวหน้าส่วนราชการ เพื่อ แก้ไข/เปลี่ยนแปลงสัญญา หรือข้อตกลง การงด ลดค่าปรับ/ขยายเวลาสัญญา/ข้อตกลง</vt:lpstr>
      <vt:lpstr>งานนำเสนอ PowerPoint</vt:lpstr>
      <vt:lpstr> การนับระยะเวลาตามระเบียบฯพัสดุ ให้นับวันรุ่งขึ้น   ตามประมวลกฎหมายแพ่งและพาณิชย์  (การนับวันปรับ งด ลดค่าปรับ หรือ ขยายเวลาสัญญา) </vt:lpstr>
      <vt:lpstr>(กรณีศึกษา) การพิจารณาอนุมัติให้งด/ ลดค่าปรับ                            หรือการขยายระยะเวลาสัญญา                                    ไม่ต้องทำสัญญาแก้ไขเพิ่มเติม</vt:lpstr>
      <vt:lpstr>ผู้รับจ้างขอขยายสัญญามาก่อนถึงวันครบอายุสัญญา แต่หัวหน้าส่วนราชการอนุมัติให้ขยายสัญญาล่าช้า                จนล่วงเลยวันครบอายุสัญญาไปแล้ว...มีวิธีปฏิบัติอย่างไร?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การบอกเลิก/ตกลงกันเลิกสัญญา หรือข้อตกลง</vt:lpstr>
      <vt:lpstr>ผลของการบอกเลิกสัญญา/ข้อตกลง </vt:lpstr>
      <vt:lpstr> (กรณีศึกษา)คู่สัญญาส่งมอบไม่ตรงงวดงาน ในสัญญา ยังไม่ถือว่าผิดสัญญา จึงปรับระหว่างงวดงานไม่ได้     </vt:lpstr>
      <vt:lpstr>  ข้อควรระวัง  (ข้อหารือ)  เรื่องการบอกเลิกสัญญา </vt:lpstr>
      <vt:lpstr>(กรณีศึกษา) ผลของการบอกเลิกสัญญา จะถอนไม่ได้</vt:lpstr>
      <vt:lpstr>งานนำเสนอ PowerPoint</vt:lpstr>
      <vt:lpstr>การบอกเลิกสัญญาเมื่อมีค่าปรับเกิน ๑๐ % ไปแล้ว (มติ๓๗/๐๙/๕๒)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สิทธิหลังจากการบอกเลิกสัญญา/จะริบหลักประกันสัญญาทั้งหมด/หรือริบแต่เพียงบางส่วน ได้หรือไม่? </vt:lpstr>
      <vt:lpstr>ความรู้ เกี่ยวกับหลักประกัน   -ซองเสนอราคา  -หลักประกันสัญญา</vt:lpstr>
      <vt:lpstr>ความหมายของ   หลักประกันซอง/หลักประกันสัญญา</vt:lpstr>
      <vt:lpstr>หลักประกันซอง   และ  หลักประกันสัญญา  กำหนดให้ผู้เสนอราคาในวิธีประกวดราคา หรือคู่สัญญาต้อง  นำหลักประกันมาวาง(ระเบียบฯข้อ ๑๔๑มี๕อย่าง)</vt:lpstr>
      <vt:lpstr>แนวปฏิบัติที่ถูกต้องในการออกหนังสือค้ำประกันธนาคาร    (เพื่อใช้เป็นหลักประกันสัญญา)</vt:lpstr>
      <vt:lpstr>หนังสือค้ำประกันสัญญาต้องมีระยะเวลา       ครอบคลุมถึงวันสิ้นสุดสัญญา</vt:lpstr>
      <vt:lpstr>หนังสือค้ำประกัน ต้องระบุการค้ำประกันต่อ  ส่วนราชการคู่สัญญา ที่เป็นนิติบุคคล</vt:lpstr>
      <vt:lpstr>อัตราการคิดหลักประกันซองและหลักประกันสัญญา</vt:lpstr>
      <vt:lpstr> วิธีปฏิบัติกรณีผู้เสนอราคา หรือผู้ได้รับคัดเลือกให้เข้าทำสัญญา กับทางราชการ  ใช้พันธบัตรรัฐบาลเป็นหลักประกันซอง/สัญญา </vt:lpstr>
      <vt:lpstr>ข้อควรระวัง ในการรับหลักประกันที่เป็นพันธบัตรรัฐบาลไทย</vt:lpstr>
      <vt:lpstr>วิธีปฏิบัติในการรับหลักประกันที่เป็นพันธบัตรรัฐบาล (กรณีเป็นพันธบัตรของบุคคลธรรมดา)</vt:lpstr>
      <vt:lpstr>กวพ.อนุมัติผ่อนผันให้นำหลักประกันซอง ที่เป็นเงินสด       หรือเช็คที่ธนาคารเซ็นสั่งจ่าย  มาใช้เป็นหลักประกันสัญญา ได้</vt:lpstr>
      <vt:lpstr>วิธีปฏิบัติก่อนการคืนหลักประกันสัญญา</vt:lpstr>
      <vt:lpstr> ๓. กรณีพบความชำรุดบกพร่อง  ในระหว่างเวลาประกันตามสัญญา </vt:lpstr>
      <vt:lpstr>         ๔.ก่อนสิ้นสุดเวลาประกันความชำรุดบกพร่อง              ภายใน ๑๕ วัน กรณีประกันไม่เกิน ๖ เดือน ภายใน ๓๐ วัน กรณีประกันเกิน ๖ เดือนขึ้นไป   </vt:lpstr>
      <vt:lpstr>งานนำเสนอ PowerPoint</vt:lpstr>
      <vt:lpstr>วิธีการยืม (ข้อ๑๔๖-๑๕๐)</vt:lpstr>
      <vt:lpstr>การลงบัญชี/ทะเบียน ควบคุมพัสดุ (ข้อ ๑๕๑)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การตรวจสอบพัสดุประจำปี(ข้อ 155)</vt:lpstr>
      <vt:lpstr>การตรวจสอบพัสดุประจำปี (ต่อ)</vt:lpstr>
      <vt:lpstr>การสอบสวนข้อเท็จจริงก่อนการจำหน่าย(ข้อ๑๕๖)</vt:lpstr>
      <vt:lpstr>การจำหน่ายพัสดุ (ข้อ ๑๕๗) </vt:lpstr>
      <vt:lpstr>ปัญหาและแนวทางปฏิบัติในการจำหน่ายพัสดุ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The Comptroller General's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ระเบียบสำนักนายกรัฐมนตรี  ว่าด้วยการพัสดุ พ.ศ.  2535 และที่แก้ไขเพิ่มเติม</dc:title>
  <dc:creator>CGD</dc:creator>
  <cp:lastModifiedBy>KKD Windows Se7en V1</cp:lastModifiedBy>
  <cp:revision>661</cp:revision>
  <cp:lastPrinted>2013-04-02T06:28:21Z</cp:lastPrinted>
  <dcterms:created xsi:type="dcterms:W3CDTF">2008-03-03T19:33:35Z</dcterms:created>
  <dcterms:modified xsi:type="dcterms:W3CDTF">2013-04-02T06:28:43Z</dcterms:modified>
</cp:coreProperties>
</file>